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1"/>
  </p:notesMasterIdLst>
  <p:sldIdLst>
    <p:sldId id="283" r:id="rId2"/>
    <p:sldId id="272" r:id="rId3"/>
    <p:sldId id="278" r:id="rId4"/>
    <p:sldId id="279" r:id="rId5"/>
    <p:sldId id="282" r:id="rId6"/>
    <p:sldId id="281" r:id="rId7"/>
    <p:sldId id="286" r:id="rId8"/>
    <p:sldId id="285" r:id="rId9"/>
    <p:sldId id="284" r:id="rId10"/>
  </p:sldIdLst>
  <p:sldSz cx="9144000" cy="6858000" type="screen4x3"/>
  <p:notesSz cx="6858000" cy="9144000"/>
  <p:defaultTextStyle>
    <a:lvl1pPr marL="40639" marR="40639">
      <a:defRPr sz="2400">
        <a:solidFill>
          <a:srgbClr val="FFFFFF"/>
        </a:solidFill>
        <a:uFill>
          <a:solidFill>
            <a:srgbClr val="FFFFFF"/>
          </a:solidFill>
        </a:uFill>
        <a:latin typeface="Verdana"/>
        <a:ea typeface="Verdana"/>
        <a:cs typeface="Verdana"/>
        <a:sym typeface="Verdana"/>
      </a:defRPr>
    </a:lvl1pPr>
    <a:lvl2pPr marL="40639" marR="40639" indent="342900">
      <a:defRPr sz="2400">
        <a:solidFill>
          <a:srgbClr val="FFFFFF"/>
        </a:solidFill>
        <a:uFill>
          <a:solidFill>
            <a:srgbClr val="FFFFFF"/>
          </a:solidFill>
        </a:uFill>
        <a:latin typeface="Verdana"/>
        <a:ea typeface="Verdana"/>
        <a:cs typeface="Verdana"/>
        <a:sym typeface="Verdana"/>
      </a:defRPr>
    </a:lvl2pPr>
    <a:lvl3pPr marL="40639" marR="40639" indent="685800">
      <a:defRPr sz="2400">
        <a:solidFill>
          <a:srgbClr val="FFFFFF"/>
        </a:solidFill>
        <a:uFill>
          <a:solidFill>
            <a:srgbClr val="FFFFFF"/>
          </a:solidFill>
        </a:uFill>
        <a:latin typeface="Verdana"/>
        <a:ea typeface="Verdana"/>
        <a:cs typeface="Verdana"/>
        <a:sym typeface="Verdana"/>
      </a:defRPr>
    </a:lvl3pPr>
    <a:lvl4pPr marL="40639" marR="40639" indent="1028700">
      <a:defRPr sz="2400">
        <a:solidFill>
          <a:srgbClr val="FFFFFF"/>
        </a:solidFill>
        <a:uFill>
          <a:solidFill>
            <a:srgbClr val="FFFFFF"/>
          </a:solidFill>
        </a:uFill>
        <a:latin typeface="Verdana"/>
        <a:ea typeface="Verdana"/>
        <a:cs typeface="Verdana"/>
        <a:sym typeface="Verdana"/>
      </a:defRPr>
    </a:lvl4pPr>
    <a:lvl5pPr marL="40639" marR="40639" indent="1371600">
      <a:defRPr sz="2400">
        <a:solidFill>
          <a:srgbClr val="FFFFFF"/>
        </a:solidFill>
        <a:uFill>
          <a:solidFill>
            <a:srgbClr val="FFFFFF"/>
          </a:solidFill>
        </a:uFill>
        <a:latin typeface="Verdana"/>
        <a:ea typeface="Verdana"/>
        <a:cs typeface="Verdana"/>
        <a:sym typeface="Verdana"/>
      </a:defRPr>
    </a:lvl5pPr>
    <a:lvl6pPr marL="40639" marR="40639" indent="1714500">
      <a:defRPr sz="2400">
        <a:solidFill>
          <a:srgbClr val="FFFFFF"/>
        </a:solidFill>
        <a:uFill>
          <a:solidFill>
            <a:srgbClr val="FFFFFF"/>
          </a:solidFill>
        </a:uFill>
        <a:latin typeface="Verdana"/>
        <a:ea typeface="Verdana"/>
        <a:cs typeface="Verdana"/>
        <a:sym typeface="Verdana"/>
      </a:defRPr>
    </a:lvl6pPr>
    <a:lvl7pPr marL="40639" marR="40639" indent="2057400">
      <a:defRPr sz="2400">
        <a:solidFill>
          <a:srgbClr val="FFFFFF"/>
        </a:solidFill>
        <a:uFill>
          <a:solidFill>
            <a:srgbClr val="FFFFFF"/>
          </a:solidFill>
        </a:uFill>
        <a:latin typeface="Verdana"/>
        <a:ea typeface="Verdana"/>
        <a:cs typeface="Verdana"/>
        <a:sym typeface="Verdana"/>
      </a:defRPr>
    </a:lvl7pPr>
    <a:lvl8pPr marL="40639" marR="40639" indent="2400300">
      <a:defRPr sz="2400">
        <a:solidFill>
          <a:srgbClr val="FFFFFF"/>
        </a:solidFill>
        <a:uFill>
          <a:solidFill>
            <a:srgbClr val="FFFFFF"/>
          </a:solidFill>
        </a:uFill>
        <a:latin typeface="Verdana"/>
        <a:ea typeface="Verdana"/>
        <a:cs typeface="Verdana"/>
        <a:sym typeface="Verdana"/>
      </a:defRPr>
    </a:lvl8pPr>
    <a:lvl9pPr marL="40639" marR="40639" indent="2743200">
      <a:defRPr sz="2400">
        <a:solidFill>
          <a:srgbClr val="FFFFFF"/>
        </a:solidFill>
        <a:uFill>
          <a:solidFill>
            <a:srgbClr val="FFFFFF"/>
          </a:solidFill>
        </a:uFill>
        <a:latin typeface="Verdana"/>
        <a:ea typeface="Verdana"/>
        <a:cs typeface="Verdana"/>
        <a:sym typeface="Verdana"/>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
          <a:latin typeface="Verdana"/>
          <a:ea typeface="Verdana"/>
          <a:cs typeface="Verdan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EFF1F3"/>
          </a:solidFill>
        </a:fill>
      </a:tcStyle>
    </a:band2H>
    <a:firstCol>
      <a:tcTxStyle b="off" i="off">
        <a:font>
          <a:latin typeface="Verdana"/>
          <a:ea typeface="Verdana"/>
          <a:cs typeface="Verdana"/>
        </a:font>
        <a:srgbClr val="FFFFFF"/>
      </a:tcTxStyle>
      <a:tcStyle>
        <a:tcBdr>
          <a:left>
            <a:ln w="28575"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Col>
    <a:lastRow>
      <a:tcTxStyle b="off" i="off">
        <a:font>
          <a:latin typeface="Verdana"/>
          <a:ea typeface="Verdana"/>
          <a:cs typeface="Verdan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28575"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lastRow>
    <a:firstRow>
      <a:tcTxStyle b="off" i="off">
        <a:font>
          <a:latin typeface="Verdana"/>
          <a:ea typeface="Verdana"/>
          <a:cs typeface="Verdan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28575"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FFFF">
              <a:alpha val="35000"/>
            </a:srgbClr>
          </a:solidFill>
        </a:fill>
      </a:tcStyle>
    </a:firstRow>
  </a:tblStyle>
  <a:tblStyle styleId="{D51ADE6A-740E-44AE-83CC-AE7238B6C88D}" styleName="">
    <a:tblBg/>
    <a:wholeTbl>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wholeTbl>
    <a:band2H>
      <a:tcTxStyle/>
      <a:tcStyle>
        <a:tcBdr/>
        <a:fill>
          <a:solidFill>
            <a:srgbClr val="EFF1F3"/>
          </a:solidFill>
        </a:fill>
      </a:tcStyle>
    </a:band2H>
    <a:firstCol>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firstCol>
    <a:lastRow>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lastRow>
    <a:firstRow>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firstRow>
  </a:tblStyle>
  <a:tblStyle styleId="{4A9BC294-FFE2-49D5-8D69-9E1BD2C41BD5}" styleName="">
    <a:tblBg/>
    <a:wholeTbl>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wholeTbl>
    <a:band2H>
      <a:tcTxStyle/>
      <a:tcStyle>
        <a:tcBdr/>
        <a:fill>
          <a:solidFill>
            <a:srgbClr val="EFF1F3"/>
          </a:solidFill>
        </a:fill>
      </a:tcStyle>
    </a:band2H>
    <a:firstCol>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firstCol>
    <a:lastRow>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lastRow>
    <a:firstRow>
      <a:tcTxStyle b="off" i="off">
        <a:fontRef idx="minor">
          <a:srgbClr val="55533A"/>
        </a:fontRef>
        <a:srgbClr val="55533A"/>
      </a:tcTxStyle>
      <a:tcStyle>
        <a:tcBdr>
          <a:left>
            <a:ln w="25400" cap="flat">
              <a:solidFill>
                <a:srgbClr val="55533A"/>
              </a:solidFill>
              <a:prstDash val="solid"/>
              <a:miter lim="400000"/>
            </a:ln>
          </a:left>
          <a:right>
            <a:ln w="25400" cap="flat">
              <a:solidFill>
                <a:srgbClr val="55533A"/>
              </a:solidFill>
              <a:prstDash val="solid"/>
              <a:miter lim="400000"/>
            </a:ln>
          </a:right>
          <a:top>
            <a:ln w="25400" cap="flat">
              <a:solidFill>
                <a:srgbClr val="55533A"/>
              </a:solidFill>
              <a:prstDash val="solid"/>
              <a:miter lim="400000"/>
            </a:ln>
          </a:top>
          <a:bottom>
            <a:ln w="25400" cap="flat">
              <a:solidFill>
                <a:srgbClr val="55533A"/>
              </a:solidFill>
              <a:prstDash val="solid"/>
              <a:miter lim="400000"/>
            </a:ln>
          </a:bottom>
          <a:insideH>
            <a:ln w="25400" cap="flat">
              <a:solidFill>
                <a:srgbClr val="55533A"/>
              </a:solidFill>
              <a:prstDash val="solid"/>
              <a:miter lim="400000"/>
            </a:ln>
          </a:insideH>
          <a:insideV>
            <a:ln w="25400" cap="flat">
              <a:solidFill>
                <a:srgbClr val="55533A"/>
              </a:solidFill>
              <a:prstDash val="solid"/>
              <a:miter lim="400000"/>
            </a:ln>
          </a:insideV>
        </a:tcBdr>
        <a:fill>
          <a:no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85" autoAdjust="0"/>
    <p:restoredTop sz="76661" autoAdjust="0"/>
  </p:normalViewPr>
  <p:slideViewPr>
    <p:cSldViewPr>
      <p:cViewPr varScale="1">
        <p:scale>
          <a:sx n="71" d="100"/>
          <a:sy n="71" d="100"/>
        </p:scale>
        <p:origin x="976"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Shape 21"/>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22" name="Shape 22"/>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4292380865"/>
      </p:ext>
    </p:extLst>
  </p:cSld>
  <p:clrMap bg1="lt1" tx1="dk1" bg2="lt2" tx2="dk2" accent1="accent1" accent2="accent2" accent3="accent3" accent4="accent4" accent5="accent5" accent6="accent6" hlink="hlink" folHlink="folHlink"/>
  <p:notesStyle>
    <a:lvl1pPr defTabSz="457200">
      <a:defRPr sz="1600">
        <a:latin typeface="Lucida Grande"/>
        <a:ea typeface="Lucida Grande"/>
        <a:cs typeface="Lucida Grande"/>
        <a:sym typeface="Lucida Grande"/>
      </a:defRPr>
    </a:lvl1pPr>
    <a:lvl2pPr indent="228600" defTabSz="457200">
      <a:defRPr sz="1600">
        <a:latin typeface="Lucida Grande"/>
        <a:ea typeface="Lucida Grande"/>
        <a:cs typeface="Lucida Grande"/>
        <a:sym typeface="Lucida Grande"/>
      </a:defRPr>
    </a:lvl2pPr>
    <a:lvl3pPr indent="457200" defTabSz="457200">
      <a:defRPr sz="1600">
        <a:latin typeface="Lucida Grande"/>
        <a:ea typeface="Lucida Grande"/>
        <a:cs typeface="Lucida Grande"/>
        <a:sym typeface="Lucida Grande"/>
      </a:defRPr>
    </a:lvl3pPr>
    <a:lvl4pPr indent="685800" defTabSz="457200">
      <a:defRPr sz="1600">
        <a:latin typeface="Lucida Grande"/>
        <a:ea typeface="Lucida Grande"/>
        <a:cs typeface="Lucida Grande"/>
        <a:sym typeface="Lucida Grande"/>
      </a:defRPr>
    </a:lvl4pPr>
    <a:lvl5pPr indent="914400" defTabSz="457200">
      <a:defRPr sz="1600">
        <a:latin typeface="Lucida Grande"/>
        <a:ea typeface="Lucida Grande"/>
        <a:cs typeface="Lucida Grande"/>
        <a:sym typeface="Lucida Grande"/>
      </a:defRPr>
    </a:lvl5pPr>
    <a:lvl6pPr indent="1143000" defTabSz="457200">
      <a:defRPr sz="1600">
        <a:latin typeface="Lucida Grande"/>
        <a:ea typeface="Lucida Grande"/>
        <a:cs typeface="Lucida Grande"/>
        <a:sym typeface="Lucida Grande"/>
      </a:defRPr>
    </a:lvl6pPr>
    <a:lvl7pPr indent="1371600" defTabSz="457200">
      <a:defRPr sz="1600">
        <a:latin typeface="Lucida Grande"/>
        <a:ea typeface="Lucida Grande"/>
        <a:cs typeface="Lucida Grande"/>
        <a:sym typeface="Lucida Grande"/>
      </a:defRPr>
    </a:lvl7pPr>
    <a:lvl8pPr indent="1600200" defTabSz="457200">
      <a:defRPr sz="1600">
        <a:latin typeface="Lucida Grande"/>
        <a:ea typeface="Lucida Grande"/>
        <a:cs typeface="Lucida Grande"/>
        <a:sym typeface="Lucida Grande"/>
      </a:defRPr>
    </a:lvl8pPr>
    <a:lvl9pPr indent="1828800" defTabSz="457200">
      <a:defRPr sz="16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vimeo.com/156078112"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hape 199"/>
          <p:cNvSpPr>
            <a:spLocks noGrp="1" noRot="1" noChangeAspect="1"/>
          </p:cNvSpPr>
          <p:nvPr>
            <p:ph type="sldImg"/>
          </p:nvPr>
        </p:nvSpPr>
        <p:spPr>
          <a:prstGeom prst="rect">
            <a:avLst/>
          </a:prstGeom>
        </p:spPr>
        <p:txBody>
          <a:bodyPr/>
          <a:lstStyle/>
          <a:p>
            <a:endParaRPr/>
          </a:p>
        </p:txBody>
      </p:sp>
      <p:sp>
        <p:nvSpPr>
          <p:cNvPr id="200" name="Shape 200"/>
          <p:cNvSpPr>
            <a:spLocks noGrp="1"/>
          </p:cNvSpPr>
          <p:nvPr>
            <p:ph type="body" sz="quarter" idx="1"/>
          </p:nvPr>
        </p:nvSpPr>
        <p:spPr>
          <a:prstGeom prst="rect">
            <a:avLst/>
          </a:prstGeom>
        </p:spPr>
        <p:txBody>
          <a:bodyPr/>
          <a:lstStyle/>
          <a:p>
            <a:pPr>
              <a:defRPr sz="3000" b="1" u="sng"/>
            </a:pPr>
            <a:r>
              <a:rPr dirty="0">
                <a:latin typeface="Arial" panose="020B0604020202020204" pitchFamily="34" charset="0"/>
                <a:cs typeface="Arial" panose="020B0604020202020204" pitchFamily="34" charset="0"/>
              </a:rPr>
              <a:t>Day 3</a:t>
            </a:r>
            <a:endParaRPr lang="en-US" dirty="0">
              <a:latin typeface="Arial" panose="020B0604020202020204" pitchFamily="34" charset="0"/>
              <a:cs typeface="Arial" panose="020B0604020202020204" pitchFamily="34" charset="0"/>
            </a:endParaRPr>
          </a:p>
          <a:p>
            <a:pPr>
              <a:defRPr sz="3000" b="1" u="sng"/>
            </a:pPr>
            <a:r>
              <a:rPr lang="en-US" dirty="0">
                <a:latin typeface="Arial" panose="020B0604020202020204" pitchFamily="34" charset="0"/>
                <a:cs typeface="Arial" panose="020B0604020202020204" pitchFamily="34" charset="0"/>
              </a:rPr>
              <a:t>The</a:t>
            </a:r>
            <a:r>
              <a:rPr lang="en-US" baseline="0" dirty="0">
                <a:latin typeface="Arial" panose="020B0604020202020204" pitchFamily="34" charset="0"/>
                <a:cs typeface="Arial" panose="020B0604020202020204" pitchFamily="34" charset="0"/>
              </a:rPr>
              <a:t> National Convention</a:t>
            </a:r>
            <a:endParaRPr dirty="0">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Shape 41"/>
          <p:cNvSpPr>
            <a:spLocks noGrp="1" noRot="1" noChangeAspect="1"/>
          </p:cNvSpPr>
          <p:nvPr>
            <p:ph type="sldImg"/>
          </p:nvPr>
        </p:nvSpPr>
        <p:spPr>
          <a:prstGeom prst="rect">
            <a:avLst/>
          </a:prstGeom>
        </p:spPr>
        <p:txBody>
          <a:bodyPr/>
          <a:lstStyle/>
          <a:p>
            <a:pPr lvl="0"/>
            <a:endParaRPr/>
          </a:p>
        </p:txBody>
      </p:sp>
      <p:sp>
        <p:nvSpPr>
          <p:cNvPr id="42" name="Shape 42"/>
          <p:cNvSpPr>
            <a:spLocks noGrp="1"/>
          </p:cNvSpPr>
          <p:nvPr>
            <p:ph type="body" sz="quarter" idx="1"/>
          </p:nvPr>
        </p:nvSpPr>
        <p:spPr>
          <a:prstGeom prst="rect">
            <a:avLst/>
          </a:prstGeom>
        </p:spPr>
        <p:txBody>
          <a:bodyPr/>
          <a:lstStyle/>
          <a:p>
            <a:pPr marR="57799" lvl="0" defTabSz="1295400">
              <a:spcBef>
                <a:spcPts val="700"/>
              </a:spcBef>
              <a:buClr>
                <a:srgbClr val="FFFFFF"/>
              </a:buClr>
              <a:defRPr sz="1800"/>
            </a:pPr>
            <a:r>
              <a:rPr sz="1600" b="1" dirty="0">
                <a:uFill>
                  <a:solidFill>
                    <a:srgbClr val="FFFFFF"/>
                  </a:solidFill>
                </a:uFill>
                <a:latin typeface="Arial" panose="020B0604020202020204" pitchFamily="34" charset="0"/>
                <a:ea typeface="Arial"/>
                <a:cs typeface="Arial" panose="020B0604020202020204" pitchFamily="34" charset="0"/>
                <a:sym typeface="Arial"/>
              </a:rPr>
              <a:t>Lecture Notes Key:</a:t>
            </a:r>
            <a:r>
              <a:rPr sz="1600" dirty="0">
                <a:uFill>
                  <a:solidFill>
                    <a:srgbClr val="FFFFFF"/>
                  </a:solidFill>
                </a:uFill>
                <a:latin typeface="Arial" panose="020B0604020202020204" pitchFamily="34" charset="0"/>
                <a:ea typeface="Arial"/>
                <a:cs typeface="Arial" panose="020B0604020202020204" pitchFamily="34" charset="0"/>
                <a:sym typeface="Arial"/>
              </a:rPr>
              <a:t>   ^ means discuss before notes</a:t>
            </a:r>
          </a:p>
          <a:p>
            <a:pPr marR="57799" lvl="0" defTabSz="1295400">
              <a:spcBef>
                <a:spcPts val="700"/>
              </a:spcBef>
              <a:buClr>
                <a:srgbClr val="FFFFFF"/>
              </a:buClr>
              <a:defRPr sz="1800"/>
            </a:pPr>
            <a:r>
              <a:rPr sz="1600" dirty="0">
                <a:uFill>
                  <a:solidFill>
                    <a:srgbClr val="FFFFFF"/>
                  </a:solidFill>
                </a:uFill>
                <a:latin typeface="Arial" panose="020B0604020202020204" pitchFamily="34" charset="0"/>
                <a:ea typeface="Arial"/>
                <a:cs typeface="Arial" panose="020B0604020202020204" pitchFamily="34" charset="0"/>
                <a:sym typeface="Arial"/>
              </a:rPr>
              <a:t>	              v means discuss after notes</a:t>
            </a:r>
          </a:p>
          <a:p>
            <a:pPr marR="57799" lvl="0" defTabSz="1295400">
              <a:spcBef>
                <a:spcPts val="700"/>
              </a:spcBef>
              <a:buClr>
                <a:srgbClr val="FFFFFF"/>
              </a:buClr>
              <a:defRPr sz="1800"/>
            </a:pPr>
            <a:r>
              <a:rPr sz="1600" dirty="0">
                <a:uFill>
                  <a:solidFill>
                    <a:srgbClr val="FFFFFF"/>
                  </a:solidFill>
                </a:uFill>
                <a:latin typeface="Arial" panose="020B0604020202020204" pitchFamily="34" charset="0"/>
                <a:ea typeface="Arial"/>
                <a:cs typeface="Arial" panose="020B0604020202020204" pitchFamily="34" charset="0"/>
                <a:sym typeface="Arial"/>
              </a:rPr>
              <a:t>The Guillotine - This has become a Symbol of the French Revolution.  It’s estimated that during the Revolution over 40,000 people died by the guillotine, including the King of France, King Louis XVI.</a:t>
            </a:r>
          </a:p>
          <a:p>
            <a:pPr lvl="0">
              <a:defRPr sz="1800"/>
            </a:pPr>
            <a:r>
              <a:rPr sz="1600" b="1" dirty="0">
                <a:uFill>
                  <a:solidFill/>
                </a:uFill>
                <a:latin typeface="Arial" panose="020B0604020202020204" pitchFamily="34" charset="0"/>
                <a:ea typeface="Arial"/>
                <a:cs typeface="Arial" panose="020B0604020202020204" pitchFamily="34" charset="0"/>
                <a:sym typeface="Arial"/>
              </a:rPr>
              <a:t>    ---The</a:t>
            </a:r>
            <a:r>
              <a:rPr sz="1600" dirty="0">
                <a:latin typeface="Arial" panose="020B0604020202020204" pitchFamily="34" charset="0"/>
                <a:ea typeface="Helvetica"/>
                <a:cs typeface="Arial" panose="020B0604020202020204" pitchFamily="34" charset="0"/>
                <a:sym typeface="Helvetica"/>
              </a:rPr>
              <a:t> guillotine was first devised by Doctor Joseph Ignacio Guillotine, who was disturbed by the barbarity of the public executions which was attended by huge crowds.  He built this thing in as a more humane from of capital punishment.  To him it was better than a execution by a hooded person with an ax.  Sometimes an ax took several attempts.</a:t>
            </a:r>
          </a:p>
          <a:p>
            <a:pPr lvl="0">
              <a:defRPr sz="1800"/>
            </a:pPr>
            <a:endParaRPr sz="1600" dirty="0">
              <a:latin typeface="Arial" panose="020B0604020202020204" pitchFamily="34" charset="0"/>
              <a:ea typeface="Helvetica"/>
              <a:cs typeface="Arial" panose="020B0604020202020204" pitchFamily="34" charset="0"/>
              <a:sym typeface="Helvetica"/>
            </a:endParaRPr>
          </a:p>
          <a:p>
            <a:pPr lvl="0">
              <a:defRPr sz="1800"/>
            </a:pPr>
            <a:r>
              <a:rPr sz="1600" b="1" dirty="0">
                <a:latin typeface="Arial" panose="020B0604020202020204" pitchFamily="34" charset="0"/>
                <a:ea typeface="Helvetica"/>
                <a:cs typeface="Arial" panose="020B0604020202020204" pitchFamily="34" charset="0"/>
                <a:sym typeface="Helvetica"/>
              </a:rPr>
              <a:t>Dr. Guillotine</a:t>
            </a:r>
            <a:r>
              <a:rPr sz="1600" dirty="0">
                <a:latin typeface="Arial" panose="020B0604020202020204" pitchFamily="34" charset="0"/>
                <a:ea typeface="Helvetica"/>
                <a:cs typeface="Arial" panose="020B0604020202020204" pitchFamily="34" charset="0"/>
                <a:sym typeface="Helvetica"/>
              </a:rPr>
              <a:t> described its a “cool breath on  the back of the neck.”  He also didn’t lobbied for the demise of public executions.  That however didn’t happen.</a:t>
            </a:r>
          </a:p>
          <a:p>
            <a:pPr lvl="0">
              <a:defRPr sz="1800"/>
            </a:pPr>
            <a:endParaRPr sz="1600" dirty="0">
              <a:latin typeface="Arial" panose="020B0604020202020204" pitchFamily="34" charset="0"/>
              <a:ea typeface="Helvetica"/>
              <a:cs typeface="Arial" panose="020B0604020202020204" pitchFamily="34" charset="0"/>
              <a:sym typeface="Helvetica"/>
            </a:endParaRPr>
          </a:p>
          <a:p>
            <a:pPr lvl="0">
              <a:defRPr sz="1800"/>
            </a:pPr>
            <a:r>
              <a:rPr sz="1600" b="1" dirty="0">
                <a:uFill>
                  <a:solidFill/>
                </a:uFill>
                <a:latin typeface="Arial" panose="020B0604020202020204" pitchFamily="34" charset="0"/>
                <a:ea typeface="Arial"/>
                <a:cs typeface="Arial" panose="020B0604020202020204" pitchFamily="34" charset="0"/>
                <a:sym typeface="Arial"/>
              </a:rPr>
              <a:t>During the</a:t>
            </a:r>
            <a:r>
              <a:rPr sz="1600" dirty="0">
                <a:latin typeface="Arial" panose="020B0604020202020204" pitchFamily="34" charset="0"/>
                <a:ea typeface="Helvetica"/>
                <a:cs typeface="Arial" panose="020B0604020202020204" pitchFamily="34" charset="0"/>
                <a:sym typeface="Helvetica"/>
              </a:rPr>
              <a:t> peak of the French Revolution known as "the Terror", over 40,000 people were killed by the guillotine.</a:t>
            </a:r>
          </a:p>
          <a:p>
            <a:pPr lvl="0">
              <a:defRPr sz="1800"/>
            </a:pPr>
            <a:endParaRPr sz="1600" dirty="0">
              <a:latin typeface="Arial" panose="020B0604020202020204" pitchFamily="34" charset="0"/>
              <a:ea typeface="Helvetica"/>
              <a:cs typeface="Arial" panose="020B0604020202020204" pitchFamily="34" charset="0"/>
              <a:sym typeface="Helvetica"/>
            </a:endParaRPr>
          </a:p>
          <a:p>
            <a:pPr lvl="0">
              <a:defRPr sz="1800"/>
            </a:pPr>
            <a:r>
              <a:rPr sz="1600" b="1" dirty="0">
                <a:uFill>
                  <a:solidFill/>
                </a:uFill>
                <a:latin typeface="Arial" panose="020B0604020202020204" pitchFamily="34" charset="0"/>
                <a:ea typeface="Arial"/>
                <a:cs typeface="Arial" panose="020B0604020202020204" pitchFamily="34" charset="0"/>
                <a:sym typeface="Arial"/>
              </a:rPr>
              <a:t>--Public executions </a:t>
            </a:r>
            <a:r>
              <a:rPr sz="1600" dirty="0">
                <a:latin typeface="Arial" panose="020B0604020202020204" pitchFamily="34" charset="0"/>
                <a:ea typeface="Helvetica"/>
                <a:cs typeface="Arial" panose="020B0604020202020204" pitchFamily="34" charset="0"/>
                <a:sym typeface="Helvetica"/>
              </a:rPr>
              <a:t>continued in France until 1939, when Eugene </a:t>
            </a:r>
            <a:r>
              <a:rPr sz="1600" dirty="0" err="1">
                <a:latin typeface="Arial" panose="020B0604020202020204" pitchFamily="34" charset="0"/>
                <a:ea typeface="Helvetica"/>
                <a:cs typeface="Arial" panose="020B0604020202020204" pitchFamily="34" charset="0"/>
                <a:sym typeface="Helvetica"/>
              </a:rPr>
              <a:t>Weidmann</a:t>
            </a:r>
            <a:r>
              <a:rPr sz="1600" dirty="0">
                <a:latin typeface="Arial" panose="020B0604020202020204" pitchFamily="34" charset="0"/>
                <a:ea typeface="Helvetica"/>
                <a:cs typeface="Arial" panose="020B0604020202020204" pitchFamily="34" charset="0"/>
                <a:sym typeface="Helvetica"/>
              </a:rPr>
              <a:t> became the last victim to be executed in public,  a 150 years after Dr. Guillotines lobbying.  </a:t>
            </a:r>
          </a:p>
          <a:p>
            <a:pPr lvl="0">
              <a:defRPr sz="1800"/>
            </a:pPr>
            <a:endParaRPr sz="1600" dirty="0">
              <a:latin typeface="Arial" panose="020B0604020202020204" pitchFamily="34" charset="0"/>
              <a:ea typeface="Helvetica"/>
              <a:cs typeface="Arial" panose="020B0604020202020204" pitchFamily="34" charset="0"/>
              <a:sym typeface="Helvetica"/>
            </a:endParaRPr>
          </a:p>
          <a:p>
            <a:pPr lvl="0">
              <a:defRPr sz="1800"/>
            </a:pPr>
            <a:r>
              <a:rPr sz="1600" b="1" dirty="0">
                <a:latin typeface="Arial" panose="020B0604020202020204" pitchFamily="34" charset="0"/>
                <a:ea typeface="Helvetica"/>
                <a:cs typeface="Arial" panose="020B0604020202020204" pitchFamily="34" charset="0"/>
                <a:sym typeface="Helvetica"/>
              </a:rPr>
              <a:t>----The</a:t>
            </a:r>
            <a:r>
              <a:rPr sz="1600" dirty="0">
                <a:latin typeface="Arial" panose="020B0604020202020204" pitchFamily="34" charset="0"/>
                <a:ea typeface="Helvetica"/>
                <a:cs typeface="Arial" panose="020B0604020202020204" pitchFamily="34" charset="0"/>
                <a:sym typeface="Helvetica"/>
              </a:rPr>
              <a:t> use of the guillotine occurred on September 10th 1977, when Hamida </a:t>
            </a:r>
            <a:r>
              <a:rPr sz="1600" dirty="0" err="1">
                <a:latin typeface="Arial" panose="020B0604020202020204" pitchFamily="34" charset="0"/>
                <a:ea typeface="Helvetica"/>
                <a:cs typeface="Arial" panose="020B0604020202020204" pitchFamily="34" charset="0"/>
                <a:sym typeface="Helvetica"/>
              </a:rPr>
              <a:t>Djandoubi</a:t>
            </a:r>
            <a:r>
              <a:rPr sz="1600" dirty="0">
                <a:latin typeface="Arial" panose="020B0604020202020204" pitchFamily="34" charset="0"/>
                <a:ea typeface="Helvetica"/>
                <a:cs typeface="Arial" panose="020B0604020202020204" pitchFamily="34" charset="0"/>
                <a:sym typeface="Helvetica"/>
              </a:rPr>
              <a:t> was executed; </a:t>
            </a:r>
          </a:p>
          <a:p>
            <a:pPr lvl="0">
              <a:defRPr sz="1800"/>
            </a:pPr>
            <a:r>
              <a:rPr sz="1600" b="1" dirty="0">
                <a:latin typeface="Arial" panose="020B0604020202020204" pitchFamily="34" charset="0"/>
                <a:ea typeface="Helvetica"/>
                <a:cs typeface="Arial" panose="020B0604020202020204" pitchFamily="34" charset="0"/>
                <a:sym typeface="Helvetica"/>
              </a:rPr>
              <a:t>	there</a:t>
            </a:r>
            <a:r>
              <a:rPr sz="1600" dirty="0">
                <a:latin typeface="Arial" panose="020B0604020202020204" pitchFamily="34" charset="0"/>
                <a:ea typeface="Helvetica"/>
                <a:cs typeface="Arial" panose="020B0604020202020204" pitchFamily="34" charset="0"/>
                <a:sym typeface="Helvetica"/>
              </a:rPr>
              <a:t> should have been another in 1981, but the intended victim, Philippe Maurice, was granted clemency. The death penalty was abolished later that year.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noRot="1" noChangeAspect="1"/>
          </p:cNvSpPr>
          <p:nvPr>
            <p:ph type="sldImg"/>
          </p:nvPr>
        </p:nvSpPr>
        <p:spPr>
          <a:prstGeom prst="rect">
            <a:avLst/>
          </a:prstGeom>
        </p:spPr>
        <p:txBody>
          <a:bodyPr/>
          <a:lstStyle/>
          <a:p>
            <a:endParaRPr/>
          </a:p>
        </p:txBody>
      </p:sp>
      <p:sp>
        <p:nvSpPr>
          <p:cNvPr id="72" name="Shape 72"/>
          <p:cNvSpPr>
            <a:spLocks noGrp="1"/>
          </p:cNvSpPr>
          <p:nvPr>
            <p:ph type="body" sz="quarter" idx="1"/>
          </p:nvPr>
        </p:nvSpPr>
        <p:spPr>
          <a:prstGeom prst="rect">
            <a:avLst/>
          </a:prstGeom>
        </p:spPr>
        <p:txBody>
          <a:bodyPr/>
          <a:lstStyle/>
          <a:p>
            <a:r>
              <a:rPr b="1" u="sng" dirty="0">
                <a:latin typeface="Arial" panose="020B0604020202020204" pitchFamily="34" charset="0"/>
                <a:cs typeface="Arial" panose="020B0604020202020204" pitchFamily="34" charset="0"/>
              </a:rPr>
              <a:t>Napoleon Bonaparte</a:t>
            </a:r>
            <a:r>
              <a:rPr dirty="0">
                <a:latin typeface="Arial" panose="020B0604020202020204" pitchFamily="34" charset="0"/>
                <a:cs typeface="Arial" panose="020B0604020202020204" pitchFamily="34" charset="0"/>
              </a:rPr>
              <a:t> was kind of short. He was five feet three inches tall. However, he would come to be recognized as one of the world’s greatest military geniuses, along with Alexander the Great of Macedonia, Hannibal of Carthage, and Julius Caesar of Rome. In only four years, from 1795 to 1799, Napoleon rose from a relatively obscure position as an officer in the French army to become master of France.  In 1796, the Directory appointed Napoleon to lead a French army against the forces of Austria and the Kingdom of Sardinia. Crossing the Alps, the young general swept into Italy and won a series of remarkable victories. </a:t>
            </a:r>
          </a:p>
          <a:p>
            <a:endParaRPr dirty="0">
              <a:latin typeface="Arial" panose="020B0604020202020204" pitchFamily="34" charset="0"/>
              <a:cs typeface="Arial" panose="020B0604020202020204" pitchFamily="34" charset="0"/>
            </a:endParaRPr>
          </a:p>
          <a:p>
            <a:r>
              <a:rPr b="1" u="sng" dirty="0">
                <a:latin typeface="Arial" panose="020B0604020202020204" pitchFamily="34" charset="0"/>
                <a:cs typeface="Arial" panose="020B0604020202020204" pitchFamily="34" charset="0"/>
              </a:rPr>
              <a:t>Takes Power </a:t>
            </a:r>
            <a:r>
              <a:rPr dirty="0">
                <a:latin typeface="Arial" panose="020B0604020202020204" pitchFamily="34" charset="0"/>
                <a:cs typeface="Arial" panose="020B0604020202020204" pitchFamily="34" charset="0"/>
              </a:rPr>
              <a:t>By 1799, the Directory had lost control of the political situation and the confidence of the French people. Napoleon’s troops surrounded the national legislature and drove out most of its members. The lawmakers who remained then voted to dissolve the Directory. In its place, they established a group of three consuls, one of whom was Napoleon. Napoleon quickly took the title of first consul and assumed the powers of a dictator. A sudden seizure of power like Napoleon’s is known as a coup.</a:t>
            </a:r>
          </a:p>
          <a:p>
            <a:endParaRPr dirty="0">
              <a:latin typeface="Arial" panose="020B0604020202020204" pitchFamily="34" charset="0"/>
              <a:cs typeface="Arial" panose="020B0604020202020204" pitchFamily="34" charset="0"/>
            </a:endParaRPr>
          </a:p>
          <a:p>
            <a:r>
              <a:rPr dirty="0">
                <a:latin typeface="Arial" panose="020B0604020202020204" pitchFamily="34" charset="0"/>
                <a:cs typeface="Arial" panose="020B0604020202020204" pitchFamily="34" charset="0"/>
              </a:rPr>
              <a:t>His first task was to get the economy on a solid footing. Napoleon set up an efficient method of tax collection and established a national banking system. Napoleon also took steps to end corruption and inefficiency in government. He fired corrupt officials and set up public schools, in part to educate future effective public officials.  </a:t>
            </a:r>
          </a:p>
          <a:p>
            <a:endParaRPr dirty="0">
              <a:latin typeface="Arial" panose="020B0604020202020204" pitchFamily="34" charset="0"/>
              <a:cs typeface="Arial" panose="020B0604020202020204" pitchFamily="34" charset="0"/>
            </a:endParaRPr>
          </a:p>
          <a:p>
            <a:endParaRPr dirty="0">
              <a:latin typeface="Arial" panose="020B0604020202020204" pitchFamily="34" charset="0"/>
              <a:cs typeface="Arial" panose="020B0604020202020204" pitchFamily="34" charset="0"/>
            </a:endParaRPr>
          </a:p>
          <a:p>
            <a:endParaRPr dirty="0">
              <a:latin typeface="Arial" panose="020B0604020202020204" pitchFamily="34" charset="0"/>
              <a:cs typeface="Arial" panose="020B0604020202020204" pitchFamily="34" charset="0"/>
            </a:endParaRPr>
          </a:p>
          <a:p>
            <a:endParaRPr dirty="0">
              <a:latin typeface="Arial" panose="020B0604020202020204" pitchFamily="34" charset="0"/>
              <a:cs typeface="Arial" panose="020B0604020202020204" pitchFamily="34" charset="0"/>
            </a:endParaRPr>
          </a:p>
          <a:p>
            <a:endParaRPr dirty="0">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Shape 81"/>
          <p:cNvSpPr>
            <a:spLocks noGrp="1" noRot="1" noChangeAspect="1"/>
          </p:cNvSpPr>
          <p:nvPr>
            <p:ph type="sldImg"/>
          </p:nvPr>
        </p:nvSpPr>
        <p:spPr>
          <a:prstGeom prst="rect">
            <a:avLst/>
          </a:prstGeom>
        </p:spPr>
        <p:txBody>
          <a:bodyPr/>
          <a:lstStyle/>
          <a:p>
            <a:endParaRPr/>
          </a:p>
        </p:txBody>
      </p:sp>
      <p:sp>
        <p:nvSpPr>
          <p:cNvPr id="82" name="Shape 82"/>
          <p:cNvSpPr>
            <a:spLocks noGrp="1"/>
          </p:cNvSpPr>
          <p:nvPr>
            <p:ph type="body" sz="quarter" idx="1"/>
          </p:nvPr>
        </p:nvSpPr>
        <p:spPr>
          <a:prstGeom prst="rect">
            <a:avLst/>
          </a:prstGeom>
        </p:spPr>
        <p:txBody>
          <a:bodyPr/>
          <a:lstStyle/>
          <a:p>
            <a:pPr>
              <a:defRPr sz="1800">
                <a:latin typeface="Helvetica"/>
                <a:ea typeface="Helvetica"/>
                <a:cs typeface="Helvetica"/>
                <a:sym typeface="Helvetica"/>
              </a:defRPr>
            </a:pPr>
            <a:r>
              <a:rPr sz="1600" b="1" u="sng" dirty="0">
                <a:latin typeface="Arial" panose="020B0604020202020204" pitchFamily="34" charset="0"/>
                <a:cs typeface="Arial" panose="020B0604020202020204" pitchFamily="34" charset="0"/>
              </a:rPr>
              <a:t>Napoleon Crowned Emperor</a:t>
            </a:r>
            <a:r>
              <a:rPr sz="1600" dirty="0">
                <a:latin typeface="Arial" panose="020B0604020202020204" pitchFamily="34" charset="0"/>
                <a:cs typeface="Arial" panose="020B0604020202020204" pitchFamily="34" charset="0"/>
              </a:rPr>
              <a:t> In 1804, Napoleon decided to make himself emperor, and the French voters supported him. On December 2, 1804, dressed in a splendid robe of purple velvet, Napoleon walked down the long aisle of Notre Dame Cathedral in Paris. The pope waited for him with a glittering crown. As thou- sands watched, the new emperor took the crown from the pope and placed it on his own head. With this gesture, Napoleon signaled that he was more powerful than the Church, which had traditionally crowned the rulers of France. </a:t>
            </a:r>
          </a:p>
          <a:p>
            <a:pPr>
              <a:defRPr sz="1800">
                <a:latin typeface="Helvetica"/>
                <a:ea typeface="Helvetica"/>
                <a:cs typeface="Helvetica"/>
                <a:sym typeface="Helvetica"/>
              </a:defRPr>
            </a:pPr>
            <a:endParaRPr sz="1600" dirty="0">
              <a:latin typeface="Arial" panose="020B0604020202020204" pitchFamily="34" charset="0"/>
              <a:cs typeface="Arial" panose="020B0604020202020204" pitchFamily="34" charset="0"/>
            </a:endParaRPr>
          </a:p>
          <a:p>
            <a:pPr>
              <a:defRPr sz="1800">
                <a:latin typeface="Helvetica"/>
                <a:ea typeface="Helvetica"/>
                <a:cs typeface="Helvetica"/>
                <a:sym typeface="Helvetica"/>
              </a:defRPr>
            </a:pPr>
            <a:r>
              <a:rPr sz="1600" b="1" u="sng" dirty="0">
                <a:latin typeface="Arial" panose="020B0604020202020204" pitchFamily="34" charset="0"/>
                <a:cs typeface="Arial" panose="020B0604020202020204" pitchFamily="34" charset="0"/>
              </a:rPr>
              <a:t>War on Europe</a:t>
            </a:r>
            <a:r>
              <a:rPr sz="1600" dirty="0">
                <a:latin typeface="Arial" panose="020B0604020202020204" pitchFamily="34" charset="0"/>
                <a:cs typeface="Arial" panose="020B0604020202020204" pitchFamily="34" charset="0"/>
              </a:rPr>
              <a:t> Napoleon had already annexed the Austrian Netherlands and parts of Italy to France and set up a puppet government in Switzerland. Now he looked to expand his influence further. Fearful of his ambitions, the British persuaded Russia, Austria, and Sweden to join them against France. </a:t>
            </a:r>
          </a:p>
          <a:p>
            <a:pPr>
              <a:defRPr sz="1800">
                <a:latin typeface="Helvetica"/>
                <a:ea typeface="Helvetica"/>
                <a:cs typeface="Helvetica"/>
                <a:sym typeface="Helvetica"/>
              </a:defRPr>
            </a:pPr>
            <a:r>
              <a:rPr sz="1600" dirty="0">
                <a:latin typeface="Arial" panose="020B0604020202020204" pitchFamily="34" charset="0"/>
                <a:cs typeface="Arial" panose="020B0604020202020204" pitchFamily="34" charset="0"/>
              </a:rPr>
              <a:t>Napoleon met this challenge with his usual boldness. In a series of brilliant battles, he crushed the opposition. The commanders of the enemy armies could never predict his next move and often took heavy losses. </a:t>
            </a:r>
          </a:p>
          <a:p>
            <a:pPr>
              <a:defRPr sz="1800">
                <a:latin typeface="Helvetica"/>
                <a:ea typeface="Helvetica"/>
                <a:cs typeface="Helvetica"/>
                <a:sym typeface="Helvetica"/>
              </a:defRPr>
            </a:pPr>
            <a:endParaRPr sz="1600" dirty="0">
              <a:latin typeface="Arial" panose="020B0604020202020204" pitchFamily="34" charset="0"/>
              <a:cs typeface="Arial" panose="020B0604020202020204" pitchFamily="34" charset="0"/>
            </a:endParaRPr>
          </a:p>
          <a:p>
            <a:pPr>
              <a:defRPr sz="1800">
                <a:latin typeface="Helvetica"/>
                <a:ea typeface="Helvetica"/>
                <a:cs typeface="Helvetica"/>
                <a:sym typeface="Helvetica"/>
              </a:defRPr>
            </a:pPr>
            <a:r>
              <a:rPr sz="1600" dirty="0">
                <a:uFill>
                  <a:solidFill>
                    <a:srgbClr val="000000"/>
                  </a:solidFill>
                </a:uFill>
                <a:latin typeface="Arial" panose="020B0604020202020204" pitchFamily="34" charset="0"/>
                <a:ea typeface="Arial"/>
                <a:cs typeface="Arial" panose="020B0604020202020204" pitchFamily="34" charset="0"/>
                <a:sym typeface="Arial"/>
              </a:rPr>
              <a:t>Although Napoleon controlled most of Europe by 1812, nationalism, motivated by resentment about paying taxes to France and sending soldiers to serve in Napoleon’s armies, helped stir revolts against his French rule.</a:t>
            </a:r>
          </a:p>
          <a:p>
            <a:pPr>
              <a:defRPr sz="1800">
                <a:latin typeface="Helvetica"/>
                <a:ea typeface="Helvetica"/>
                <a:cs typeface="Helvetica"/>
                <a:sym typeface="Helvetica"/>
              </a:defRPr>
            </a:pPr>
            <a:endParaRPr sz="1600" dirty="0">
              <a:uFill>
                <a:solidFill>
                  <a:srgbClr val="000000"/>
                </a:solidFill>
              </a:uFill>
              <a:latin typeface="Arial" panose="020B0604020202020204" pitchFamily="34" charset="0"/>
              <a:ea typeface="Arial"/>
              <a:cs typeface="Arial" panose="020B0604020202020204" pitchFamily="34" charset="0"/>
              <a:sym typeface="Arial"/>
            </a:endParaRPr>
          </a:p>
          <a:p>
            <a:pPr>
              <a:defRPr sz="1800">
                <a:latin typeface="Helvetica"/>
                <a:ea typeface="Helvetica"/>
                <a:cs typeface="Helvetica"/>
                <a:sym typeface="Helvetica"/>
              </a:defRPr>
            </a:pPr>
            <a:r>
              <a:rPr sz="1600" dirty="0">
                <a:uFill>
                  <a:solidFill>
                    <a:srgbClr val="000000"/>
                  </a:solidFill>
                </a:uFill>
                <a:latin typeface="Arial" panose="020B0604020202020204" pitchFamily="34" charset="0"/>
                <a:ea typeface="Arial"/>
                <a:cs typeface="Arial" panose="020B0604020202020204" pitchFamily="34" charset="0"/>
                <a:sym typeface="Arial"/>
              </a:rPr>
              <a:t>In 1812 the Spaniards, with the aid of British troops, overthrew their French occupiers and reinstated their old king under a system of limited monarchy. Soon, Prussia joined in the revolt against Napoleon.  </a:t>
            </a:r>
            <a:r>
              <a:rPr sz="1600" b="1" dirty="0">
                <a:uFill>
                  <a:solidFill>
                    <a:srgbClr val="000000"/>
                  </a:solidFill>
                </a:uFill>
                <a:latin typeface="Arial" panose="020B0604020202020204" pitchFamily="34" charset="0"/>
                <a:ea typeface="Arial"/>
                <a:cs typeface="Arial" panose="020B0604020202020204" pitchFamily="34" charset="0"/>
                <a:sym typeface="Arial"/>
              </a:rPr>
              <a:t>It Kept Dwindling Down. </a:t>
            </a:r>
            <a:r>
              <a:rPr sz="1600" dirty="0">
                <a:uFill>
                  <a:solidFill>
                    <a:srgbClr val="000000"/>
                  </a:solidFill>
                </a:uFill>
                <a:latin typeface="Arial" panose="020B0604020202020204" pitchFamily="34" charset="0"/>
                <a:ea typeface="Arial"/>
                <a:cs typeface="Arial" panose="020B0604020202020204" pitchFamily="34" charset="0"/>
                <a:sym typeface="Arial"/>
              </a:rPr>
              <a:t>. </a:t>
            </a:r>
          </a:p>
          <a:p>
            <a:pPr>
              <a:defRPr sz="1800">
                <a:latin typeface="Helvetica"/>
                <a:ea typeface="Helvetica"/>
                <a:cs typeface="Helvetica"/>
                <a:sym typeface="Helvetica"/>
              </a:defRPr>
            </a:pPr>
            <a:r>
              <a:rPr sz="1600" dirty="0">
                <a:latin typeface="Arial" panose="020B0604020202020204" pitchFamily="34" charset="0"/>
                <a:cs typeface="Arial" panose="020B0604020202020204" pitchFamily="34" charset="0"/>
              </a:rPr>
              <a:t>	•  Russia’s decided to join the movement against Napoleon.</a:t>
            </a:r>
          </a:p>
          <a:p>
            <a:pPr>
              <a:defRPr sz="1800">
                <a:latin typeface="Helvetica"/>
                <a:ea typeface="Helvetica"/>
                <a:cs typeface="Helvetica"/>
                <a:sym typeface="Helvetica"/>
              </a:defRPr>
            </a:pPr>
            <a:r>
              <a:rPr sz="1600" dirty="0">
                <a:latin typeface="Arial" panose="020B0604020202020204" pitchFamily="34" charset="0"/>
                <a:cs typeface="Arial" panose="020B0604020202020204" pitchFamily="34" charset="0"/>
              </a:rPr>
              <a:t>	•  Napoleon assembled an army of 600,000 soldiers to take on the </a:t>
            </a:r>
            <a:r>
              <a:rPr sz="1600" dirty="0" err="1">
                <a:latin typeface="Arial" panose="020B0604020202020204" pitchFamily="34" charset="0"/>
                <a:cs typeface="Arial" panose="020B0604020202020204" pitchFamily="34" charset="0"/>
              </a:rPr>
              <a:t>Russians;the</a:t>
            </a:r>
            <a:r>
              <a:rPr sz="1600" dirty="0">
                <a:latin typeface="Arial" panose="020B0604020202020204" pitchFamily="34" charset="0"/>
                <a:cs typeface="Arial" panose="020B0604020202020204" pitchFamily="34" charset="0"/>
              </a:rPr>
              <a:t> Russians, however, adopted a “scorched‑earth policy.” He gets as far as Moscow, but the entire city is burned down.  His troops didn’t have any shelter in the harsh winter. Despite the harsh Russian winter, Napoleon delayed before ordering a retreat; when the weakened French troops finally did withdraw, the Russians attacked them.  When it was all over, 400,000 of Napoleons troops were dead of battle wounds, starvation and freezing to death.</a:t>
            </a:r>
          </a:p>
          <a:p>
            <a:pPr>
              <a:defRPr sz="1800">
                <a:latin typeface="Helvetica"/>
                <a:ea typeface="Helvetica"/>
                <a:cs typeface="Helvetica"/>
                <a:sym typeface="Helvetica"/>
              </a:defRPr>
            </a:pPr>
            <a:endParaRPr sz="1600" dirty="0">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hape 89"/>
          <p:cNvSpPr>
            <a:spLocks noGrp="1" noRot="1" noChangeAspect="1"/>
          </p:cNvSpPr>
          <p:nvPr>
            <p:ph type="sldImg"/>
          </p:nvPr>
        </p:nvSpPr>
        <p:spPr>
          <a:prstGeom prst="rect">
            <a:avLst/>
          </a:prstGeom>
        </p:spPr>
        <p:txBody>
          <a:bodyPr/>
          <a:lstStyle/>
          <a:p>
            <a:endParaRPr/>
          </a:p>
        </p:txBody>
      </p:sp>
      <p:sp>
        <p:nvSpPr>
          <p:cNvPr id="90" name="Shape 90"/>
          <p:cNvSpPr>
            <a:spLocks noGrp="1"/>
          </p:cNvSpPr>
          <p:nvPr>
            <p:ph type="body" sz="quarter" idx="1"/>
          </p:nvPr>
        </p:nvSpPr>
        <p:spPr>
          <a:prstGeom prst="rect">
            <a:avLst/>
          </a:prstGeom>
        </p:spPr>
        <p:txBody>
          <a:bodyPr/>
          <a:lstStyle/>
          <a:p>
            <a:pPr>
              <a:defRPr sz="1800">
                <a:latin typeface="Helvetica"/>
                <a:ea typeface="Helvetica"/>
                <a:cs typeface="Helvetica"/>
                <a:sym typeface="Helvetica"/>
              </a:defRPr>
            </a:pPr>
            <a:r>
              <a:rPr sz="1600" b="1" u="sng" dirty="0">
                <a:latin typeface="Arial" panose="020B0604020202020204" pitchFamily="34" charset="0"/>
                <a:cs typeface="Arial" panose="020B0604020202020204" pitchFamily="34" charset="0"/>
              </a:rPr>
              <a:t>The Fall and Rise and Fall Again</a:t>
            </a:r>
            <a:r>
              <a:rPr sz="1600" dirty="0">
                <a:latin typeface="Arial" panose="020B0604020202020204" pitchFamily="34" charset="0"/>
                <a:cs typeface="Arial" panose="020B0604020202020204" pitchFamily="34" charset="0"/>
              </a:rPr>
              <a:t> </a:t>
            </a:r>
            <a:r>
              <a:rPr sz="1600" dirty="0">
                <a:uFill>
                  <a:solidFill>
                    <a:srgbClr val="000000"/>
                  </a:solidFill>
                </a:uFill>
                <a:latin typeface="Arial" panose="020B0604020202020204" pitchFamily="34" charset="0"/>
                <a:ea typeface="Arial"/>
                <a:cs typeface="Arial" panose="020B0604020202020204" pitchFamily="34" charset="0"/>
                <a:sym typeface="Arial"/>
              </a:rPr>
              <a:t>The victors restored the French throne to Louis XVIII, reduced France’s boundaries to those of 1792.  However, he was determined to rule again. Napoleon returned to France 1815, however, the European governments, banned together to defeat Napoleon.  In a final battle at </a:t>
            </a:r>
            <a:r>
              <a:rPr sz="1600" b="1" dirty="0">
                <a:uFill>
                  <a:solidFill>
                    <a:srgbClr val="000000"/>
                  </a:solidFill>
                </a:uFill>
                <a:latin typeface="Arial" panose="020B0604020202020204" pitchFamily="34" charset="0"/>
                <a:ea typeface="Arial"/>
                <a:cs typeface="Arial" panose="020B0604020202020204" pitchFamily="34" charset="0"/>
                <a:sym typeface="Arial"/>
              </a:rPr>
              <a:t>Waterloo </a:t>
            </a:r>
            <a:r>
              <a:rPr sz="1600" dirty="0">
                <a:uFill>
                  <a:solidFill>
                    <a:srgbClr val="000000"/>
                  </a:solidFill>
                </a:uFill>
                <a:latin typeface="Arial" panose="020B0604020202020204" pitchFamily="34" charset="0"/>
                <a:ea typeface="Arial"/>
                <a:cs typeface="Arial" panose="020B0604020202020204" pitchFamily="34" charset="0"/>
                <a:sym typeface="Arial"/>
              </a:rPr>
              <a:t>was defeated; Napoleon was then placed under house arrest on the island of Saint Helena, where he died in 1821.</a:t>
            </a:r>
          </a:p>
          <a:p>
            <a:pPr>
              <a:defRPr sz="1800">
                <a:latin typeface="Helvetica"/>
                <a:ea typeface="Helvetica"/>
                <a:cs typeface="Helvetica"/>
                <a:sym typeface="Helvetica"/>
              </a:defRPr>
            </a:pPr>
            <a:r>
              <a:rPr lang="en-US" sz="1600" i="1" dirty="0">
                <a:uFill>
                  <a:solidFill>
                    <a:srgbClr val="000000"/>
                  </a:solidFill>
                </a:uFill>
                <a:latin typeface="Arial" panose="020B0604020202020204" pitchFamily="34" charset="0"/>
                <a:ea typeface="Arial"/>
                <a:cs typeface="Arial" panose="020B0604020202020204" pitchFamily="34" charset="0"/>
                <a:sym typeface="Arial"/>
              </a:rPr>
              <a:t>Push Play for Napoleon Video - </a:t>
            </a:r>
          </a:p>
          <a:p>
            <a:pPr>
              <a:defRPr sz="1800">
                <a:latin typeface="Helvetica"/>
                <a:ea typeface="Helvetica"/>
                <a:cs typeface="Helvetica"/>
                <a:sym typeface="Helvetica"/>
              </a:defRPr>
            </a:pPr>
            <a:endParaRPr sz="1600" i="1" dirty="0">
              <a:uFill>
                <a:solidFill>
                  <a:srgbClr val="000000"/>
                </a:solidFill>
              </a:uFill>
              <a:latin typeface="Arial" panose="020B0604020202020204" pitchFamily="34" charset="0"/>
              <a:ea typeface="Arial"/>
              <a:cs typeface="Arial" panose="020B0604020202020204" pitchFamily="34" charset="0"/>
              <a:sym typeface="Arial"/>
            </a:endParaRPr>
          </a:p>
          <a:p>
            <a:pPr>
              <a:defRPr sz="1800">
                <a:latin typeface="Helvetica"/>
                <a:ea typeface="Helvetica"/>
                <a:cs typeface="Helvetica"/>
                <a:sym typeface="Helvetica"/>
              </a:defRPr>
            </a:pPr>
            <a:r>
              <a:rPr sz="1600" b="1" dirty="0">
                <a:uFill>
                  <a:solidFill>
                    <a:srgbClr val="000000"/>
                  </a:solidFill>
                </a:uFill>
                <a:latin typeface="Arial" panose="020B0604020202020204" pitchFamily="34" charset="0"/>
                <a:ea typeface="Arial"/>
                <a:cs typeface="Arial" panose="020B0604020202020204" pitchFamily="34" charset="0"/>
                <a:sym typeface="Arial"/>
              </a:rPr>
              <a:t>Napoleonic Code</a:t>
            </a:r>
            <a:r>
              <a:rPr sz="1600" dirty="0">
                <a:uFill>
                  <a:solidFill>
                    <a:srgbClr val="000000"/>
                  </a:solidFill>
                </a:uFill>
                <a:latin typeface="Arial" panose="020B0604020202020204" pitchFamily="34" charset="0"/>
                <a:ea typeface="Arial"/>
                <a:cs typeface="Arial" panose="020B0604020202020204" pitchFamily="34" charset="0"/>
                <a:sym typeface="Arial"/>
              </a:rPr>
              <a:t> - Napoleon had a new law code written up which replaced any of the feudal and royal laws written at that time.  It was based on the Enlightenment ideas, such as the equality of all citizens before the law, religious toleration and advancement based on merit  or hard work. However, it actually limited liberty and promoted order and authority over individual rights. For example, freedom of speech and of the press, established during the Revolution, were restricted under the code.  This law cold is still used today in France.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Shape 97"/>
          <p:cNvSpPr>
            <a:spLocks noGrp="1" noRot="1" noChangeAspect="1"/>
          </p:cNvSpPr>
          <p:nvPr>
            <p:ph type="sldImg"/>
          </p:nvPr>
        </p:nvSpPr>
        <p:spPr>
          <a:prstGeom prst="rect">
            <a:avLst/>
          </a:prstGeom>
        </p:spPr>
        <p:txBody>
          <a:bodyPr/>
          <a:lstStyle/>
          <a:p>
            <a:endParaRPr/>
          </a:p>
        </p:txBody>
      </p:sp>
      <p:sp>
        <p:nvSpPr>
          <p:cNvPr id="98" name="Shape 98"/>
          <p:cNvSpPr>
            <a:spLocks noGrp="1"/>
          </p:cNvSpPr>
          <p:nvPr>
            <p:ph type="body" sz="quarter" idx="1"/>
          </p:nvPr>
        </p:nvSpPr>
        <p:spPr>
          <a:prstGeom prst="rect">
            <a:avLst/>
          </a:prstGeom>
        </p:spPr>
        <p:txBody>
          <a:bodyPr/>
          <a:lstStyle/>
          <a:p>
            <a:r>
              <a:rPr dirty="0">
                <a:latin typeface="Arial" panose="020B0604020202020204" pitchFamily="34" charset="0"/>
                <a:cs typeface="Arial" panose="020B0604020202020204" pitchFamily="34" charset="0"/>
              </a:rPr>
              <a:t>After Waterloo, diplomats and heads of state again sat down at the Congress of Vienna. They faced the monumental task of restoring stability and order in Europe after years of revolution and war. </a:t>
            </a:r>
          </a:p>
          <a:p>
            <a:endParaRPr dirty="0">
              <a:latin typeface="Arial" panose="020B0604020202020204" pitchFamily="34" charset="0"/>
              <a:cs typeface="Arial" panose="020B0604020202020204" pitchFamily="34" charset="0"/>
            </a:endParaRPr>
          </a:p>
          <a:p>
            <a:r>
              <a:rPr dirty="0">
                <a:latin typeface="Arial" panose="020B0604020202020204" pitchFamily="34" charset="0"/>
                <a:cs typeface="Arial" panose="020B0604020202020204" pitchFamily="34" charset="0"/>
              </a:rPr>
              <a:t>The peacemakers redrew the map of Europe. To contain French ambitions, they ringed France with strong countries. In the north, they added Belgium and Luxembourg to Holland to create the kingdom of the Netherlands. To prevent French expansion eastward, they gave Prussia lands along the Rhine River. They also allowed Austria to reassert control over northern Italy. This policy of containment proved fairly successful in maintaining the peace. </a:t>
            </a:r>
          </a:p>
          <a:p>
            <a:endParaRPr dirty="0">
              <a:latin typeface="Arial" panose="020B0604020202020204" pitchFamily="34" charset="0"/>
              <a:cs typeface="Arial" panose="020B0604020202020204" pitchFamily="34" charset="0"/>
            </a:endParaRPr>
          </a:p>
          <a:p>
            <a:r>
              <a:rPr dirty="0">
                <a:latin typeface="Arial" panose="020B0604020202020204" pitchFamily="34" charset="0"/>
                <a:cs typeface="Arial" panose="020B0604020202020204" pitchFamily="34" charset="0"/>
              </a:rPr>
              <a:t>The Congress of Vienna promoted the principle of legitimacy, restoring hereditary monarchies that the French Revolution or Napoleon had unseated. Even before the Congress began, they had put Louis XVIII on the French throne. Later, they restored “legitimate” monarchs in Portugal, Spain, and the Italian states. </a:t>
            </a:r>
          </a:p>
          <a:p>
            <a:endParaRPr dirty="0">
              <a:latin typeface="Arial" panose="020B0604020202020204" pitchFamily="34" charset="0"/>
              <a:cs typeface="Arial" panose="020B0604020202020204" pitchFamily="34" charset="0"/>
            </a:endParaRPr>
          </a:p>
          <a:p>
            <a:r>
              <a:rPr dirty="0">
                <a:latin typeface="Arial" panose="020B0604020202020204" pitchFamily="34" charset="0"/>
                <a:cs typeface="Arial" panose="020B0604020202020204" pitchFamily="34" charset="0"/>
              </a:rPr>
              <a:t>They redrew national boundaries without any concern for national cultures. In Germany, they created a loosely organized German Confederation with Austria as its official head. But many Germans who had battled Napoleon were already dreaming of a strong, united German nation. </a:t>
            </a:r>
          </a:p>
          <a:p>
            <a:endParaRPr dirty="0">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prstGeom prst="rect">
            <a:avLst/>
          </a:prstGeom>
        </p:spPr>
        <p:txBody>
          <a:bodyPr/>
          <a:lstStyle/>
          <a:p>
            <a:endParaRPr/>
          </a:p>
        </p:txBody>
      </p:sp>
      <p:sp>
        <p:nvSpPr>
          <p:cNvPr id="121" name="Shape 121"/>
          <p:cNvSpPr>
            <a:spLocks noGrp="1"/>
          </p:cNvSpPr>
          <p:nvPr>
            <p:ph type="body" sz="quarter" idx="1"/>
          </p:nvPr>
        </p:nvSpPr>
        <p:spPr>
          <a:prstGeom prst="rect">
            <a:avLst/>
          </a:prstGeom>
        </p:spPr>
        <p:txBody>
          <a:bodyPr/>
          <a:lstStyle/>
          <a:p>
            <a:r>
              <a:rPr dirty="0">
                <a:latin typeface="Arial" panose="020B0604020202020204" pitchFamily="34" charset="0"/>
                <a:cs typeface="Arial" panose="020B0604020202020204" pitchFamily="34" charset="0"/>
              </a:rPr>
              <a:t>- </a:t>
            </a:r>
            <a:r>
              <a:rPr dirty="0" err="1">
                <a:latin typeface="Arial" panose="020B0604020202020204" pitchFamily="34" charset="0"/>
                <a:cs typeface="Arial" panose="020B0604020202020204" pitchFamily="34" charset="0"/>
              </a:rPr>
              <a:t>Passout</a:t>
            </a:r>
            <a:r>
              <a:rPr i="1" dirty="0">
                <a:latin typeface="Arial" panose="020B0604020202020204" pitchFamily="34" charset="0"/>
                <a:cs typeface="Arial" panose="020B0604020202020204" pitchFamily="34" charset="0"/>
              </a:rPr>
              <a:t> </a:t>
            </a:r>
            <a:r>
              <a:rPr i="1" u="sng" dirty="0">
                <a:latin typeface="Arial" panose="020B0604020202020204" pitchFamily="34" charset="0"/>
                <a:cs typeface="Arial" panose="020B0604020202020204" pitchFamily="34" charset="0"/>
              </a:rPr>
              <a:t>03B Napoleon Video Guide.pdf</a:t>
            </a:r>
            <a:endParaRPr u="sng" dirty="0">
              <a:latin typeface="Arial" panose="020B0604020202020204" pitchFamily="34" charset="0"/>
              <a:cs typeface="Arial" panose="020B0604020202020204" pitchFamily="34" charset="0"/>
            </a:endParaRPr>
          </a:p>
          <a:p>
            <a:r>
              <a:rPr dirty="0">
                <a:latin typeface="Arial" panose="020B0604020202020204" pitchFamily="34" charset="0"/>
                <a:cs typeface="Arial" panose="020B0604020202020204" pitchFamily="34" charset="0"/>
              </a:rPr>
              <a:t>- click play on video</a:t>
            </a:r>
          </a:p>
          <a:p>
            <a:r>
              <a:rPr dirty="0">
                <a:latin typeface="Arial" panose="020B0604020202020204" pitchFamily="34" charset="0"/>
                <a:cs typeface="Arial" panose="020B0604020202020204" pitchFamily="34" charset="0"/>
              </a:rPr>
              <a:t>- Mac users click on black circle</a:t>
            </a:r>
            <a:endParaRPr lang="en-US" dirty="0">
              <a:latin typeface="Arial" panose="020B0604020202020204" pitchFamily="34" charset="0"/>
              <a:cs typeface="Arial" panose="020B0604020202020204" pitchFamily="34" charset="0"/>
            </a:endParaRPr>
          </a:p>
          <a:p>
            <a:endParaRPr dirty="0">
              <a:latin typeface="Arial" panose="020B0604020202020204" pitchFamily="34" charset="0"/>
              <a:cs typeface="Arial" panose="020B0604020202020204" pitchFamily="34" charset="0"/>
            </a:endParaRPr>
          </a:p>
          <a:p>
            <a:r>
              <a:rPr b="1" u="sng" dirty="0">
                <a:latin typeface="Arial" panose="020B0604020202020204" pitchFamily="34" charset="0"/>
                <a:cs typeface="Arial" panose="020B0604020202020204" pitchFamily="34" charset="0"/>
              </a:rPr>
              <a:t>Original link</a:t>
            </a:r>
            <a:r>
              <a:rPr lang="en-US" b="1" u="sng" dirty="0">
                <a:latin typeface="Arial" panose="020B0604020202020204" pitchFamily="34" charset="0"/>
                <a:cs typeface="Arial" panose="020B0604020202020204" pitchFamily="34" charset="0"/>
              </a:rPr>
              <a:t>s</a:t>
            </a:r>
            <a:r>
              <a:rPr b="1" u="sng" dirty="0">
                <a:latin typeface="Arial" panose="020B0604020202020204" pitchFamily="34" charset="0"/>
                <a:cs typeface="Arial" panose="020B0604020202020204" pitchFamily="34" charset="0"/>
              </a:rPr>
              <a:t>:</a:t>
            </a:r>
            <a:endParaRPr lang="en-US" b="1" u="sng" dirty="0">
              <a:latin typeface="Arial" panose="020B0604020202020204" pitchFamily="34" charset="0"/>
              <a:cs typeface="Arial" panose="020B0604020202020204" pitchFamily="34" charset="0"/>
            </a:endParaRPr>
          </a:p>
          <a:p>
            <a:endParaRPr lang="en-US" b="1" u="sng" dirty="0">
              <a:latin typeface="Arial" panose="020B0604020202020204" pitchFamily="34" charset="0"/>
              <a:cs typeface="Arial" panose="020B0604020202020204" pitchFamily="34" charset="0"/>
            </a:endParaRPr>
          </a:p>
          <a:p>
            <a:r>
              <a:rPr lang="en-US" b="1" u="sng" dirty="0">
                <a:latin typeface="Arial" panose="020B0604020202020204" pitchFamily="34" charset="0"/>
                <a:cs typeface="Arial" panose="020B0604020202020204" pitchFamily="34" charset="0"/>
              </a:rPr>
              <a:t>https://</a:t>
            </a:r>
            <a:r>
              <a:rPr lang="en-US" b="1" u="sng" dirty="0" err="1">
                <a:latin typeface="Arial" panose="020B0604020202020204" pitchFamily="34" charset="0"/>
                <a:cs typeface="Arial" panose="020B0604020202020204" pitchFamily="34" charset="0"/>
              </a:rPr>
              <a:t>archive.org</a:t>
            </a:r>
            <a:r>
              <a:rPr lang="en-US" b="1" u="sng" dirty="0">
                <a:latin typeface="Arial" panose="020B0604020202020204" pitchFamily="34" charset="0"/>
                <a:cs typeface="Arial" panose="020B0604020202020204" pitchFamily="34" charset="0"/>
              </a:rPr>
              <a:t>/details/napoleon_201909</a:t>
            </a:r>
          </a:p>
          <a:p>
            <a:endParaRPr lang="en-US" b="1" u="sng" dirty="0">
              <a:latin typeface="Arial" panose="020B0604020202020204" pitchFamily="34" charset="0"/>
              <a:cs typeface="Arial" panose="020B0604020202020204" pitchFamily="34" charset="0"/>
            </a:endParaRPr>
          </a:p>
          <a:p>
            <a:endParaRPr lang="en-US" b="1" u="sng"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https://</a:t>
            </a:r>
            <a:r>
              <a:rPr lang="en-US" dirty="0" err="1">
                <a:latin typeface="Arial" panose="020B0604020202020204" pitchFamily="34" charset="0"/>
                <a:cs typeface="Arial" panose="020B0604020202020204" pitchFamily="34" charset="0"/>
              </a:rPr>
              <a:t>youtu.be</a:t>
            </a:r>
            <a:r>
              <a:rPr lang="en-US" dirty="0">
                <a:latin typeface="Arial" panose="020B0604020202020204" pitchFamily="34" charset="0"/>
                <a:cs typeface="Arial" panose="020B0604020202020204" pitchFamily="34" charset="0"/>
              </a:rPr>
              <a:t>/F1OMgrtUqNo</a:t>
            </a:r>
          </a:p>
          <a:p>
            <a:endParaRPr lang="en-US" dirty="0">
              <a:latin typeface="Arial" panose="020B0604020202020204" pitchFamily="34" charset="0"/>
              <a:cs typeface="Arial" panose="020B0604020202020204" pitchFamily="34" charset="0"/>
            </a:endParaRPr>
          </a:p>
          <a:p>
            <a:r>
              <a:rPr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hlinkClick r:id="rId3"/>
              </a:rPr>
              <a:t>https://vimeo.com/156078112</a:t>
            </a:r>
            <a:endParaRPr dirty="0">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Shape 140"/>
          <p:cNvSpPr>
            <a:spLocks noGrp="1" noRot="1" noChangeAspect="1"/>
          </p:cNvSpPr>
          <p:nvPr>
            <p:ph type="sldImg"/>
          </p:nvPr>
        </p:nvSpPr>
        <p:spPr>
          <a:prstGeom prst="rect">
            <a:avLst/>
          </a:prstGeom>
        </p:spPr>
        <p:txBody>
          <a:bodyPr/>
          <a:lstStyle/>
          <a:p>
            <a:endParaRPr/>
          </a:p>
        </p:txBody>
      </p:sp>
      <p:sp>
        <p:nvSpPr>
          <p:cNvPr id="141" name="Shape 141"/>
          <p:cNvSpPr>
            <a:spLocks noGrp="1"/>
          </p:cNvSpPr>
          <p:nvPr>
            <p:ph type="body" sz="quarter" idx="1"/>
          </p:nvPr>
        </p:nvSpPr>
        <p:spPr>
          <a:prstGeom prst="rect">
            <a:avLst/>
          </a:prstGeom>
        </p:spPr>
        <p:txBody>
          <a:bodyPr/>
          <a:lstStyle>
            <a:lvl1pPr>
              <a:lnSpc>
                <a:spcPct val="100000"/>
              </a:lnSpc>
              <a:defRPr sz="1600">
                <a:latin typeface="Lucida Grande"/>
                <a:ea typeface="Lucida Grande"/>
                <a:cs typeface="Lucida Grande"/>
                <a:sym typeface="Lucida Grande"/>
              </a:defRPr>
            </a:lvl1pPr>
          </a:lstStyle>
          <a:p>
            <a:r>
              <a:rPr lang="en-US" sz="1600" dirty="0">
                <a:uFill>
                  <a:solidFill>
                    <a:srgbClr val="000000"/>
                  </a:solidFill>
                </a:uFill>
                <a:latin typeface="Arial"/>
                <a:ea typeface="Arial"/>
                <a:cs typeface="Arial"/>
                <a:sym typeface="Arial"/>
              </a:rPr>
              <a:t>A law code system that was based on the Enlightenment ideas, such as the equality of all citizens before the law, religious toleration and advancement based on merit  or hard work.</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noRot="1" noChangeAspect="1"/>
          </p:cNvSpPr>
          <p:nvPr>
            <p:ph type="sldImg"/>
          </p:nvPr>
        </p:nvSpPr>
        <p:spPr>
          <a:prstGeom prst="rect">
            <a:avLst/>
          </a:prstGeom>
        </p:spPr>
        <p:txBody>
          <a:bodyPr/>
          <a:lstStyle/>
          <a:p>
            <a:endParaRPr/>
          </a:p>
        </p:txBody>
      </p:sp>
      <p:sp>
        <p:nvSpPr>
          <p:cNvPr id="205" name="Shape 205"/>
          <p:cNvSpPr>
            <a:spLocks noGrp="1"/>
          </p:cNvSpPr>
          <p:nvPr>
            <p:ph type="body" sz="quarter" idx="1"/>
          </p:nvPr>
        </p:nvSpPr>
        <p:spPr>
          <a:prstGeom prst="rect">
            <a:avLst/>
          </a:prstGeom>
        </p:spPr>
        <p:txBody>
          <a:bodyPr/>
          <a:lstStyle/>
          <a:p>
            <a:pPr>
              <a:defRPr sz="3000" b="1"/>
            </a:pPr>
            <a:r>
              <a:rPr sz="1600" u="sng" dirty="0">
                <a:latin typeface="Arial" panose="020B0604020202020204" pitchFamily="34" charset="0"/>
                <a:cs typeface="Arial" panose="020B0604020202020204" pitchFamily="34" charset="0"/>
              </a:rPr>
              <a:t>Day 3</a:t>
            </a:r>
            <a:r>
              <a:rPr sz="1600" dirty="0">
                <a:latin typeface="Arial" panose="020B0604020202020204" pitchFamily="34" charset="0"/>
                <a:cs typeface="Arial" panose="020B0604020202020204" pitchFamily="34" charset="0"/>
              </a:rPr>
              <a:t> Exit Ticket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Blank copy 1">
    <p:spTree>
      <p:nvGrpSpPr>
        <p:cNvPr id="1" name=""/>
        <p:cNvGrpSpPr/>
        <p:nvPr/>
      </p:nvGrpSpPr>
      <p:grpSpPr>
        <a:xfrm>
          <a:off x="0" y="0"/>
          <a:ext cx="0" cy="0"/>
          <a:chOff x="0" y="0"/>
          <a:chExt cx="0" cy="0"/>
        </a:xfrm>
      </p:grpSpPr>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Blank copy">
    <p:spTree>
      <p:nvGrpSpPr>
        <p:cNvPr id="1" name=""/>
        <p:cNvGrpSpPr/>
        <p:nvPr/>
      </p:nvGrpSpPr>
      <p:grpSpPr>
        <a:xfrm>
          <a:off x="0" y="0"/>
          <a:ext cx="0" cy="0"/>
          <a:chOff x="0" y="0"/>
          <a:chExt cx="0" cy="0"/>
        </a:xfrm>
      </p:grpSpPr>
      <p:sp>
        <p:nvSpPr>
          <p:cNvPr id="13" name="Shape 13"/>
          <p:cNvSpPr/>
          <p:nvPr/>
        </p:nvSpPr>
        <p:spPr>
          <a:xfrm>
            <a:off x="-25400" y="279400"/>
            <a:ext cx="9309100" cy="6032500"/>
          </a:xfrm>
          <a:prstGeom prst="rect">
            <a:avLst/>
          </a:prstGeom>
          <a:solidFill>
            <a:srgbClr val="FFFEFB"/>
          </a:solidFill>
          <a:ln w="12700">
            <a:round/>
          </a:ln>
        </p:spPr>
        <p:txBody>
          <a:bodyPr lIns="0" tIns="0" rIns="0" bIns="0" anchor="ctr"/>
          <a:lstStyle/>
          <a:p>
            <a:pPr lvl="0"/>
            <a:endParaRPr/>
          </a:p>
        </p:txBody>
      </p:sp>
      <p:sp>
        <p:nvSpPr>
          <p:cNvPr id="14" name="Shape 14"/>
          <p:cNvSpPr/>
          <p:nvPr/>
        </p:nvSpPr>
        <p:spPr>
          <a:xfrm>
            <a:off x="-50800" y="-50800"/>
            <a:ext cx="9271000" cy="927100"/>
          </a:xfrm>
          <a:prstGeom prst="rect">
            <a:avLst/>
          </a:prstGeom>
          <a:solidFill>
            <a:srgbClr val="000102"/>
          </a:solidFill>
          <a:ln w="12700">
            <a:round/>
          </a:ln>
        </p:spPr>
        <p:txBody>
          <a:bodyPr lIns="0" tIns="0" rIns="0" bIns="0" anchor="ctr"/>
          <a:lstStyle/>
          <a:p>
            <a:pPr lvl="0"/>
            <a:endParaRPr/>
          </a:p>
        </p:txBody>
      </p:sp>
      <p:sp>
        <p:nvSpPr>
          <p:cNvPr id="15" name="Shape 15"/>
          <p:cNvSpPr/>
          <p:nvPr/>
        </p:nvSpPr>
        <p:spPr>
          <a:xfrm>
            <a:off x="-50800" y="5956300"/>
            <a:ext cx="9271000" cy="927100"/>
          </a:xfrm>
          <a:prstGeom prst="rect">
            <a:avLst/>
          </a:prstGeom>
          <a:solidFill>
            <a:srgbClr val="000102"/>
          </a:solidFill>
          <a:ln w="12700">
            <a:round/>
          </a:ln>
        </p:spPr>
        <p:txBody>
          <a:bodyPr lIns="0" tIns="0" rIns="0" bIns="0" anchor="ctr"/>
          <a:lstStyle/>
          <a:p>
            <a:pPr lvl="0"/>
            <a:endParaRPr/>
          </a:p>
        </p:txBody>
      </p:sp>
      <p:pic>
        <p:nvPicPr>
          <p:cNvPr id="16" name="Frnch Background.png"/>
          <p:cNvPicPr/>
          <p:nvPr/>
        </p:nvPicPr>
        <p:blipFill>
          <a:blip r:embed="rId2"/>
          <a:stretch>
            <a:fillRect/>
          </a:stretch>
        </p:blipFill>
        <p:spPr>
          <a:xfrm>
            <a:off x="-44450" y="812186"/>
            <a:ext cx="9169400" cy="5207001"/>
          </a:xfrm>
          <a:prstGeom prst="rect">
            <a:avLst/>
          </a:prstGeom>
          <a:ln w="12700">
            <a:round/>
          </a:ln>
        </p:spPr>
      </p:pic>
      <p:sp>
        <p:nvSpPr>
          <p:cNvPr id="17" name="Shape 17"/>
          <p:cNvSpPr/>
          <p:nvPr/>
        </p:nvSpPr>
        <p:spPr>
          <a:xfrm rot="10800000" flipH="1">
            <a:off x="0" y="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0048AA"/>
          </a:solidFill>
          <a:ln w="25400">
            <a:solidFill/>
            <a:round/>
          </a:ln>
        </p:spPr>
        <p:txBody>
          <a:bodyPr lIns="0" tIns="0" rIns="0" bIns="0" anchor="ctr"/>
          <a:lstStyle/>
          <a:p>
            <a:pPr lvl="0"/>
            <a:endParaRPr/>
          </a:p>
        </p:txBody>
      </p:sp>
      <p:sp>
        <p:nvSpPr>
          <p:cNvPr id="18" name="Shape 18"/>
          <p:cNvSpPr/>
          <p:nvPr/>
        </p:nvSpPr>
        <p:spPr>
          <a:xfrm>
            <a:off x="12700" y="598170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AB1600"/>
          </a:solidFill>
          <a:ln w="12700">
            <a:round/>
          </a:ln>
        </p:spPr>
        <p:txBody>
          <a:bodyPr lIns="0" tIns="0" rIns="0" bIns="0" anchor="ctr"/>
          <a:lstStyle/>
          <a:p>
            <a:pPr lvl="0"/>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Shape 11"/>
          <p:cNvSpPr>
            <a:spLocks noGrp="1"/>
          </p:cNvSpPr>
          <p:nvPr>
            <p:ph type="title"/>
          </p:nvPr>
        </p:nvSpPr>
        <p:spPr>
          <a:xfrm>
            <a:off x="892969" y="1151930"/>
            <a:ext cx="7358063" cy="2321719"/>
          </a:xfrm>
          <a:prstGeom prst="rect">
            <a:avLst/>
          </a:prstGeom>
        </p:spPr>
        <p:txBody>
          <a:bodyPr anchor="b"/>
          <a:lstStyle/>
          <a:p>
            <a:r>
              <a:t>Title Text</a:t>
            </a:r>
          </a:p>
        </p:txBody>
      </p:sp>
      <p:sp>
        <p:nvSpPr>
          <p:cNvPr id="12" name="Shape 12"/>
          <p:cNvSpPr>
            <a:spLocks noGrp="1"/>
          </p:cNvSpPr>
          <p:nvPr>
            <p:ph type="body" sz="quarter" idx="1"/>
          </p:nvPr>
        </p:nvSpPr>
        <p:spPr>
          <a:xfrm>
            <a:off x="892969" y="3536156"/>
            <a:ext cx="7358063" cy="794742"/>
          </a:xfrm>
          <a:prstGeom prst="rect">
            <a:avLst/>
          </a:prstGeom>
        </p:spPr>
        <p:txBody>
          <a:bodyPr lIns="64291" tIns="32146" rIns="64291" bIns="32146" anchor="t"/>
          <a:lstStyle>
            <a:lvl1pPr marL="0" indent="0" algn="ctr">
              <a:spcBef>
                <a:spcPts val="0"/>
              </a:spcBef>
              <a:buSzTx/>
              <a:buNone/>
              <a:defRPr sz="2200"/>
            </a:lvl1pPr>
            <a:lvl2pPr marL="0" indent="160729" algn="ctr">
              <a:spcBef>
                <a:spcPts val="0"/>
              </a:spcBef>
              <a:buSzTx/>
              <a:buNone/>
              <a:defRPr sz="2200"/>
            </a:lvl2pPr>
            <a:lvl3pPr marL="0" indent="321457" algn="ctr">
              <a:spcBef>
                <a:spcPts val="0"/>
              </a:spcBef>
              <a:buSzTx/>
              <a:buNone/>
              <a:defRPr sz="2200"/>
            </a:lvl3pPr>
            <a:lvl4pPr marL="0" indent="482186" algn="ctr">
              <a:spcBef>
                <a:spcPts val="0"/>
              </a:spcBef>
              <a:buSzTx/>
              <a:buNone/>
              <a:defRPr sz="2200"/>
            </a:lvl4pPr>
            <a:lvl5pPr marL="0" indent="642915" algn="ctr">
              <a:spcBef>
                <a:spcPts val="0"/>
              </a:spcBef>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13" name="Shape 13"/>
          <p:cNvSpPr>
            <a:spLocks noGrp="1"/>
          </p:cNvSpPr>
          <p:nvPr>
            <p:ph type="sldNum" sz="quarter" idx="2"/>
          </p:nvPr>
        </p:nvSpPr>
        <p:spPr>
          <a:xfrm>
            <a:off x="4437983" y="6509742"/>
            <a:ext cx="259104" cy="267891"/>
          </a:xfrm>
          <a:prstGeom prst="rect">
            <a:avLst/>
          </a:prstGeom>
        </p:spPr>
        <p:txBody>
          <a:bodyPr lIns="64291" tIns="32146" rIns="64291" bIns="32146"/>
          <a:lstStyle/>
          <a:p>
            <a:fld id="{86CB4B4D-7CA3-9044-876B-883B54F8677D}" type="slidenum">
              <a:t>‹#›</a:t>
            </a:fld>
            <a:endParaRPr/>
          </a:p>
        </p:txBody>
      </p:sp>
    </p:spTree>
    <p:extLst>
      <p:ext uri="{BB962C8B-B14F-4D97-AF65-F5344CB8AC3E}">
        <p14:creationId xmlns:p14="http://schemas.microsoft.com/office/powerpoint/2010/main" val="3654879819"/>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hape 2"/>
          <p:cNvSpPr>
            <a:spLocks noGrp="1"/>
          </p:cNvSpPr>
          <p:nvPr>
            <p:ph type="title"/>
          </p:nvPr>
        </p:nvSpPr>
        <p:spPr>
          <a:xfrm>
            <a:off x="889000" y="279400"/>
            <a:ext cx="7366000" cy="1397000"/>
          </a:xfrm>
          <a:prstGeom prst="rect">
            <a:avLst/>
          </a:prstGeom>
          <a:ln w="12700">
            <a:miter lim="400000"/>
          </a:ln>
          <a:effectLst>
            <a:outerShdw blurRad="25400" dist="25400" dir="2700000" rotWithShape="0">
              <a:srgbClr val="FFFFFF">
                <a:alpha val="75000"/>
              </a:srgbClr>
            </a:outerShdw>
          </a:effectLst>
          <a:extLst>
            <a:ext uri="{C572A759-6A51-4108-AA02-DFA0A04FC94B}">
              <ma14:wrappingTextBoxFlag xmlns="" xmlns:ma14="http://schemas.microsoft.com/office/mac/drawingml/2011/main" val="1"/>
            </a:ext>
          </a:extLst>
        </p:spPr>
        <p:txBody>
          <a:bodyPr lIns="0" tIns="0" rIns="0" bIns="0" anchor="ctr"/>
          <a:lstStyle>
            <a:lvl1pPr>
              <a:tabLst>
                <a:tab pos="863600" algn="l"/>
              </a:tabLst>
            </a:lvl1pPr>
          </a:lstStyle>
          <a:p>
            <a:pPr lvl="0">
              <a:defRPr sz="1800">
                <a:solidFill>
                  <a:srgbClr val="000000"/>
                </a:solidFill>
              </a:defRPr>
            </a:pPr>
            <a:r>
              <a:rPr sz="4400">
                <a:solidFill>
                  <a:srgbClr val="55533A"/>
                </a:solidFill>
              </a:rPr>
              <a:t>Title Text</a:t>
            </a:r>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53" r:id="rId3"/>
  </p:sldLayoutIdLst>
  <p:transition spd="med"/>
  <p:txStyles>
    <p:titleStyle>
      <a:lvl1pPr algn="ctr" defTabSz="406400">
        <a:lnSpc>
          <a:spcPts val="5200"/>
        </a:lnSpc>
        <a:spcBef>
          <a:spcPts val="200"/>
        </a:spcBef>
        <a:tabLst>
          <a:tab pos="863600" algn="l"/>
        </a:tabLst>
        <a:defRPr sz="4400">
          <a:solidFill>
            <a:srgbClr val="55533A"/>
          </a:solidFill>
          <a:latin typeface="+mn-lt"/>
          <a:ea typeface="+mn-ea"/>
          <a:cs typeface="+mn-cs"/>
          <a:sym typeface="Hoefler Text"/>
        </a:defRPr>
      </a:lvl1pPr>
      <a:lvl2pPr indent="228600" algn="ctr" defTabSz="406400">
        <a:lnSpc>
          <a:spcPts val="5200"/>
        </a:lnSpc>
        <a:spcBef>
          <a:spcPts val="200"/>
        </a:spcBef>
        <a:tabLst>
          <a:tab pos="863600" algn="l"/>
        </a:tabLst>
        <a:defRPr sz="4400">
          <a:solidFill>
            <a:srgbClr val="55533A"/>
          </a:solidFill>
          <a:latin typeface="+mn-lt"/>
          <a:ea typeface="+mn-ea"/>
          <a:cs typeface="+mn-cs"/>
          <a:sym typeface="Hoefler Text"/>
        </a:defRPr>
      </a:lvl2pPr>
      <a:lvl3pPr indent="457200" algn="ctr" defTabSz="406400">
        <a:lnSpc>
          <a:spcPts val="5200"/>
        </a:lnSpc>
        <a:spcBef>
          <a:spcPts val="200"/>
        </a:spcBef>
        <a:tabLst>
          <a:tab pos="863600" algn="l"/>
        </a:tabLst>
        <a:defRPr sz="4400">
          <a:solidFill>
            <a:srgbClr val="55533A"/>
          </a:solidFill>
          <a:latin typeface="+mn-lt"/>
          <a:ea typeface="+mn-ea"/>
          <a:cs typeface="+mn-cs"/>
          <a:sym typeface="Hoefler Text"/>
        </a:defRPr>
      </a:lvl3pPr>
      <a:lvl4pPr indent="685800" algn="ctr" defTabSz="406400">
        <a:lnSpc>
          <a:spcPts val="5200"/>
        </a:lnSpc>
        <a:spcBef>
          <a:spcPts val="200"/>
        </a:spcBef>
        <a:tabLst>
          <a:tab pos="863600" algn="l"/>
        </a:tabLst>
        <a:defRPr sz="4400">
          <a:solidFill>
            <a:srgbClr val="55533A"/>
          </a:solidFill>
          <a:latin typeface="+mn-lt"/>
          <a:ea typeface="+mn-ea"/>
          <a:cs typeface="+mn-cs"/>
          <a:sym typeface="Hoefler Text"/>
        </a:defRPr>
      </a:lvl4pPr>
      <a:lvl5pPr indent="914400" algn="ctr" defTabSz="406400">
        <a:lnSpc>
          <a:spcPts val="5200"/>
        </a:lnSpc>
        <a:spcBef>
          <a:spcPts val="200"/>
        </a:spcBef>
        <a:tabLst>
          <a:tab pos="863600" algn="l"/>
        </a:tabLst>
        <a:defRPr sz="4400">
          <a:solidFill>
            <a:srgbClr val="55533A"/>
          </a:solidFill>
          <a:latin typeface="+mn-lt"/>
          <a:ea typeface="+mn-ea"/>
          <a:cs typeface="+mn-cs"/>
          <a:sym typeface="Hoefler Text"/>
        </a:defRPr>
      </a:lvl5pPr>
      <a:lvl6pPr indent="1143000" algn="ctr" defTabSz="406400">
        <a:lnSpc>
          <a:spcPts val="5200"/>
        </a:lnSpc>
        <a:spcBef>
          <a:spcPts val="200"/>
        </a:spcBef>
        <a:tabLst>
          <a:tab pos="863600" algn="l"/>
        </a:tabLst>
        <a:defRPr sz="4400">
          <a:solidFill>
            <a:srgbClr val="55533A"/>
          </a:solidFill>
          <a:latin typeface="+mn-lt"/>
          <a:ea typeface="+mn-ea"/>
          <a:cs typeface="+mn-cs"/>
          <a:sym typeface="Hoefler Text"/>
        </a:defRPr>
      </a:lvl6pPr>
      <a:lvl7pPr indent="1371600" algn="ctr" defTabSz="406400">
        <a:lnSpc>
          <a:spcPts val="5200"/>
        </a:lnSpc>
        <a:spcBef>
          <a:spcPts val="200"/>
        </a:spcBef>
        <a:tabLst>
          <a:tab pos="863600" algn="l"/>
        </a:tabLst>
        <a:defRPr sz="4400">
          <a:solidFill>
            <a:srgbClr val="55533A"/>
          </a:solidFill>
          <a:latin typeface="+mn-lt"/>
          <a:ea typeface="+mn-ea"/>
          <a:cs typeface="+mn-cs"/>
          <a:sym typeface="Hoefler Text"/>
        </a:defRPr>
      </a:lvl7pPr>
      <a:lvl8pPr indent="1600200" algn="ctr" defTabSz="406400">
        <a:lnSpc>
          <a:spcPts val="5200"/>
        </a:lnSpc>
        <a:spcBef>
          <a:spcPts val="200"/>
        </a:spcBef>
        <a:tabLst>
          <a:tab pos="863600" algn="l"/>
        </a:tabLst>
        <a:defRPr sz="4400">
          <a:solidFill>
            <a:srgbClr val="55533A"/>
          </a:solidFill>
          <a:latin typeface="+mn-lt"/>
          <a:ea typeface="+mn-ea"/>
          <a:cs typeface="+mn-cs"/>
          <a:sym typeface="Hoefler Text"/>
        </a:defRPr>
      </a:lvl8pPr>
      <a:lvl9pPr indent="1828800" algn="ctr" defTabSz="406400">
        <a:lnSpc>
          <a:spcPts val="5200"/>
        </a:lnSpc>
        <a:spcBef>
          <a:spcPts val="200"/>
        </a:spcBef>
        <a:tabLst>
          <a:tab pos="863600" algn="l"/>
        </a:tabLst>
        <a:defRPr sz="4400">
          <a:solidFill>
            <a:srgbClr val="55533A"/>
          </a:solidFill>
          <a:latin typeface="+mn-lt"/>
          <a:ea typeface="+mn-ea"/>
          <a:cs typeface="+mn-cs"/>
          <a:sym typeface="Hoefler Text"/>
        </a:defRPr>
      </a:lvl9pPr>
    </p:titleStyle>
    <p:bodyStyle>
      <a:lvl1pPr marL="5093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1pPr>
      <a:lvl2pPr marL="9030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2pPr>
      <a:lvl3pPr marL="12967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3pPr>
      <a:lvl4pPr marL="16904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4pPr>
      <a:lvl5pPr marL="20968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5pPr>
      <a:lvl6pPr marL="25032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6pPr>
      <a:lvl7pPr marL="29096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7pPr>
      <a:lvl8pPr marL="33160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8pPr>
      <a:lvl9pPr marL="3722495" indent="-318895" defTabSz="406400">
        <a:lnSpc>
          <a:spcPts val="2800"/>
        </a:lnSpc>
        <a:spcBef>
          <a:spcPts val="2400"/>
        </a:spcBef>
        <a:buSzPct val="125000"/>
        <a:buChar char="•"/>
        <a:tabLst>
          <a:tab pos="698500" algn="l"/>
          <a:tab pos="952500" algn="l"/>
          <a:tab pos="1206500" algn="l"/>
          <a:tab pos="1460500" algn="l"/>
          <a:tab pos="1701800" algn="l"/>
          <a:tab pos="1943100" algn="l"/>
          <a:tab pos="2197100" algn="l"/>
          <a:tab pos="2451100" algn="l"/>
          <a:tab pos="2705100" algn="l"/>
          <a:tab pos="2959100" algn="l"/>
          <a:tab pos="3200400" algn="l"/>
          <a:tab pos="3454400" algn="l"/>
        </a:tabLst>
        <a:defRPr sz="2400">
          <a:solidFill>
            <a:srgbClr val="55533A"/>
          </a:solidFill>
          <a:latin typeface="+mn-lt"/>
          <a:ea typeface="+mn-ea"/>
          <a:cs typeface="+mn-cs"/>
          <a:sym typeface="Hoefler Text"/>
        </a:defRPr>
      </a:lvl9pPr>
    </p:bodyStyle>
    <p:otherStyle>
      <a:lvl1pPr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1pPr>
      <a:lvl2pPr indent="2286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2pPr>
      <a:lvl3pPr indent="4572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3pPr>
      <a:lvl4pPr indent="6858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4pPr>
      <a:lvl5pPr indent="9144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5pPr>
      <a:lvl6pPr indent="11430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6pPr>
      <a:lvl7pPr indent="13716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7pPr>
      <a:lvl8pPr indent="16002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8pPr>
      <a:lvl9pPr indent="1828800" algn="ctr" defTabSz="406400">
        <a:lnSpc>
          <a:spcPts val="1900"/>
        </a:lnSpc>
        <a:tabLst>
          <a:tab pos="254000" algn="l"/>
          <a:tab pos="508000" algn="l"/>
          <a:tab pos="749300" algn="l"/>
          <a:tab pos="1003300" algn="l"/>
          <a:tab pos="1244600" algn="l"/>
          <a:tab pos="1498600" algn="l"/>
          <a:tab pos="1752600" algn="l"/>
          <a:tab pos="2006600" algn="l"/>
          <a:tab pos="2247900" algn="l"/>
          <a:tab pos="2501900" algn="l"/>
          <a:tab pos="2755900" algn="l"/>
          <a:tab pos="3009900" algn="l"/>
        </a:tabLst>
        <a:defRPr sz="1600">
          <a:solidFill>
            <a:schemeClr val="tx1"/>
          </a:solidFill>
          <a:latin typeface="+mn-lt"/>
          <a:ea typeface="+mn-ea"/>
          <a:cs typeface="+mn-cs"/>
          <a:sym typeface="Hoefler Tex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vimeo.com/155482449" TargetMode="Externa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s://archive.org/details/napoleon_201909"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p:nvPr/>
        </p:nvSpPr>
        <p:spPr>
          <a:xfrm>
            <a:off x="-21784" y="1646"/>
            <a:ext cx="9169709" cy="6905509"/>
          </a:xfrm>
          <a:prstGeom prst="rect">
            <a:avLst/>
          </a:prstGeom>
          <a:solidFill>
            <a:srgbClr val="FFFFFF"/>
          </a:solidFill>
          <a:ln w="12700">
            <a:miter lim="400000"/>
          </a:ln>
        </p:spPr>
        <p:txBody>
          <a:bodyPr lIns="35717" tIns="35717" rIns="35717" bIns="35717" anchor="ctr"/>
          <a:lstStyle/>
          <a:p>
            <a:pPr>
              <a:defRPr sz="2600"/>
            </a:pPr>
            <a:endParaRPr/>
          </a:p>
        </p:txBody>
      </p:sp>
      <p:sp>
        <p:nvSpPr>
          <p:cNvPr id="193" name="Shape 193"/>
          <p:cNvSpPr/>
          <p:nvPr/>
        </p:nvSpPr>
        <p:spPr>
          <a:xfrm rot="10800000" flipH="1">
            <a:off x="0" y="0"/>
            <a:ext cx="9131301" cy="876301"/>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0048AA"/>
          </a:solidFill>
          <a:ln w="25400">
            <a:solidFill>
              <a:srgbClr val="000000"/>
            </a:solidFill>
          </a:ln>
        </p:spPr>
        <p:txBody>
          <a:bodyPr lIns="50798" tIns="50798" rIns="50798" bIns="50798" anchor="ctr"/>
          <a:lstStyle/>
          <a:p>
            <a:pPr marL="40638" marR="40638" algn="l" defTabSz="914367">
              <a:defRPr sz="3400">
                <a:uFill>
                  <a:solidFill>
                    <a:srgbClr val="FFFFFF"/>
                  </a:solidFill>
                </a:uFill>
                <a:latin typeface="Verdana"/>
                <a:ea typeface="Verdana"/>
                <a:cs typeface="Verdana"/>
                <a:sym typeface="Verdana"/>
              </a:defRPr>
            </a:pPr>
            <a:endParaRPr/>
          </a:p>
        </p:txBody>
      </p:sp>
      <p:sp>
        <p:nvSpPr>
          <p:cNvPr id="194" name="Shape 194"/>
          <p:cNvSpPr/>
          <p:nvPr/>
        </p:nvSpPr>
        <p:spPr>
          <a:xfrm>
            <a:off x="12700" y="6070997"/>
            <a:ext cx="9131301"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AB1600"/>
          </a:solidFill>
          <a:ln w="12700"/>
        </p:spPr>
        <p:txBody>
          <a:bodyPr lIns="50798" tIns="50798" rIns="50798" bIns="50798" anchor="ctr"/>
          <a:lstStyle/>
          <a:p>
            <a:pPr marL="40638" marR="40638" algn="l" defTabSz="914367">
              <a:defRPr sz="3400">
                <a:uFill>
                  <a:solidFill>
                    <a:srgbClr val="FFFFFF"/>
                  </a:solidFill>
                </a:uFill>
                <a:latin typeface="Verdana"/>
                <a:ea typeface="Verdana"/>
                <a:cs typeface="Verdana"/>
                <a:sym typeface="Verdana"/>
              </a:defRPr>
            </a:pPr>
            <a:endParaRPr/>
          </a:p>
        </p:txBody>
      </p:sp>
      <p:sp>
        <p:nvSpPr>
          <p:cNvPr id="195" name="Shape 195"/>
          <p:cNvSpPr/>
          <p:nvPr/>
        </p:nvSpPr>
        <p:spPr>
          <a:xfrm>
            <a:off x="876555" y="6166029"/>
            <a:ext cx="6523870" cy="455415"/>
          </a:xfrm>
          <a:prstGeom prst="rect">
            <a:avLst/>
          </a:prstGeom>
          <a:ln w="12700">
            <a:miter lim="400000"/>
          </a:ln>
          <a:effectLst>
            <a:outerShdw blurRad="152400" dist="12700" dir="16080000" rotWithShape="0">
              <a:srgbClr val="000000"/>
            </a:outerShdw>
          </a:effectLst>
          <a:extLst>
            <a:ext uri="{C572A759-6A51-4108-AA02-DFA0A04FC94B}">
              <ma14:wrappingTextBoxFlag xmlns="" xmlns:ma14="http://schemas.microsoft.com/office/mac/drawingml/2011/main" val="1"/>
            </a:ext>
          </a:extLst>
        </p:spPr>
        <p:txBody>
          <a:bodyPr wrap="none" lIns="35717" tIns="35717" rIns="35717" bIns="35717" anchor="ctr">
            <a:spAutoFit/>
          </a:bodyPr>
          <a:lstStyle>
            <a:lvl1pPr>
              <a:defRPr b="1">
                <a:effectLst>
                  <a:outerShdw blurRad="63500" dir="18900000" rotWithShape="0">
                    <a:srgbClr val="000000"/>
                  </a:outerShdw>
                </a:effectLst>
                <a:latin typeface="Helvetica"/>
                <a:ea typeface="Helvetica"/>
                <a:cs typeface="Helvetica"/>
                <a:sym typeface="Helvetica"/>
              </a:defRPr>
            </a:lvl1pPr>
          </a:lstStyle>
          <a:p>
            <a:r>
              <a:t>Write in complete sentences or lose credit</a:t>
            </a:r>
          </a:p>
        </p:txBody>
      </p:sp>
      <p:pic>
        <p:nvPicPr>
          <p:cNvPr id="196" name="Crown.png"/>
          <p:cNvPicPr>
            <a:picLocks noChangeAspect="1"/>
          </p:cNvPicPr>
          <p:nvPr/>
        </p:nvPicPr>
        <p:blipFill>
          <a:blip r:embed="rId3"/>
          <a:stretch>
            <a:fillRect/>
          </a:stretch>
        </p:blipFill>
        <p:spPr>
          <a:xfrm>
            <a:off x="3610305" y="931269"/>
            <a:ext cx="5715832" cy="4389075"/>
          </a:xfrm>
          <a:prstGeom prst="rect">
            <a:avLst/>
          </a:prstGeom>
          <a:ln w="12700">
            <a:miter lim="400000"/>
          </a:ln>
          <a:effectLst>
            <a:outerShdw blurRad="308265" dist="139700" dir="2700000" rotWithShape="0">
              <a:srgbClr val="000000"/>
            </a:outerShdw>
          </a:effectLst>
        </p:spPr>
      </p:pic>
      <p:pic>
        <p:nvPicPr>
          <p:cNvPr id="197" name="No.png"/>
          <p:cNvPicPr>
            <a:picLocks noChangeAspect="1"/>
          </p:cNvPicPr>
          <p:nvPr/>
        </p:nvPicPr>
        <p:blipFill>
          <a:blip r:embed="rId4"/>
          <a:stretch>
            <a:fillRect/>
          </a:stretch>
        </p:blipFill>
        <p:spPr>
          <a:xfrm>
            <a:off x="4620490" y="1575325"/>
            <a:ext cx="4121689" cy="4121688"/>
          </a:xfrm>
          <a:prstGeom prst="rect">
            <a:avLst/>
          </a:prstGeom>
          <a:ln w="12700">
            <a:miter lim="400000"/>
          </a:ln>
        </p:spPr>
      </p:pic>
      <p:sp>
        <p:nvSpPr>
          <p:cNvPr id="198" name="Shape 198"/>
          <p:cNvSpPr/>
          <p:nvPr/>
        </p:nvSpPr>
        <p:spPr>
          <a:xfrm>
            <a:off x="114301" y="1407935"/>
            <a:ext cx="4121688" cy="4042128"/>
          </a:xfrm>
          <a:prstGeom prst="rect">
            <a:avLst/>
          </a:prstGeom>
          <a:ln w="12700">
            <a:miter lim="400000"/>
          </a:ln>
          <a:effectLst>
            <a:outerShdw blurRad="127000" dist="139700" dir="2700000" rotWithShape="0">
              <a:srgbClr val="000000">
                <a:alpha val="18446"/>
              </a:srgbClr>
            </a:outerShdw>
          </a:effectLst>
          <a:extLst>
            <a:ext uri="{C572A759-6A51-4108-AA02-DFA0A04FC94B}">
              <ma14:wrappingTextBoxFlag xmlns="" xmlns:ma14="http://schemas.microsoft.com/office/mac/drawingml/2011/main" val="1"/>
            </a:ext>
          </a:extLst>
        </p:spPr>
        <p:txBody>
          <a:bodyPr lIns="50798" tIns="50798" rIns="50798" bIns="50798" anchor="ctr">
            <a:spAutoFit/>
          </a:bodyPr>
          <a:lstStyle/>
          <a:p>
            <a:pPr algn="l" defTabSz="321457">
              <a:defRPr sz="5000">
                <a:solidFill>
                  <a:schemeClr val="accent1">
                    <a:hueOff val="300931"/>
                    <a:lumOff val="-21745"/>
                  </a:schemeClr>
                </a:solidFill>
                <a:latin typeface="Arial"/>
                <a:ea typeface="Arial"/>
                <a:cs typeface="Arial"/>
                <a:sym typeface="Arial"/>
              </a:defRPr>
            </a:pPr>
            <a:r>
              <a:rPr sz="3200" dirty="0"/>
              <a:t>What governing body wrote the second constitution, changing the French government to a </a:t>
            </a:r>
            <a:r>
              <a:rPr sz="3200" u="sng" dirty="0"/>
              <a:t>Democratic Republic</a:t>
            </a:r>
            <a:r>
              <a:rPr sz="3200" dirty="0"/>
              <a:t> and ending the monarchy?</a:t>
            </a:r>
          </a:p>
        </p:txBody>
      </p:sp>
      <p:sp>
        <p:nvSpPr>
          <p:cNvPr id="9" name="Shape 183"/>
          <p:cNvSpPr/>
          <p:nvPr/>
        </p:nvSpPr>
        <p:spPr>
          <a:xfrm>
            <a:off x="7588762" y="187776"/>
            <a:ext cx="1420582" cy="718145"/>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defRPr sz="1800"/>
            </a:pPr>
            <a:r>
              <a:rPr sz="2800" dirty="0"/>
              <a:t>Day </a:t>
            </a:r>
            <a:r>
              <a:rPr lang="en-US" sz="2800" dirty="0"/>
              <a:t>3</a:t>
            </a:r>
            <a:endParaRPr sz="2800" dirty="0"/>
          </a:p>
          <a:p>
            <a:pPr>
              <a:defRPr sz="1800"/>
            </a:pPr>
            <a:r>
              <a:rPr sz="1200" dirty="0"/>
              <a:t>Place Date Here</a:t>
            </a:r>
          </a:p>
        </p:txBody>
      </p:sp>
    </p:spTree>
    <p:extLst>
      <p:ext uri="{BB962C8B-B14F-4D97-AF65-F5344CB8AC3E}">
        <p14:creationId xmlns:p14="http://schemas.microsoft.com/office/powerpoint/2010/main" val="2885122267"/>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Gu3D.jpg"/>
          <p:cNvPicPr/>
          <p:nvPr/>
        </p:nvPicPr>
        <p:blipFill>
          <a:blip r:embed="rId3"/>
          <a:stretch>
            <a:fillRect/>
          </a:stretch>
        </p:blipFill>
        <p:spPr>
          <a:xfrm>
            <a:off x="-12700" y="50800"/>
            <a:ext cx="5765800" cy="6781800"/>
          </a:xfrm>
          <a:prstGeom prst="rect">
            <a:avLst/>
          </a:prstGeom>
          <a:ln w="12700">
            <a:miter lim="400000"/>
          </a:ln>
        </p:spPr>
      </p:pic>
      <p:sp>
        <p:nvSpPr>
          <p:cNvPr id="34" name="Shape 34"/>
          <p:cNvSpPr/>
          <p:nvPr/>
        </p:nvSpPr>
        <p:spPr>
          <a:xfrm>
            <a:off x="88900" y="4152900"/>
            <a:ext cx="190500" cy="1270000"/>
          </a:xfrm>
          <a:prstGeom prst="rect">
            <a:avLst/>
          </a:prstGeom>
          <a:solidFill>
            <a:srgbClr val="000102"/>
          </a:solidFill>
          <a:ln w="12700">
            <a:round/>
          </a:ln>
        </p:spPr>
        <p:txBody>
          <a:bodyPr lIns="0" tIns="0" rIns="0" bIns="0" anchor="ctr"/>
          <a:lstStyle/>
          <a:p>
            <a:pPr lvl="0"/>
            <a:endParaRPr/>
          </a:p>
        </p:txBody>
      </p:sp>
      <p:pic>
        <p:nvPicPr>
          <p:cNvPr id="35" name="Screen Shot 2015-01-10 at 10.09.11 PM.png"/>
          <p:cNvPicPr/>
          <p:nvPr/>
        </p:nvPicPr>
        <p:blipFill>
          <a:blip r:embed="rId4"/>
          <a:stretch>
            <a:fillRect/>
          </a:stretch>
        </p:blipFill>
        <p:spPr>
          <a:xfrm>
            <a:off x="304800" y="215682"/>
            <a:ext cx="5362130" cy="835461"/>
          </a:xfrm>
          <a:prstGeom prst="rect">
            <a:avLst/>
          </a:prstGeom>
          <a:ln w="12700">
            <a:round/>
          </a:ln>
        </p:spPr>
      </p:pic>
      <p:sp>
        <p:nvSpPr>
          <p:cNvPr id="36" name="Shape 36"/>
          <p:cNvSpPr/>
          <p:nvPr/>
        </p:nvSpPr>
        <p:spPr>
          <a:xfrm rot="10800000" flipH="1">
            <a:off x="0" y="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0048AA"/>
          </a:solidFill>
          <a:ln w="25400">
            <a:solidFill/>
            <a:round/>
          </a:ln>
        </p:spPr>
        <p:txBody>
          <a:bodyPr lIns="0" tIns="0" rIns="0" bIns="0" anchor="ctr"/>
          <a:lstStyle/>
          <a:p>
            <a:pPr lvl="0"/>
            <a:endParaRPr/>
          </a:p>
        </p:txBody>
      </p:sp>
      <p:pic>
        <p:nvPicPr>
          <p:cNvPr id="37" name="gui.png"/>
          <p:cNvPicPr/>
          <p:nvPr/>
        </p:nvPicPr>
        <p:blipFill>
          <a:blip r:embed="rId5"/>
          <a:srcRect b="23219"/>
          <a:stretch>
            <a:fillRect/>
          </a:stretch>
        </p:blipFill>
        <p:spPr>
          <a:xfrm>
            <a:off x="5029819" y="876531"/>
            <a:ext cx="3772159" cy="5117436"/>
          </a:xfrm>
          <a:prstGeom prst="rect">
            <a:avLst/>
          </a:prstGeom>
          <a:ln w="12700">
            <a:round/>
          </a:ln>
        </p:spPr>
      </p:pic>
      <p:sp>
        <p:nvSpPr>
          <p:cNvPr id="38" name="Shape 38"/>
          <p:cNvSpPr/>
          <p:nvPr/>
        </p:nvSpPr>
        <p:spPr>
          <a:xfrm>
            <a:off x="12700" y="598170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AB1600"/>
          </a:solidFill>
          <a:ln w="12700">
            <a:round/>
          </a:ln>
        </p:spPr>
        <p:txBody>
          <a:bodyPr lIns="0" tIns="0" rIns="0" bIns="0" anchor="ctr"/>
          <a:lstStyle/>
          <a:p>
            <a:pPr lvl="0"/>
            <a:endParaRPr/>
          </a:p>
        </p:txBody>
      </p:sp>
      <p:pic>
        <p:nvPicPr>
          <p:cNvPr id="39" name="Screen Shot 2015-01-10 at 10.12.41 PM.png"/>
          <p:cNvPicPr/>
          <p:nvPr/>
        </p:nvPicPr>
        <p:blipFill>
          <a:blip r:embed="rId6"/>
          <a:stretch>
            <a:fillRect/>
          </a:stretch>
        </p:blipFill>
        <p:spPr>
          <a:xfrm>
            <a:off x="12700" y="-2078"/>
            <a:ext cx="9144000" cy="969356"/>
          </a:xfrm>
          <a:prstGeom prst="rect">
            <a:avLst/>
          </a:prstGeom>
          <a:ln w="12700">
            <a:round/>
          </a:ln>
        </p:spPr>
      </p:pic>
      <p:pic>
        <p:nvPicPr>
          <p:cNvPr id="40" name="Blooood HM.png"/>
          <p:cNvPicPr/>
          <p:nvPr/>
        </p:nvPicPr>
        <p:blipFill>
          <a:blip r:embed="rId7"/>
          <a:stretch>
            <a:fillRect/>
          </a:stretch>
        </p:blipFill>
        <p:spPr>
          <a:xfrm>
            <a:off x="6349" y="-11881"/>
            <a:ext cx="9144001" cy="12306301"/>
          </a:xfrm>
          <a:prstGeom prst="rect">
            <a:avLst/>
          </a:prstGeom>
          <a:ln w="12700">
            <a:round/>
          </a:ln>
        </p:spPr>
      </p:pic>
    </p:spTree>
    <p:extLst>
      <p:ext uri="{BB962C8B-B14F-4D97-AF65-F5344CB8AC3E}">
        <p14:creationId xmlns:p14="http://schemas.microsoft.com/office/powerpoint/2010/main" val="422427931"/>
      </p:ext>
    </p:extLst>
  </p:cSld>
  <p:clrMapOvr>
    <a:masterClrMapping/>
  </p:clrMapOvr>
  <p:transition spd="med">
    <p:wipe dir="d"/>
  </p:transition>
  <mc:AlternateContent xmlns:mc="http://schemas.openxmlformats.org/markup-compatibility/2006">
    <mc:Choice xmlns:p14="http://schemas.microsoft.com/office/powerpoint/2010/main"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iterate>
                                        <p:tmAbs val="0"/>
                                      </p:iterate>
                                      <p:childTnLst>
                                        <p:set>
                                          <p:cBhvr>
                                            <p:cTn id="6" fill="hold"/>
                                            <p:tgtEl>
                                              <p:spTgt spid="37"/>
                                            </p:tgtEl>
                                            <p:attrNameLst>
                                              <p:attrName>style.visibility</p:attrName>
                                            </p:attrNameLst>
                                          </p:cBhvr>
                                          <p:to>
                                            <p:strVal val="visible"/>
                                          </p:to>
                                        </p:set>
                                        <p:anim calcmode="lin" valueType="num" p14:bounceEnd="50000">
                                          <p:cBhvr>
                                            <p:cTn id="7" dur="1000" fill="hold"/>
                                            <p:tgtEl>
                                              <p:spTgt spid="37"/>
                                            </p:tgtEl>
                                            <p:attrNameLst>
                                              <p:attrName>ppt_x</p:attrName>
                                            </p:attrNameLst>
                                          </p:cBhvr>
                                          <p:tavLst>
                                            <p:tav tm="0">
                                              <p:val>
                                                <p:strVal val="#ppt_x"/>
                                              </p:val>
                                            </p:tav>
                                            <p:tav tm="100000">
                                              <p:val>
                                                <p:strVal val="#ppt_x"/>
                                              </p:val>
                                            </p:tav>
                                          </p:tavLst>
                                        </p:anim>
                                        <p:anim calcmode="lin" valueType="num" p14:bounceEnd="50000">
                                          <p:cBhvr>
                                            <p:cTn id="8" dur="1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 presetClass="exit" presetSubtype="0" fill="hold" grpId="0" nodeType="afterEffect">
                                      <p:stCondLst>
                                        <p:cond delay="100"/>
                                      </p:stCondLst>
                                      <p:iterate>
                                        <p:tmAbs val="0"/>
                                      </p:iterate>
                                      <p:childTnLst>
                                        <p:set>
                                          <p:cBhvr>
                                            <p:cTn id="11" fill="hold">
                                              <p:stCondLst>
                                                <p:cond delay="0"/>
                                              </p:stCondLst>
                                            </p:cTn>
                                            <p:tgtEl>
                                              <p:spTgt spid="35"/>
                                            </p:tgtEl>
                                            <p:attrNameLst>
                                              <p:attrName>style.visibility</p:attrName>
                                            </p:attrNameLst>
                                          </p:cBhvr>
                                          <p:to>
                                            <p:strVal val="hidden"/>
                                          </p:to>
                                        </p:set>
                                      </p:childTnLst>
                                    </p:cTn>
                                  </p:par>
                                </p:childTnLst>
                              </p:cTn>
                            </p:par>
                            <p:par>
                              <p:cTn id="12" fill="hold">
                                <p:stCondLst>
                                  <p:cond delay="1100"/>
                                </p:stCondLst>
                                <p:childTnLst>
                                  <p:par>
                                    <p:cTn id="13" presetID="2" presetClass="entr" presetSubtype="8" fill="hold" grpId="0" nodeType="afterEffect" p14:presetBounceEnd="50000">
                                      <p:stCondLst>
                                        <p:cond delay="0"/>
                                      </p:stCondLst>
                                      <p:iterate>
                                        <p:tmAbs val="0"/>
                                      </p:iterate>
                                      <p:childTnLst>
                                        <p:set>
                                          <p:cBhvr>
                                            <p:cTn id="14" fill="hold"/>
                                            <p:tgtEl>
                                              <p:spTgt spid="36"/>
                                            </p:tgtEl>
                                            <p:attrNameLst>
                                              <p:attrName>style.visibility</p:attrName>
                                            </p:attrNameLst>
                                          </p:cBhvr>
                                          <p:to>
                                            <p:strVal val="visible"/>
                                          </p:to>
                                        </p:set>
                                        <p:anim calcmode="lin" valueType="num" p14:bounceEnd="50000">
                                          <p:cBhvr>
                                            <p:cTn id="15" dur="1500" fill="hold"/>
                                            <p:tgtEl>
                                              <p:spTgt spid="36"/>
                                            </p:tgtEl>
                                            <p:attrNameLst>
                                              <p:attrName>ppt_x</p:attrName>
                                            </p:attrNameLst>
                                          </p:cBhvr>
                                          <p:tavLst>
                                            <p:tav tm="0">
                                              <p:val>
                                                <p:strVal val="0-#ppt_w/2"/>
                                              </p:val>
                                            </p:tav>
                                            <p:tav tm="100000">
                                              <p:val>
                                                <p:strVal val="#ppt_x"/>
                                              </p:val>
                                            </p:tav>
                                          </p:tavLst>
                                        </p:anim>
                                        <p:anim calcmode="lin" valueType="num" p14:bounceEnd="50000">
                                          <p:cBhvr>
                                            <p:cTn id="16" dur="15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50000">
                                      <p:stCondLst>
                                        <p:cond delay="500"/>
                                      </p:stCondLst>
                                      <p:iterate>
                                        <p:tmAbs val="0"/>
                                      </p:iterate>
                                      <p:childTnLst>
                                        <p:set>
                                          <p:cBhvr>
                                            <p:cTn id="18" fill="hold"/>
                                            <p:tgtEl>
                                              <p:spTgt spid="38"/>
                                            </p:tgtEl>
                                            <p:attrNameLst>
                                              <p:attrName>style.visibility</p:attrName>
                                            </p:attrNameLst>
                                          </p:cBhvr>
                                          <p:to>
                                            <p:strVal val="visible"/>
                                          </p:to>
                                        </p:set>
                                        <p:anim calcmode="lin" valueType="num" p14:bounceEnd="50000">
                                          <p:cBhvr>
                                            <p:cTn id="19" dur="1500" fill="hold"/>
                                            <p:tgtEl>
                                              <p:spTgt spid="38"/>
                                            </p:tgtEl>
                                            <p:attrNameLst>
                                              <p:attrName>ppt_x</p:attrName>
                                            </p:attrNameLst>
                                          </p:cBhvr>
                                          <p:tavLst>
                                            <p:tav tm="0">
                                              <p:val>
                                                <p:strVal val="1+#ppt_w/2"/>
                                              </p:val>
                                            </p:tav>
                                            <p:tav tm="100000">
                                              <p:val>
                                                <p:strVal val="#ppt_x"/>
                                              </p:val>
                                            </p:tav>
                                          </p:tavLst>
                                        </p:anim>
                                        <p:anim calcmode="lin" valueType="num" p14:bounceEnd="50000">
                                          <p:cBhvr>
                                            <p:cTn id="20" dur="1500" fill="hold"/>
                                            <p:tgtEl>
                                              <p:spTgt spid="38"/>
                                            </p:tgtEl>
                                            <p:attrNameLst>
                                              <p:attrName>ppt_y</p:attrName>
                                            </p:attrNameLst>
                                          </p:cBhvr>
                                          <p:tavLst>
                                            <p:tav tm="0">
                                              <p:val>
                                                <p:strVal val="#ppt_y"/>
                                              </p:val>
                                            </p:tav>
                                            <p:tav tm="100000">
                                              <p:val>
                                                <p:strVal val="#ppt_y"/>
                                              </p:val>
                                            </p:tav>
                                          </p:tavLst>
                                        </p:anim>
                                      </p:childTnLst>
                                    </p:cTn>
                                  </p:par>
                                  <p:par>
                                    <p:cTn id="21" presetID="22" presetClass="entr" presetSubtype="8" fill="hold" grpId="0" nodeType="withEffect">
                                      <p:stCondLst>
                                        <p:cond delay="500"/>
                                      </p:stCondLst>
                                      <p:iterate>
                                        <p:tmAbs val="0"/>
                                      </p:iterate>
                                      <p:childTnLst>
                                        <p:set>
                                          <p:cBhvr>
                                            <p:cTn id="22" fill="hold"/>
                                            <p:tgtEl>
                                              <p:spTgt spid="39"/>
                                            </p:tgtEl>
                                            <p:attrNameLst>
                                              <p:attrName>style.visibility</p:attrName>
                                            </p:attrNameLst>
                                          </p:cBhvr>
                                          <p:to>
                                            <p:strVal val="visible"/>
                                          </p:to>
                                        </p:set>
                                        <p:animEffect transition="in" filter="wipe(left)">
                                          <p:cBhvr>
                                            <p:cTn id="23" dur="10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7" presetClass="entr" presetSubtype="1" fill="hold" grpId="0" nodeType="clickEffect">
                                      <p:stCondLst>
                                        <p:cond delay="0"/>
                                      </p:stCondLst>
                                      <p:iterate>
                                        <p:tmAbs val="0"/>
                                      </p:iterate>
                                      <p:childTnLst>
                                        <p:set>
                                          <p:cBhvr>
                                            <p:cTn id="27" fill="hold"/>
                                            <p:tgtEl>
                                              <p:spTgt spid="40"/>
                                            </p:tgtEl>
                                            <p:attrNameLst>
                                              <p:attrName>style.visibility</p:attrName>
                                            </p:attrNameLst>
                                          </p:cBhvr>
                                          <p:to>
                                            <p:strVal val="visible"/>
                                          </p:to>
                                        </p:set>
                                        <p:anim calcmode="lin" valueType="num">
                                          <p:cBhvr>
                                            <p:cTn id="28" dur="2000" fill="hold"/>
                                            <p:tgtEl>
                                              <p:spTgt spid="40"/>
                                            </p:tgtEl>
                                            <p:attrNameLst>
                                              <p:attrName>ppt_x</p:attrName>
                                            </p:attrNameLst>
                                          </p:cBhvr>
                                          <p:tavLst>
                                            <p:tav tm="0">
                                              <p:val>
                                                <p:strVal val="#ppt_x"/>
                                              </p:val>
                                            </p:tav>
                                            <p:tav tm="100000">
                                              <p:val>
                                                <p:strVal val="#ppt_x"/>
                                              </p:val>
                                            </p:tav>
                                          </p:tavLst>
                                        </p:anim>
                                        <p:anim calcmode="lin" valueType="num">
                                          <p:cBhvr>
                                            <p:cTn id="29" dur="2000" fill="hold"/>
                                            <p:tgtEl>
                                              <p:spTgt spid="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advAuto="0"/>
          <p:bldP spid="36" grpId="0" animBg="1" advAuto="0"/>
          <p:bldP spid="37" grpId="0" animBg="1" advAuto="0"/>
          <p:bldP spid="38" grpId="0" animBg="1" advAuto="0"/>
          <p:bldP spid="39" grpId="0" animBg="1" advAuto="0"/>
          <p:bldP spid="40" grpId="0" animBg="1" advAuto="0"/>
        </p:bldLst>
      </p:timing>
    </mc:Choice>
    <mc:Fallback>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iterate>
                                        <p:tmAbs val="0"/>
                                      </p:iterate>
                                      <p:childTnLst>
                                        <p:set>
                                          <p:cBhvr>
                                            <p:cTn id="6" fill="hold"/>
                                            <p:tgtEl>
                                              <p:spTgt spid="37"/>
                                            </p:tgtEl>
                                            <p:attrNameLst>
                                              <p:attrName>style.visibility</p:attrName>
                                            </p:attrNameLst>
                                          </p:cBhvr>
                                          <p:to>
                                            <p:strVal val="visible"/>
                                          </p:to>
                                        </p:set>
                                        <p:anim calcmode="lin" valueType="num">
                                          <p:cBhvr>
                                            <p:cTn id="7" dur="1000" fill="hold"/>
                                            <p:tgtEl>
                                              <p:spTgt spid="37"/>
                                            </p:tgtEl>
                                            <p:attrNameLst>
                                              <p:attrName>ppt_x</p:attrName>
                                            </p:attrNameLst>
                                          </p:cBhvr>
                                          <p:tavLst>
                                            <p:tav tm="0">
                                              <p:val>
                                                <p:strVal val="#ppt_x"/>
                                              </p:val>
                                            </p:tav>
                                            <p:tav tm="100000">
                                              <p:val>
                                                <p:strVal val="#ppt_x"/>
                                              </p:val>
                                            </p:tav>
                                          </p:tavLst>
                                        </p:anim>
                                        <p:anim calcmode="lin" valueType="num">
                                          <p:cBhvr>
                                            <p:cTn id="8" dur="1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 presetClass="exit" presetSubtype="0" fill="hold" grpId="0" nodeType="afterEffect">
                                      <p:stCondLst>
                                        <p:cond delay="100"/>
                                      </p:stCondLst>
                                      <p:iterate>
                                        <p:tmAbs val="0"/>
                                      </p:iterate>
                                      <p:childTnLst>
                                        <p:set>
                                          <p:cBhvr>
                                            <p:cTn id="11" fill="hold">
                                              <p:stCondLst>
                                                <p:cond delay="0"/>
                                              </p:stCondLst>
                                            </p:cTn>
                                            <p:tgtEl>
                                              <p:spTgt spid="35"/>
                                            </p:tgtEl>
                                            <p:attrNameLst>
                                              <p:attrName>style.visibility</p:attrName>
                                            </p:attrNameLst>
                                          </p:cBhvr>
                                          <p:to>
                                            <p:strVal val="hidden"/>
                                          </p:to>
                                        </p:set>
                                      </p:childTnLst>
                                    </p:cTn>
                                  </p:par>
                                </p:childTnLst>
                              </p:cTn>
                            </p:par>
                            <p:par>
                              <p:cTn id="12" fill="hold">
                                <p:stCondLst>
                                  <p:cond delay="1100"/>
                                </p:stCondLst>
                                <p:childTnLst>
                                  <p:par>
                                    <p:cTn id="13" presetID="2" presetClass="entr" presetSubtype="8" fill="hold" grpId="0" nodeType="afterEffect">
                                      <p:stCondLst>
                                        <p:cond delay="0"/>
                                      </p:stCondLst>
                                      <p:iterate>
                                        <p:tmAbs val="0"/>
                                      </p:iterate>
                                      <p:childTnLst>
                                        <p:set>
                                          <p:cBhvr>
                                            <p:cTn id="14" fill="hold"/>
                                            <p:tgtEl>
                                              <p:spTgt spid="36"/>
                                            </p:tgtEl>
                                            <p:attrNameLst>
                                              <p:attrName>style.visibility</p:attrName>
                                            </p:attrNameLst>
                                          </p:cBhvr>
                                          <p:to>
                                            <p:strVal val="visible"/>
                                          </p:to>
                                        </p:set>
                                        <p:anim calcmode="lin" valueType="num">
                                          <p:cBhvr>
                                            <p:cTn id="15" dur="1500" fill="hold"/>
                                            <p:tgtEl>
                                              <p:spTgt spid="36"/>
                                            </p:tgtEl>
                                            <p:attrNameLst>
                                              <p:attrName>ppt_x</p:attrName>
                                            </p:attrNameLst>
                                          </p:cBhvr>
                                          <p:tavLst>
                                            <p:tav tm="0">
                                              <p:val>
                                                <p:strVal val="0-#ppt_w/2"/>
                                              </p:val>
                                            </p:tav>
                                            <p:tav tm="100000">
                                              <p:val>
                                                <p:strVal val="#ppt_x"/>
                                              </p:val>
                                            </p:tav>
                                          </p:tavLst>
                                        </p:anim>
                                        <p:anim calcmode="lin" valueType="num">
                                          <p:cBhvr>
                                            <p:cTn id="16" dur="1500" fill="hold"/>
                                            <p:tgtEl>
                                              <p:spTgt spid="3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iterate>
                                        <p:tmAbs val="0"/>
                                      </p:iterate>
                                      <p:childTnLst>
                                        <p:set>
                                          <p:cBhvr>
                                            <p:cTn id="18" fill="hold"/>
                                            <p:tgtEl>
                                              <p:spTgt spid="38"/>
                                            </p:tgtEl>
                                            <p:attrNameLst>
                                              <p:attrName>style.visibility</p:attrName>
                                            </p:attrNameLst>
                                          </p:cBhvr>
                                          <p:to>
                                            <p:strVal val="visible"/>
                                          </p:to>
                                        </p:set>
                                        <p:anim calcmode="lin" valueType="num">
                                          <p:cBhvr>
                                            <p:cTn id="19" dur="1500" fill="hold"/>
                                            <p:tgtEl>
                                              <p:spTgt spid="38"/>
                                            </p:tgtEl>
                                            <p:attrNameLst>
                                              <p:attrName>ppt_x</p:attrName>
                                            </p:attrNameLst>
                                          </p:cBhvr>
                                          <p:tavLst>
                                            <p:tav tm="0">
                                              <p:val>
                                                <p:strVal val="1+#ppt_w/2"/>
                                              </p:val>
                                            </p:tav>
                                            <p:tav tm="100000">
                                              <p:val>
                                                <p:strVal val="#ppt_x"/>
                                              </p:val>
                                            </p:tav>
                                          </p:tavLst>
                                        </p:anim>
                                        <p:anim calcmode="lin" valueType="num">
                                          <p:cBhvr>
                                            <p:cTn id="20" dur="1500" fill="hold"/>
                                            <p:tgtEl>
                                              <p:spTgt spid="38"/>
                                            </p:tgtEl>
                                            <p:attrNameLst>
                                              <p:attrName>ppt_y</p:attrName>
                                            </p:attrNameLst>
                                          </p:cBhvr>
                                          <p:tavLst>
                                            <p:tav tm="0">
                                              <p:val>
                                                <p:strVal val="#ppt_y"/>
                                              </p:val>
                                            </p:tav>
                                            <p:tav tm="100000">
                                              <p:val>
                                                <p:strVal val="#ppt_y"/>
                                              </p:val>
                                            </p:tav>
                                          </p:tavLst>
                                        </p:anim>
                                      </p:childTnLst>
                                    </p:cTn>
                                  </p:par>
                                  <p:par>
                                    <p:cTn id="21" presetID="22" presetClass="entr" presetSubtype="8" fill="hold" grpId="0" nodeType="withEffect">
                                      <p:stCondLst>
                                        <p:cond delay="500"/>
                                      </p:stCondLst>
                                      <p:iterate>
                                        <p:tmAbs val="0"/>
                                      </p:iterate>
                                      <p:childTnLst>
                                        <p:set>
                                          <p:cBhvr>
                                            <p:cTn id="22" fill="hold"/>
                                            <p:tgtEl>
                                              <p:spTgt spid="39"/>
                                            </p:tgtEl>
                                            <p:attrNameLst>
                                              <p:attrName>style.visibility</p:attrName>
                                            </p:attrNameLst>
                                          </p:cBhvr>
                                          <p:to>
                                            <p:strVal val="visible"/>
                                          </p:to>
                                        </p:set>
                                        <p:animEffect transition="in" filter="wipe(left)">
                                          <p:cBhvr>
                                            <p:cTn id="23" dur="10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7" presetClass="entr" presetSubtype="1" fill="hold" grpId="0" nodeType="clickEffect">
                                      <p:stCondLst>
                                        <p:cond delay="0"/>
                                      </p:stCondLst>
                                      <p:iterate>
                                        <p:tmAbs val="0"/>
                                      </p:iterate>
                                      <p:childTnLst>
                                        <p:set>
                                          <p:cBhvr>
                                            <p:cTn id="27" fill="hold"/>
                                            <p:tgtEl>
                                              <p:spTgt spid="40"/>
                                            </p:tgtEl>
                                            <p:attrNameLst>
                                              <p:attrName>style.visibility</p:attrName>
                                            </p:attrNameLst>
                                          </p:cBhvr>
                                          <p:to>
                                            <p:strVal val="visible"/>
                                          </p:to>
                                        </p:set>
                                        <p:anim calcmode="lin" valueType="num">
                                          <p:cBhvr>
                                            <p:cTn id="28" dur="2000" fill="hold"/>
                                            <p:tgtEl>
                                              <p:spTgt spid="40"/>
                                            </p:tgtEl>
                                            <p:attrNameLst>
                                              <p:attrName>ppt_x</p:attrName>
                                            </p:attrNameLst>
                                          </p:cBhvr>
                                          <p:tavLst>
                                            <p:tav tm="0">
                                              <p:val>
                                                <p:strVal val="#ppt_x"/>
                                              </p:val>
                                            </p:tav>
                                            <p:tav tm="100000">
                                              <p:val>
                                                <p:strVal val="#ppt_x"/>
                                              </p:val>
                                            </p:tav>
                                          </p:tavLst>
                                        </p:anim>
                                        <p:anim calcmode="lin" valueType="num">
                                          <p:cBhvr>
                                            <p:cTn id="29" dur="2000" fill="hold"/>
                                            <p:tgtEl>
                                              <p:spTgt spid="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advAuto="0"/>
          <p:bldP spid="36" grpId="0" animBg="1" advAuto="0"/>
          <p:bldP spid="37" grpId="0" animBg="1" advAuto="0"/>
          <p:bldP spid="38" grpId="0" animBg="1" advAuto="0"/>
          <p:bldP spid="39" grpId="0" animBg="1" advAuto="0"/>
          <p:bldP spid="40" grpId="0" animBg="1" advAuto="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 name="Napoleon Bkgrnd.jpg"/>
          <p:cNvPicPr>
            <a:picLocks noChangeAspect="1"/>
          </p:cNvPicPr>
          <p:nvPr/>
        </p:nvPicPr>
        <p:blipFill>
          <a:blip r:embed="rId3"/>
          <a:stretch>
            <a:fillRect/>
          </a:stretch>
        </p:blipFill>
        <p:spPr>
          <a:xfrm>
            <a:off x="4508500" y="812800"/>
            <a:ext cx="4450724" cy="5419974"/>
          </a:xfrm>
          <a:prstGeom prst="rect">
            <a:avLst/>
          </a:prstGeom>
          <a:ln w="25400">
            <a:miter lim="400000"/>
          </a:ln>
          <a:effectLst>
            <a:reflection stA="50000" endPos="40000" dir="5400000" sy="-100000" algn="bl" rotWithShape="0"/>
          </a:effectLst>
        </p:spPr>
      </p:pic>
      <p:pic>
        <p:nvPicPr>
          <p:cNvPr id="64" name="Napoleon Only.png"/>
          <p:cNvPicPr>
            <a:picLocks noChangeAspect="1"/>
          </p:cNvPicPr>
          <p:nvPr/>
        </p:nvPicPr>
        <p:blipFill>
          <a:blip r:embed="rId4"/>
          <a:stretch>
            <a:fillRect/>
          </a:stretch>
        </p:blipFill>
        <p:spPr>
          <a:xfrm>
            <a:off x="4516386" y="815726"/>
            <a:ext cx="4450724" cy="5419974"/>
          </a:xfrm>
          <a:prstGeom prst="rect">
            <a:avLst/>
          </a:prstGeom>
          <a:ln w="25400">
            <a:miter lim="400000"/>
          </a:ln>
          <a:effectLst>
            <a:reflection stA="50000" endPos="40000" dir="5400000" sy="-100000" algn="bl" rotWithShape="0"/>
          </a:effectLst>
        </p:spPr>
      </p:pic>
      <p:pic>
        <p:nvPicPr>
          <p:cNvPr id="65" name="Napoleon Only.png"/>
          <p:cNvPicPr>
            <a:picLocks noChangeAspect="1"/>
          </p:cNvPicPr>
          <p:nvPr/>
        </p:nvPicPr>
        <p:blipFill>
          <a:blip r:embed="rId4"/>
          <a:stretch>
            <a:fillRect/>
          </a:stretch>
        </p:blipFill>
        <p:spPr>
          <a:xfrm>
            <a:off x="4516386" y="815726"/>
            <a:ext cx="4450724" cy="5419974"/>
          </a:xfrm>
          <a:prstGeom prst="rect">
            <a:avLst/>
          </a:prstGeom>
          <a:ln w="12700">
            <a:miter lim="400000"/>
          </a:ln>
          <a:effectLst>
            <a:outerShdw blurRad="63500" dist="76200" dir="2700000" rotWithShape="0">
              <a:srgbClr val="000000"/>
            </a:outerShdw>
            <a:reflection stA="50000" endPos="40000" dir="5400000" sy="-100000" algn="bl" rotWithShape="0"/>
          </a:effectLst>
        </p:spPr>
      </p:pic>
      <p:sp>
        <p:nvSpPr>
          <p:cNvPr id="66" name="Shape 66"/>
          <p:cNvSpPr/>
          <p:nvPr/>
        </p:nvSpPr>
        <p:spPr>
          <a:xfrm>
            <a:off x="25400" y="1143000"/>
            <a:ext cx="4298514" cy="496367"/>
          </a:xfrm>
          <a:prstGeom prst="rect">
            <a:avLst/>
          </a:prstGeom>
          <a:ln w="12700">
            <a:miter lim="400000"/>
          </a:ln>
          <a:effectLst>
            <a:outerShdw blurRad="63500" dist="38100" dir="2700000" rotWithShape="0">
              <a:srgbClr val="000000">
                <a:alpha val="75000"/>
              </a:srgbClr>
            </a:outerShdw>
          </a:effectLst>
          <a:extLst>
            <a:ext uri="{C572A759-6A51-4108-AA02-DFA0A04FC94B}">
              <ma14:wrappingTextBoxFlag xmlns="" xmlns:ma14="http://schemas.microsoft.com/office/mac/drawingml/2011/main" val="1"/>
            </a:ext>
          </a:extLst>
        </p:spPr>
        <p:txBody>
          <a:bodyPr wrap="none" lIns="50800" tIns="50800" rIns="50800" bIns="50800">
            <a:spAutoFit/>
          </a:bodyPr>
          <a:lstStyle>
            <a:lvl1pPr>
              <a:defRPr sz="2800" b="1">
                <a:solidFill>
                  <a:srgbClr val="000000"/>
                </a:solidFill>
                <a:latin typeface="Arial"/>
                <a:ea typeface="Arial"/>
                <a:cs typeface="Arial"/>
                <a:sym typeface="Arial"/>
              </a:defRPr>
            </a:lvl1pPr>
          </a:lstStyle>
          <a:p>
            <a:r>
              <a:t>VI. Napoleon Takes Over</a:t>
            </a:r>
          </a:p>
        </p:txBody>
      </p:sp>
      <p:pic>
        <p:nvPicPr>
          <p:cNvPr id="67" name="Napoleon Only.png"/>
          <p:cNvPicPr>
            <a:picLocks noChangeAspect="1"/>
          </p:cNvPicPr>
          <p:nvPr/>
        </p:nvPicPr>
        <p:blipFill>
          <a:blip r:embed="rId4"/>
          <a:stretch>
            <a:fillRect/>
          </a:stretch>
        </p:blipFill>
        <p:spPr>
          <a:xfrm>
            <a:off x="4516386" y="815726"/>
            <a:ext cx="4450724" cy="5419974"/>
          </a:xfrm>
          <a:prstGeom prst="rect">
            <a:avLst/>
          </a:prstGeom>
          <a:ln w="25400">
            <a:miter lim="400000"/>
          </a:ln>
          <a:effectLst>
            <a:reflection stA="50000" endPos="40000" dir="5400000" sy="-100000" algn="bl" rotWithShape="0"/>
          </a:effectLst>
        </p:spPr>
      </p:pic>
      <p:sp>
        <p:nvSpPr>
          <p:cNvPr id="68" name="Shape 68"/>
          <p:cNvSpPr/>
          <p:nvPr/>
        </p:nvSpPr>
        <p:spPr>
          <a:xfrm>
            <a:off x="101600" y="2155825"/>
            <a:ext cx="4343400" cy="3553912"/>
          </a:xfrm>
          <a:prstGeom prst="rect">
            <a:avLst/>
          </a:prstGeom>
          <a:ln w="12700">
            <a:miter lim="400000"/>
          </a:ln>
          <a:effectLst>
            <a:outerShdw blurRad="63500" dist="38100" dir="2700000" rotWithShape="0">
              <a:srgbClr val="000000">
                <a:alpha val="50232"/>
              </a:srgbClr>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618490" indent="-349250">
              <a:buClr>
                <a:srgbClr val="FFFFFF"/>
              </a:buClr>
              <a:buFont typeface="Arial"/>
              <a:defRPr>
                <a:latin typeface="Arial"/>
                <a:ea typeface="Arial"/>
                <a:cs typeface="Arial"/>
                <a:sym typeface="Arial"/>
              </a:defRPr>
            </a:pPr>
            <a:r>
              <a:rPr>
                <a:solidFill>
                  <a:srgbClr val="000000"/>
                </a:solidFill>
              </a:rPr>
              <a:t>   General - defeated  Austria &amp; northern Italy.</a:t>
            </a:r>
          </a:p>
          <a:p>
            <a:pPr marL="618490" indent="-349250">
              <a:lnSpc>
                <a:spcPct val="30000"/>
              </a:lnSpc>
              <a:buClr>
                <a:srgbClr val="FFFFFF"/>
              </a:buClr>
              <a:buFont typeface="Arial"/>
              <a:defRPr>
                <a:latin typeface="Arial"/>
                <a:ea typeface="Arial"/>
                <a:cs typeface="Arial"/>
                <a:sym typeface="Arial"/>
              </a:defRPr>
            </a:pPr>
            <a:endParaRPr>
              <a:solidFill>
                <a:srgbClr val="000000"/>
              </a:solidFill>
            </a:endParaRPr>
          </a:p>
          <a:p>
            <a:pPr marL="618490" indent="-349250">
              <a:buClr>
                <a:srgbClr val="FFFFFF"/>
              </a:buClr>
              <a:buFont typeface="Arial"/>
            </a:pPr>
            <a:r>
              <a:rPr b="1">
                <a:solidFill>
                  <a:srgbClr val="000000"/>
                </a:solidFill>
                <a:latin typeface="Arial"/>
                <a:ea typeface="Arial"/>
                <a:cs typeface="Arial"/>
                <a:sym typeface="Arial"/>
              </a:rPr>
              <a:t>B</a:t>
            </a:r>
            <a:r>
              <a:rPr>
                <a:solidFill>
                  <a:srgbClr val="000000"/>
                </a:solidFill>
                <a:latin typeface="Arial"/>
                <a:ea typeface="Arial"/>
                <a:cs typeface="Arial"/>
                <a:sym typeface="Arial"/>
              </a:rPr>
              <a:t>. His popularity allowed him to overthrow the gov. </a:t>
            </a:r>
          </a:p>
          <a:p>
            <a:pPr marL="618490" lvl="1" indent="-6350">
              <a:buClr>
                <a:srgbClr val="FFFFFF"/>
              </a:buClr>
              <a:buFont typeface="Arial"/>
            </a:pPr>
            <a:r>
              <a:rPr>
                <a:solidFill>
                  <a:srgbClr val="000000"/>
                </a:solidFill>
                <a:latin typeface="Arial"/>
                <a:ea typeface="Arial"/>
                <a:cs typeface="Arial"/>
                <a:sym typeface="Arial"/>
              </a:rPr>
              <a:t>-  Proclaimed a new republic; really a dictatorship</a:t>
            </a:r>
          </a:p>
          <a:p>
            <a:pPr marL="618490" lvl="1" indent="-6350">
              <a:lnSpc>
                <a:spcPct val="40000"/>
              </a:lnSpc>
              <a:buClr>
                <a:srgbClr val="FFFFFF"/>
              </a:buClr>
              <a:buFont typeface="Arial"/>
            </a:pPr>
            <a:endParaRPr>
              <a:solidFill>
                <a:srgbClr val="000000"/>
              </a:solidFill>
              <a:latin typeface="Arial"/>
              <a:ea typeface="Arial"/>
              <a:cs typeface="Arial"/>
              <a:sym typeface="Arial"/>
            </a:endParaRPr>
          </a:p>
          <a:p>
            <a:pPr marL="618490" indent="-349250">
              <a:buClr>
                <a:srgbClr val="FFFFFF"/>
              </a:buClr>
              <a:buFont typeface="Arial"/>
            </a:pPr>
            <a:r>
              <a:rPr b="1">
                <a:solidFill>
                  <a:srgbClr val="000000"/>
                </a:solidFill>
                <a:latin typeface="Arial"/>
                <a:ea typeface="Arial"/>
                <a:cs typeface="Arial"/>
                <a:sym typeface="Arial"/>
              </a:rPr>
              <a:t>C</a:t>
            </a:r>
            <a:r>
              <a:rPr>
                <a:solidFill>
                  <a:srgbClr val="000000"/>
                </a:solidFill>
                <a:latin typeface="Arial"/>
                <a:ea typeface="Arial"/>
                <a:cs typeface="Arial"/>
                <a:sym typeface="Arial"/>
              </a:rPr>
              <a:t>. French liked his strong gov. &amp; peace &amp; order</a:t>
            </a:r>
          </a:p>
        </p:txBody>
      </p:sp>
      <p:sp>
        <p:nvSpPr>
          <p:cNvPr id="69" name="Shape 69"/>
          <p:cNvSpPr/>
          <p:nvPr/>
        </p:nvSpPr>
        <p:spPr>
          <a:xfrm>
            <a:off x="254000" y="1660525"/>
            <a:ext cx="4303897" cy="496367"/>
          </a:xfrm>
          <a:prstGeom prst="rect">
            <a:avLst/>
          </a:prstGeom>
          <a:ln w="12700">
            <a:miter lim="400000"/>
          </a:ln>
          <a:effectLst>
            <a:outerShdw blurRad="63500" dist="38100" dir="2700000" rotWithShape="0">
              <a:srgbClr val="000000">
                <a:alpha val="75000"/>
              </a:srgbClr>
            </a:outerShdw>
          </a:effectLst>
          <a:extLst>
            <a:ext uri="{C572A759-6A51-4108-AA02-DFA0A04FC94B}">
              <ma14:wrappingTextBoxFlag xmlns="" xmlns:ma14="http://schemas.microsoft.com/office/mac/drawingml/2011/main" val="1"/>
            </a:ext>
          </a:extLst>
        </p:spPr>
        <p:txBody>
          <a:bodyPr wrap="none" lIns="50800" tIns="50800" rIns="50800" bIns="50800">
            <a:spAutoFit/>
          </a:bodyPr>
          <a:lstStyle/>
          <a:p>
            <a:pPr>
              <a:defRPr>
                <a:solidFill>
                  <a:srgbClr val="000000"/>
                </a:solidFill>
              </a:defRPr>
            </a:pPr>
            <a:r>
              <a:rPr sz="2800" b="1">
                <a:latin typeface="Arial"/>
                <a:ea typeface="Arial"/>
                <a:cs typeface="Arial"/>
                <a:sym typeface="Arial"/>
              </a:rPr>
              <a:t>A.</a:t>
            </a:r>
            <a:r>
              <a:rPr sz="2800">
                <a:latin typeface="Arial"/>
                <a:ea typeface="Arial"/>
                <a:cs typeface="Arial"/>
                <a:sym typeface="Arial"/>
              </a:rPr>
              <a:t> </a:t>
            </a:r>
            <a:r>
              <a:rPr sz="2800" b="1">
                <a:latin typeface="Arial"/>
                <a:ea typeface="Arial"/>
                <a:cs typeface="Arial"/>
                <a:sym typeface="Arial"/>
              </a:rPr>
              <a:t>Napoleon Bonaparte</a:t>
            </a:r>
            <a:r>
              <a:rPr sz="2800">
                <a:latin typeface="Arial"/>
                <a:ea typeface="Arial"/>
                <a:cs typeface="Arial"/>
                <a:sym typeface="Arial"/>
              </a:rPr>
              <a:t> -</a:t>
            </a:r>
          </a:p>
        </p:txBody>
      </p:sp>
      <p:pic>
        <p:nvPicPr>
          <p:cNvPr id="70" name="French Revolution TEXT.png"/>
          <p:cNvPicPr>
            <a:picLocks noChangeAspect="1"/>
          </p:cNvPicPr>
          <p:nvPr/>
        </p:nvPicPr>
        <p:blipFill>
          <a:blip r:embed="rId5"/>
          <a:stretch>
            <a:fillRect/>
          </a:stretch>
        </p:blipFill>
        <p:spPr>
          <a:xfrm>
            <a:off x="287571" y="236934"/>
            <a:ext cx="8352958" cy="821532"/>
          </a:xfrm>
          <a:prstGeom prst="rect">
            <a:avLst/>
          </a:prstGeom>
          <a:ln w="12700"/>
          <a:effectLst>
            <a:outerShdw blurRad="50800" dist="76200" dir="2700000" rotWithShape="0">
              <a:srgbClr val="000000"/>
            </a:outerShdw>
          </a:effectLst>
        </p:spPr>
      </p:pic>
    </p:spTree>
    <p:extLst>
      <p:ext uri="{BB962C8B-B14F-4D97-AF65-F5344CB8AC3E}">
        <p14:creationId xmlns:p14="http://schemas.microsoft.com/office/powerpoint/2010/main" val="296649602"/>
      </p:ext>
    </p:extLst>
  </p:cSld>
  <p:clrMapOvr>
    <a:masterClrMapping/>
  </p:clrMapOvr>
  <mc:AlternateContent xmlns:mc="http://schemas.openxmlformats.org/markup-compatibility/2006" xmlns:p14="http://schemas.microsoft.com/office/powerpoint/2010/main">
    <mc:Choice Requires="p14">
      <p:transition spd="slow" p14:dur="1500">
        <p:wipe dir="d"/>
      </p:transition>
    </mc:Choice>
    <mc:Fallback xmlns="">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50000">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14:bounceEnd="50000">
                                          <p:cBhvr additive="base">
                                            <p:cTn id="7" dur="1000" fill="hold"/>
                                            <p:tgtEl>
                                              <p:spTgt spid="66"/>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6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50000">
                                      <p:stCondLst>
                                        <p:cond delay="500"/>
                                      </p:stCondLst>
                                      <p:childTnLst>
                                        <p:set>
                                          <p:cBhvr>
                                            <p:cTn id="10" dur="1" fill="hold">
                                              <p:stCondLst>
                                                <p:cond delay="0"/>
                                              </p:stCondLst>
                                            </p:cTn>
                                            <p:tgtEl>
                                              <p:spTgt spid="69"/>
                                            </p:tgtEl>
                                            <p:attrNameLst>
                                              <p:attrName>style.visibility</p:attrName>
                                            </p:attrNameLst>
                                          </p:cBhvr>
                                          <p:to>
                                            <p:strVal val="visible"/>
                                          </p:to>
                                        </p:set>
                                        <p:anim calcmode="lin" valueType="num" p14:bounceEnd="50000">
                                          <p:cBhvr additive="base">
                                            <p:cTn id="11" dur="1000" fill="hold"/>
                                            <p:tgtEl>
                                              <p:spTgt spid="69"/>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6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14:presetBounceEnd="50000">
                                      <p:stCondLst>
                                        <p:cond delay="1000"/>
                                      </p:stCondLst>
                                      <p:childTnLst>
                                        <p:set>
                                          <p:cBhvr>
                                            <p:cTn id="14" dur="1" fill="hold">
                                              <p:stCondLst>
                                                <p:cond delay="0"/>
                                              </p:stCondLst>
                                            </p:cTn>
                                            <p:tgtEl>
                                              <p:spTgt spid="68"/>
                                            </p:tgtEl>
                                            <p:attrNameLst>
                                              <p:attrName>style.visibility</p:attrName>
                                            </p:attrNameLst>
                                          </p:cBhvr>
                                          <p:to>
                                            <p:strVal val="visible"/>
                                          </p:to>
                                        </p:set>
                                        <p:anim calcmode="lin" valueType="num" p14:bounceEnd="50000">
                                          <p:cBhvr additive="base">
                                            <p:cTn id="15" dur="1000" fill="hold"/>
                                            <p:tgtEl>
                                              <p:spTgt spid="68"/>
                                            </p:tgtEl>
                                            <p:attrNameLst>
                                              <p:attrName>ppt_x</p:attrName>
                                            </p:attrNameLst>
                                          </p:cBhvr>
                                          <p:tavLst>
                                            <p:tav tm="0">
                                              <p:val>
                                                <p:strVal val="0-#ppt_w/2"/>
                                              </p:val>
                                            </p:tav>
                                            <p:tav tm="100000">
                                              <p:val>
                                                <p:strVal val="#ppt_x"/>
                                              </p:val>
                                            </p:tav>
                                          </p:tavLst>
                                        </p:anim>
                                        <p:anim calcmode="lin" valueType="num" p14:bounceEnd="50000">
                                          <p:cBhvr additive="base">
                                            <p:cTn id="16" dur="1000" fill="hold"/>
                                            <p:tgtEl>
                                              <p:spTgt spid="68"/>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9" presetClass="entr" fill="hold" grpId="0" nodeType="afterEffect">
                                      <p:stCondLst>
                                        <p:cond delay="4000"/>
                                      </p:stCondLst>
                                      <p:iterate>
                                        <p:tmAbs val="0"/>
                                      </p:iterate>
                                      <p:childTnLst>
                                        <p:set>
                                          <p:cBhvr>
                                            <p:cTn id="19" fill="hold"/>
                                            <p:tgtEl>
                                              <p:spTgt spid="65"/>
                                            </p:tgtEl>
                                            <p:attrNameLst>
                                              <p:attrName>style.visibility</p:attrName>
                                            </p:attrNameLst>
                                          </p:cBhvr>
                                          <p:to>
                                            <p:strVal val="visible"/>
                                          </p:to>
                                        </p:set>
                                        <p:animEffect transition="in" filter="dissolve">
                                          <p:cBhvr>
                                            <p:cTn id="20" dur="4000"/>
                                            <p:tgtEl>
                                              <p:spTgt spid="65"/>
                                            </p:tgtEl>
                                          </p:cBhvr>
                                        </p:animEffect>
                                      </p:childTnLst>
                                    </p:cTn>
                                  </p:par>
                                </p:childTnLst>
                              </p:cTn>
                            </p:par>
                            <p:par>
                              <p:cTn id="21" fill="hold">
                                <p:stCondLst>
                                  <p:cond delay="10000"/>
                                </p:stCondLst>
                                <p:childTnLst>
                                  <p:par>
                                    <p:cTn id="22" presetID="2" presetClass="exit" presetSubtype="8" fill="hold" grpId="1" nodeType="afterEffect">
                                      <p:stCondLst>
                                        <p:cond delay="0"/>
                                      </p:stCondLst>
                                      <p:iterate>
                                        <p:tmAbs val="0"/>
                                      </p:iterate>
                                      <p:childTnLst>
                                        <p:anim calcmode="lin" valueType="num">
                                          <p:cBhvr>
                                            <p:cTn id="23" dur="1000" fill="hold"/>
                                            <p:tgtEl>
                                              <p:spTgt spid="65"/>
                                            </p:tgtEl>
                                            <p:attrNameLst>
                                              <p:attrName>ppt_x</p:attrName>
                                            </p:attrNameLst>
                                          </p:cBhvr>
                                          <p:tavLst>
                                            <p:tav tm="0">
                                              <p:val>
                                                <p:strVal val="ppt_x"/>
                                              </p:val>
                                            </p:tav>
                                            <p:tav tm="100000">
                                              <p:val>
                                                <p:strVal val="0-ppt_w/2"/>
                                              </p:val>
                                            </p:tav>
                                          </p:tavLst>
                                        </p:anim>
                                        <p:anim calcmode="lin" valueType="num">
                                          <p:cBhvr>
                                            <p:cTn id="24" dur="1000" fill="hold"/>
                                            <p:tgtEl>
                                              <p:spTgt spid="65"/>
                                            </p:tgtEl>
                                            <p:attrNameLst>
                                              <p:attrName>ppt_y</p:attrName>
                                            </p:attrNameLst>
                                          </p:cBhvr>
                                          <p:tavLst>
                                            <p:tav tm="0">
                                              <p:val>
                                                <p:strVal val="ppt_y"/>
                                              </p:val>
                                            </p:tav>
                                            <p:tav tm="100000">
                                              <p:val>
                                                <p:strVal val="ppt_y"/>
                                              </p:val>
                                            </p:tav>
                                          </p:tavLst>
                                        </p:anim>
                                        <p:set>
                                          <p:cBhvr>
                                            <p:cTn id="25" fill="hold">
                                              <p:stCondLst>
                                                <p:cond delay="999"/>
                                              </p:stCondLst>
                                            </p:cTn>
                                            <p:tgtEl>
                                              <p:spTgt spid="65"/>
                                            </p:tgtEl>
                                            <p:attrNameLst>
                                              <p:attrName>style.visibility</p:attrName>
                                            </p:attrNameLst>
                                          </p:cBhvr>
                                          <p:to>
                                            <p:strVal val="hidden"/>
                                          </p:to>
                                        </p:set>
                                      </p:childTnLst>
                                    </p:cTn>
                                  </p:par>
                                </p:childTnLst>
                              </p:cTn>
                            </p:par>
                            <p:par>
                              <p:cTn id="26" fill="hold">
                                <p:stCondLst>
                                  <p:cond delay="11000"/>
                                </p:stCondLst>
                                <p:childTnLst>
                                  <p:par>
                                    <p:cTn id="27" presetID="2" presetClass="exit" presetSubtype="8" fill="hold" grpId="0" nodeType="afterEffect">
                                      <p:stCondLst>
                                        <p:cond delay="0"/>
                                      </p:stCondLst>
                                      <p:iterate>
                                        <p:tmAbs val="0"/>
                                      </p:iterate>
                                      <p:childTnLst>
                                        <p:anim calcmode="lin" valueType="num">
                                          <p:cBhvr>
                                            <p:cTn id="28" dur="1000" fill="hold"/>
                                            <p:tgtEl>
                                              <p:spTgt spid="64"/>
                                            </p:tgtEl>
                                            <p:attrNameLst>
                                              <p:attrName>ppt_x</p:attrName>
                                            </p:attrNameLst>
                                          </p:cBhvr>
                                          <p:tavLst>
                                            <p:tav tm="0">
                                              <p:val>
                                                <p:strVal val="ppt_x"/>
                                              </p:val>
                                            </p:tav>
                                            <p:tav tm="100000">
                                              <p:val>
                                                <p:strVal val="0-ppt_w/2"/>
                                              </p:val>
                                            </p:tav>
                                          </p:tavLst>
                                        </p:anim>
                                        <p:anim calcmode="lin" valueType="num">
                                          <p:cBhvr>
                                            <p:cTn id="29" dur="1000" fill="hold"/>
                                            <p:tgtEl>
                                              <p:spTgt spid="64"/>
                                            </p:tgtEl>
                                            <p:attrNameLst>
                                              <p:attrName>ppt_y</p:attrName>
                                            </p:attrNameLst>
                                          </p:cBhvr>
                                          <p:tavLst>
                                            <p:tav tm="0">
                                              <p:val>
                                                <p:strVal val="ppt_y"/>
                                              </p:val>
                                            </p:tav>
                                            <p:tav tm="100000">
                                              <p:val>
                                                <p:strVal val="ppt_y"/>
                                              </p:val>
                                            </p:tav>
                                          </p:tavLst>
                                        </p:anim>
                                        <p:set>
                                          <p:cBhvr>
                                            <p:cTn id="30" fill="hold">
                                              <p:stCondLst>
                                                <p:cond delay="999"/>
                                              </p:stCondLst>
                                            </p:cTn>
                                            <p:tgtEl>
                                              <p:spTgt spid="64"/>
                                            </p:tgtEl>
                                            <p:attrNameLst>
                                              <p:attrName>style.visibility</p:attrName>
                                            </p:attrNameLst>
                                          </p:cBhvr>
                                          <p:to>
                                            <p:strVal val="hidden"/>
                                          </p:to>
                                        </p:set>
                                      </p:childTnLst>
                                    </p:cTn>
                                  </p:par>
                                </p:childTnLst>
                              </p:cTn>
                            </p:par>
                            <p:par>
                              <p:cTn id="31" fill="hold">
                                <p:stCondLst>
                                  <p:cond delay="12000"/>
                                </p:stCondLst>
                                <p:childTnLst>
                                  <p:par>
                                    <p:cTn id="32" presetID="2" presetClass="entr" presetSubtype="2" fill="hold" grpId="0" nodeType="afterEffect">
                                      <p:stCondLst>
                                        <p:cond delay="0"/>
                                      </p:stCondLst>
                                      <p:iterate>
                                        <p:tmAbs val="0"/>
                                      </p:iterate>
                                      <p:childTnLst>
                                        <p:set>
                                          <p:cBhvr>
                                            <p:cTn id="33" fill="hold"/>
                                            <p:tgtEl>
                                              <p:spTgt spid="67"/>
                                            </p:tgtEl>
                                            <p:attrNameLst>
                                              <p:attrName>style.visibility</p:attrName>
                                            </p:attrNameLst>
                                          </p:cBhvr>
                                          <p:to>
                                            <p:strVal val="visible"/>
                                          </p:to>
                                        </p:set>
                                        <p:anim calcmode="lin" valueType="num">
                                          <p:cBhvr>
                                            <p:cTn id="34" dur="2000" fill="hold"/>
                                            <p:tgtEl>
                                              <p:spTgt spid="67"/>
                                            </p:tgtEl>
                                            <p:attrNameLst>
                                              <p:attrName>ppt_x</p:attrName>
                                            </p:attrNameLst>
                                          </p:cBhvr>
                                          <p:tavLst>
                                            <p:tav tm="0">
                                              <p:val>
                                                <p:strVal val="1+#ppt_w/2"/>
                                              </p:val>
                                            </p:tav>
                                            <p:tav tm="100000">
                                              <p:val>
                                                <p:strVal val="#ppt_x"/>
                                              </p:val>
                                            </p:tav>
                                          </p:tavLst>
                                        </p:anim>
                                        <p:anim calcmode="lin" valueType="num">
                                          <p:cBhvr>
                                            <p:cTn id="35" dur="2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advAuto="0"/>
          <p:bldP spid="65" grpId="0" animBg="1" advAuto="0"/>
          <p:bldP spid="65" grpId="1" animBg="1" advAuto="0"/>
          <p:bldP spid="66" grpId="0" animBg="1" advAuto="0"/>
          <p:bldP spid="67" grpId="0" animBg="1" advAuto="0"/>
          <p:bldP spid="68" grpId="0" animBg="1" advAuto="0"/>
          <p:bldP spid="69" grpId="0" animBg="1" advAuto="0"/>
        </p:bldLst>
      </p:timing>
    </mc:Choice>
    <mc:Fallback>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1000" fill="hold"/>
                                            <p:tgtEl>
                                              <p:spTgt spid="66"/>
                                            </p:tgtEl>
                                            <p:attrNameLst>
                                              <p:attrName>ppt_x</p:attrName>
                                            </p:attrNameLst>
                                          </p:cBhvr>
                                          <p:tavLst>
                                            <p:tav tm="0">
                                              <p:val>
                                                <p:strVal val="0-#ppt_w/2"/>
                                              </p:val>
                                            </p:tav>
                                            <p:tav tm="100000">
                                              <p:val>
                                                <p:strVal val="#ppt_x"/>
                                              </p:val>
                                            </p:tav>
                                          </p:tavLst>
                                        </p:anim>
                                        <p:anim calcmode="lin" valueType="num">
                                          <p:cBhvr additive="base">
                                            <p:cTn id="8" dur="1000" fill="hold"/>
                                            <p:tgtEl>
                                              <p:spTgt spid="6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1000" fill="hold"/>
                                            <p:tgtEl>
                                              <p:spTgt spid="69"/>
                                            </p:tgtEl>
                                            <p:attrNameLst>
                                              <p:attrName>ppt_x</p:attrName>
                                            </p:attrNameLst>
                                          </p:cBhvr>
                                          <p:tavLst>
                                            <p:tav tm="0">
                                              <p:val>
                                                <p:strVal val="0-#ppt_w/2"/>
                                              </p:val>
                                            </p:tav>
                                            <p:tav tm="100000">
                                              <p:val>
                                                <p:strVal val="#ppt_x"/>
                                              </p:val>
                                            </p:tav>
                                          </p:tavLst>
                                        </p:anim>
                                        <p:anim calcmode="lin" valueType="num">
                                          <p:cBhvr additive="base">
                                            <p:cTn id="12" dur="1000" fill="hold"/>
                                            <p:tgtEl>
                                              <p:spTgt spid="6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1000" fill="hold"/>
                                            <p:tgtEl>
                                              <p:spTgt spid="68"/>
                                            </p:tgtEl>
                                            <p:attrNameLst>
                                              <p:attrName>ppt_x</p:attrName>
                                            </p:attrNameLst>
                                          </p:cBhvr>
                                          <p:tavLst>
                                            <p:tav tm="0">
                                              <p:val>
                                                <p:strVal val="0-#ppt_w/2"/>
                                              </p:val>
                                            </p:tav>
                                            <p:tav tm="100000">
                                              <p:val>
                                                <p:strVal val="#ppt_x"/>
                                              </p:val>
                                            </p:tav>
                                          </p:tavLst>
                                        </p:anim>
                                        <p:anim calcmode="lin" valueType="num">
                                          <p:cBhvr additive="base">
                                            <p:cTn id="16" dur="1000" fill="hold"/>
                                            <p:tgtEl>
                                              <p:spTgt spid="68"/>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9" presetClass="entr" fill="hold" grpId="0" nodeType="afterEffect">
                                      <p:stCondLst>
                                        <p:cond delay="4000"/>
                                      </p:stCondLst>
                                      <p:iterate>
                                        <p:tmAbs val="0"/>
                                      </p:iterate>
                                      <p:childTnLst>
                                        <p:set>
                                          <p:cBhvr>
                                            <p:cTn id="19" fill="hold"/>
                                            <p:tgtEl>
                                              <p:spTgt spid="65"/>
                                            </p:tgtEl>
                                            <p:attrNameLst>
                                              <p:attrName>style.visibility</p:attrName>
                                            </p:attrNameLst>
                                          </p:cBhvr>
                                          <p:to>
                                            <p:strVal val="visible"/>
                                          </p:to>
                                        </p:set>
                                        <p:animEffect transition="in" filter="dissolve">
                                          <p:cBhvr>
                                            <p:cTn id="20" dur="4000"/>
                                            <p:tgtEl>
                                              <p:spTgt spid="65"/>
                                            </p:tgtEl>
                                          </p:cBhvr>
                                        </p:animEffect>
                                      </p:childTnLst>
                                    </p:cTn>
                                  </p:par>
                                </p:childTnLst>
                              </p:cTn>
                            </p:par>
                            <p:par>
                              <p:cTn id="21" fill="hold">
                                <p:stCondLst>
                                  <p:cond delay="10000"/>
                                </p:stCondLst>
                                <p:childTnLst>
                                  <p:par>
                                    <p:cTn id="22" presetID="2" presetClass="exit" presetSubtype="8" fill="hold" grpId="1" nodeType="afterEffect">
                                      <p:stCondLst>
                                        <p:cond delay="0"/>
                                      </p:stCondLst>
                                      <p:iterate>
                                        <p:tmAbs val="0"/>
                                      </p:iterate>
                                      <p:childTnLst>
                                        <p:anim calcmode="lin" valueType="num">
                                          <p:cBhvr>
                                            <p:cTn id="23" dur="1000" fill="hold"/>
                                            <p:tgtEl>
                                              <p:spTgt spid="65"/>
                                            </p:tgtEl>
                                            <p:attrNameLst>
                                              <p:attrName>ppt_x</p:attrName>
                                            </p:attrNameLst>
                                          </p:cBhvr>
                                          <p:tavLst>
                                            <p:tav tm="0">
                                              <p:val>
                                                <p:strVal val="ppt_x"/>
                                              </p:val>
                                            </p:tav>
                                            <p:tav tm="100000">
                                              <p:val>
                                                <p:strVal val="0-ppt_w/2"/>
                                              </p:val>
                                            </p:tav>
                                          </p:tavLst>
                                        </p:anim>
                                        <p:anim calcmode="lin" valueType="num">
                                          <p:cBhvr>
                                            <p:cTn id="24" dur="1000" fill="hold"/>
                                            <p:tgtEl>
                                              <p:spTgt spid="65"/>
                                            </p:tgtEl>
                                            <p:attrNameLst>
                                              <p:attrName>ppt_y</p:attrName>
                                            </p:attrNameLst>
                                          </p:cBhvr>
                                          <p:tavLst>
                                            <p:tav tm="0">
                                              <p:val>
                                                <p:strVal val="ppt_y"/>
                                              </p:val>
                                            </p:tav>
                                            <p:tav tm="100000">
                                              <p:val>
                                                <p:strVal val="ppt_y"/>
                                              </p:val>
                                            </p:tav>
                                          </p:tavLst>
                                        </p:anim>
                                        <p:set>
                                          <p:cBhvr>
                                            <p:cTn id="25" fill="hold">
                                              <p:stCondLst>
                                                <p:cond delay="999"/>
                                              </p:stCondLst>
                                            </p:cTn>
                                            <p:tgtEl>
                                              <p:spTgt spid="65"/>
                                            </p:tgtEl>
                                            <p:attrNameLst>
                                              <p:attrName>style.visibility</p:attrName>
                                            </p:attrNameLst>
                                          </p:cBhvr>
                                          <p:to>
                                            <p:strVal val="hidden"/>
                                          </p:to>
                                        </p:set>
                                      </p:childTnLst>
                                    </p:cTn>
                                  </p:par>
                                </p:childTnLst>
                              </p:cTn>
                            </p:par>
                            <p:par>
                              <p:cTn id="26" fill="hold">
                                <p:stCondLst>
                                  <p:cond delay="11000"/>
                                </p:stCondLst>
                                <p:childTnLst>
                                  <p:par>
                                    <p:cTn id="27" presetID="2" presetClass="exit" presetSubtype="8" fill="hold" grpId="0" nodeType="afterEffect">
                                      <p:stCondLst>
                                        <p:cond delay="0"/>
                                      </p:stCondLst>
                                      <p:iterate>
                                        <p:tmAbs val="0"/>
                                      </p:iterate>
                                      <p:childTnLst>
                                        <p:anim calcmode="lin" valueType="num">
                                          <p:cBhvr>
                                            <p:cTn id="28" dur="1000" fill="hold"/>
                                            <p:tgtEl>
                                              <p:spTgt spid="64"/>
                                            </p:tgtEl>
                                            <p:attrNameLst>
                                              <p:attrName>ppt_x</p:attrName>
                                            </p:attrNameLst>
                                          </p:cBhvr>
                                          <p:tavLst>
                                            <p:tav tm="0">
                                              <p:val>
                                                <p:strVal val="ppt_x"/>
                                              </p:val>
                                            </p:tav>
                                            <p:tav tm="100000">
                                              <p:val>
                                                <p:strVal val="0-ppt_w/2"/>
                                              </p:val>
                                            </p:tav>
                                          </p:tavLst>
                                        </p:anim>
                                        <p:anim calcmode="lin" valueType="num">
                                          <p:cBhvr>
                                            <p:cTn id="29" dur="1000" fill="hold"/>
                                            <p:tgtEl>
                                              <p:spTgt spid="64"/>
                                            </p:tgtEl>
                                            <p:attrNameLst>
                                              <p:attrName>ppt_y</p:attrName>
                                            </p:attrNameLst>
                                          </p:cBhvr>
                                          <p:tavLst>
                                            <p:tav tm="0">
                                              <p:val>
                                                <p:strVal val="ppt_y"/>
                                              </p:val>
                                            </p:tav>
                                            <p:tav tm="100000">
                                              <p:val>
                                                <p:strVal val="ppt_y"/>
                                              </p:val>
                                            </p:tav>
                                          </p:tavLst>
                                        </p:anim>
                                        <p:set>
                                          <p:cBhvr>
                                            <p:cTn id="30" fill="hold">
                                              <p:stCondLst>
                                                <p:cond delay="999"/>
                                              </p:stCondLst>
                                            </p:cTn>
                                            <p:tgtEl>
                                              <p:spTgt spid="64"/>
                                            </p:tgtEl>
                                            <p:attrNameLst>
                                              <p:attrName>style.visibility</p:attrName>
                                            </p:attrNameLst>
                                          </p:cBhvr>
                                          <p:to>
                                            <p:strVal val="hidden"/>
                                          </p:to>
                                        </p:set>
                                      </p:childTnLst>
                                    </p:cTn>
                                  </p:par>
                                </p:childTnLst>
                              </p:cTn>
                            </p:par>
                            <p:par>
                              <p:cTn id="31" fill="hold">
                                <p:stCondLst>
                                  <p:cond delay="12000"/>
                                </p:stCondLst>
                                <p:childTnLst>
                                  <p:par>
                                    <p:cTn id="32" presetID="2" presetClass="entr" presetSubtype="2" fill="hold" grpId="0" nodeType="afterEffect">
                                      <p:stCondLst>
                                        <p:cond delay="0"/>
                                      </p:stCondLst>
                                      <p:iterate>
                                        <p:tmAbs val="0"/>
                                      </p:iterate>
                                      <p:childTnLst>
                                        <p:set>
                                          <p:cBhvr>
                                            <p:cTn id="33" fill="hold"/>
                                            <p:tgtEl>
                                              <p:spTgt spid="67"/>
                                            </p:tgtEl>
                                            <p:attrNameLst>
                                              <p:attrName>style.visibility</p:attrName>
                                            </p:attrNameLst>
                                          </p:cBhvr>
                                          <p:to>
                                            <p:strVal val="visible"/>
                                          </p:to>
                                        </p:set>
                                        <p:anim calcmode="lin" valueType="num">
                                          <p:cBhvr>
                                            <p:cTn id="34" dur="2000" fill="hold"/>
                                            <p:tgtEl>
                                              <p:spTgt spid="67"/>
                                            </p:tgtEl>
                                            <p:attrNameLst>
                                              <p:attrName>ppt_x</p:attrName>
                                            </p:attrNameLst>
                                          </p:cBhvr>
                                          <p:tavLst>
                                            <p:tav tm="0">
                                              <p:val>
                                                <p:strVal val="1+#ppt_w/2"/>
                                              </p:val>
                                            </p:tav>
                                            <p:tav tm="100000">
                                              <p:val>
                                                <p:strVal val="#ppt_x"/>
                                              </p:val>
                                            </p:tav>
                                          </p:tavLst>
                                        </p:anim>
                                        <p:anim calcmode="lin" valueType="num">
                                          <p:cBhvr>
                                            <p:cTn id="35" dur="2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advAuto="0"/>
          <p:bldP spid="65" grpId="0" animBg="1" advAuto="0"/>
          <p:bldP spid="65" grpId="1" animBg="1" advAuto="0"/>
          <p:bldP spid="66" grpId="0" animBg="1" advAuto="0"/>
          <p:bldP spid="67" grpId="0" animBg="1" advAuto="0"/>
          <p:bldP spid="68" grpId="0" animBg="1" advAuto="0"/>
          <p:bldP spid="69" grpId="0" animBg="1" advAuto="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europe1812.gif"/>
          <p:cNvPicPr>
            <a:picLocks noChangeAspect="1"/>
          </p:cNvPicPr>
          <p:nvPr/>
        </p:nvPicPr>
        <p:blipFill>
          <a:blip r:embed="rId3"/>
          <a:srcRect l="36563" r="13514" b="1"/>
          <a:stretch>
            <a:fillRect/>
          </a:stretch>
        </p:blipFill>
        <p:spPr>
          <a:xfrm>
            <a:off x="4376808" y="858818"/>
            <a:ext cx="4729405" cy="5113736"/>
          </a:xfrm>
          <a:custGeom>
            <a:avLst/>
            <a:gdLst/>
            <a:ahLst/>
            <a:cxnLst>
              <a:cxn ang="0">
                <a:pos x="wd2" y="hd2"/>
              </a:cxn>
              <a:cxn ang="5400000">
                <a:pos x="wd2" y="hd2"/>
              </a:cxn>
              <a:cxn ang="10800000">
                <a:pos x="wd2" y="hd2"/>
              </a:cxn>
              <a:cxn ang="16200000">
                <a:pos x="wd2" y="hd2"/>
              </a:cxn>
            </a:cxnLst>
            <a:rect l="0" t="0" r="r" b="b"/>
            <a:pathLst>
              <a:path w="21573" h="21586" extrusionOk="0">
                <a:moveTo>
                  <a:pt x="14221" y="0"/>
                </a:moveTo>
                <a:cubicBezTo>
                  <a:pt x="12711" y="0"/>
                  <a:pt x="11555" y="26"/>
                  <a:pt x="11531" y="62"/>
                </a:cubicBezTo>
                <a:cubicBezTo>
                  <a:pt x="11460" y="169"/>
                  <a:pt x="11565" y="331"/>
                  <a:pt x="11734" y="372"/>
                </a:cubicBezTo>
                <a:lnTo>
                  <a:pt x="11895" y="411"/>
                </a:lnTo>
                <a:lnTo>
                  <a:pt x="11729" y="553"/>
                </a:lnTo>
                <a:cubicBezTo>
                  <a:pt x="11523" y="731"/>
                  <a:pt x="11498" y="1008"/>
                  <a:pt x="11694" y="932"/>
                </a:cubicBezTo>
                <a:cubicBezTo>
                  <a:pt x="11970" y="824"/>
                  <a:pt x="12138" y="822"/>
                  <a:pt x="12230" y="925"/>
                </a:cubicBezTo>
                <a:cubicBezTo>
                  <a:pt x="12374" y="1086"/>
                  <a:pt x="12297" y="1191"/>
                  <a:pt x="11973" y="1275"/>
                </a:cubicBezTo>
                <a:cubicBezTo>
                  <a:pt x="11738" y="1336"/>
                  <a:pt x="11671" y="1394"/>
                  <a:pt x="11631" y="1560"/>
                </a:cubicBezTo>
                <a:cubicBezTo>
                  <a:pt x="11604" y="1673"/>
                  <a:pt x="11556" y="1827"/>
                  <a:pt x="11524" y="1903"/>
                </a:cubicBezTo>
                <a:cubicBezTo>
                  <a:pt x="11472" y="2025"/>
                  <a:pt x="11491" y="2022"/>
                  <a:pt x="11667" y="1873"/>
                </a:cubicBezTo>
                <a:cubicBezTo>
                  <a:pt x="11847" y="1721"/>
                  <a:pt x="11878" y="1714"/>
                  <a:pt x="11982" y="1810"/>
                </a:cubicBezTo>
                <a:cubicBezTo>
                  <a:pt x="12086" y="1905"/>
                  <a:pt x="12076" y="1929"/>
                  <a:pt x="11897" y="2037"/>
                </a:cubicBezTo>
                <a:cubicBezTo>
                  <a:pt x="11722" y="2144"/>
                  <a:pt x="11704" y="2187"/>
                  <a:pt x="11748" y="2411"/>
                </a:cubicBezTo>
                <a:cubicBezTo>
                  <a:pt x="11815" y="2744"/>
                  <a:pt x="12110" y="2971"/>
                  <a:pt x="12482" y="2974"/>
                </a:cubicBezTo>
                <a:cubicBezTo>
                  <a:pt x="12727" y="2976"/>
                  <a:pt x="12810" y="2929"/>
                  <a:pt x="13103" y="2635"/>
                </a:cubicBezTo>
                <a:cubicBezTo>
                  <a:pt x="13288" y="2449"/>
                  <a:pt x="13541" y="2258"/>
                  <a:pt x="13662" y="2212"/>
                </a:cubicBezTo>
                <a:cubicBezTo>
                  <a:pt x="13832" y="2147"/>
                  <a:pt x="13881" y="2084"/>
                  <a:pt x="13881" y="1934"/>
                </a:cubicBezTo>
                <a:cubicBezTo>
                  <a:pt x="13881" y="1826"/>
                  <a:pt x="13914" y="1720"/>
                  <a:pt x="13953" y="1697"/>
                </a:cubicBezTo>
                <a:cubicBezTo>
                  <a:pt x="14053" y="1640"/>
                  <a:pt x="14269" y="1968"/>
                  <a:pt x="14301" y="2225"/>
                </a:cubicBezTo>
                <a:cubicBezTo>
                  <a:pt x="14355" y="2653"/>
                  <a:pt x="14497" y="3023"/>
                  <a:pt x="14831" y="3599"/>
                </a:cubicBezTo>
                <a:cubicBezTo>
                  <a:pt x="15159" y="4163"/>
                  <a:pt x="15309" y="4593"/>
                  <a:pt x="15318" y="4999"/>
                </a:cubicBezTo>
                <a:cubicBezTo>
                  <a:pt x="15323" y="5178"/>
                  <a:pt x="15344" y="5189"/>
                  <a:pt x="15655" y="5189"/>
                </a:cubicBezTo>
                <a:lnTo>
                  <a:pt x="15988" y="5189"/>
                </a:lnTo>
                <a:lnTo>
                  <a:pt x="15963" y="4895"/>
                </a:lnTo>
                <a:lnTo>
                  <a:pt x="15938" y="4601"/>
                </a:lnTo>
                <a:lnTo>
                  <a:pt x="16300" y="4495"/>
                </a:lnTo>
                <a:cubicBezTo>
                  <a:pt x="16499" y="4437"/>
                  <a:pt x="16707" y="4335"/>
                  <a:pt x="16758" y="4271"/>
                </a:cubicBezTo>
                <a:cubicBezTo>
                  <a:pt x="16809" y="4206"/>
                  <a:pt x="16870" y="3835"/>
                  <a:pt x="16895" y="3446"/>
                </a:cubicBezTo>
                <a:cubicBezTo>
                  <a:pt x="16934" y="2859"/>
                  <a:pt x="16922" y="2718"/>
                  <a:pt x="16825" y="2619"/>
                </a:cubicBezTo>
                <a:cubicBezTo>
                  <a:pt x="16689" y="2480"/>
                  <a:pt x="16745" y="2352"/>
                  <a:pt x="16942" y="2352"/>
                </a:cubicBezTo>
                <a:cubicBezTo>
                  <a:pt x="17018" y="2352"/>
                  <a:pt x="17099" y="2306"/>
                  <a:pt x="17123" y="2247"/>
                </a:cubicBezTo>
                <a:cubicBezTo>
                  <a:pt x="17148" y="2188"/>
                  <a:pt x="17291" y="2092"/>
                  <a:pt x="17440" y="2034"/>
                </a:cubicBezTo>
                <a:cubicBezTo>
                  <a:pt x="17680" y="1941"/>
                  <a:pt x="17705" y="1907"/>
                  <a:pt x="17668" y="1736"/>
                </a:cubicBezTo>
                <a:cubicBezTo>
                  <a:pt x="17643" y="1621"/>
                  <a:pt x="17671" y="1484"/>
                  <a:pt x="17735" y="1399"/>
                </a:cubicBezTo>
                <a:cubicBezTo>
                  <a:pt x="17886" y="1199"/>
                  <a:pt x="17819" y="1100"/>
                  <a:pt x="17389" y="880"/>
                </a:cubicBezTo>
                <a:cubicBezTo>
                  <a:pt x="17012" y="687"/>
                  <a:pt x="16872" y="494"/>
                  <a:pt x="16872" y="169"/>
                </a:cubicBezTo>
                <a:lnTo>
                  <a:pt x="16872" y="0"/>
                </a:lnTo>
                <a:lnTo>
                  <a:pt x="14221" y="0"/>
                </a:lnTo>
                <a:close/>
                <a:moveTo>
                  <a:pt x="18731" y="0"/>
                </a:moveTo>
                <a:lnTo>
                  <a:pt x="18783" y="156"/>
                </a:lnTo>
                <a:cubicBezTo>
                  <a:pt x="18855" y="374"/>
                  <a:pt x="19039" y="558"/>
                  <a:pt x="19301" y="669"/>
                </a:cubicBezTo>
                <a:cubicBezTo>
                  <a:pt x="19616" y="802"/>
                  <a:pt x="20026" y="728"/>
                  <a:pt x="20565" y="449"/>
                </a:cubicBezTo>
                <a:cubicBezTo>
                  <a:pt x="21456" y="-13"/>
                  <a:pt x="21476" y="4"/>
                  <a:pt x="20025" y="2"/>
                </a:cubicBezTo>
                <a:lnTo>
                  <a:pt x="18731" y="0"/>
                </a:lnTo>
                <a:close/>
                <a:moveTo>
                  <a:pt x="19589" y="1691"/>
                </a:moveTo>
                <a:cubicBezTo>
                  <a:pt x="19516" y="1696"/>
                  <a:pt x="19503" y="1765"/>
                  <a:pt x="19567" y="1877"/>
                </a:cubicBezTo>
                <a:cubicBezTo>
                  <a:pt x="19620" y="1968"/>
                  <a:pt x="19611" y="2062"/>
                  <a:pt x="19531" y="2205"/>
                </a:cubicBezTo>
                <a:cubicBezTo>
                  <a:pt x="19470" y="2315"/>
                  <a:pt x="19442" y="2424"/>
                  <a:pt x="19469" y="2450"/>
                </a:cubicBezTo>
                <a:cubicBezTo>
                  <a:pt x="19497" y="2475"/>
                  <a:pt x="19619" y="2402"/>
                  <a:pt x="19743" y="2287"/>
                </a:cubicBezTo>
                <a:cubicBezTo>
                  <a:pt x="19958" y="2088"/>
                  <a:pt x="19963" y="2072"/>
                  <a:pt x="19830" y="1982"/>
                </a:cubicBezTo>
                <a:cubicBezTo>
                  <a:pt x="19753" y="1930"/>
                  <a:pt x="19713" y="1856"/>
                  <a:pt x="19739" y="1816"/>
                </a:cubicBezTo>
                <a:cubicBezTo>
                  <a:pt x="19766" y="1776"/>
                  <a:pt x="19740" y="1729"/>
                  <a:pt x="19683" y="1709"/>
                </a:cubicBezTo>
                <a:cubicBezTo>
                  <a:pt x="19645" y="1696"/>
                  <a:pt x="19613" y="1689"/>
                  <a:pt x="19589" y="1691"/>
                </a:cubicBezTo>
                <a:close/>
                <a:moveTo>
                  <a:pt x="6705" y="1974"/>
                </a:moveTo>
                <a:cubicBezTo>
                  <a:pt x="6694" y="1972"/>
                  <a:pt x="6682" y="1977"/>
                  <a:pt x="6669" y="1985"/>
                </a:cubicBezTo>
                <a:cubicBezTo>
                  <a:pt x="6642" y="2003"/>
                  <a:pt x="6611" y="2041"/>
                  <a:pt x="6578" y="2099"/>
                </a:cubicBezTo>
                <a:cubicBezTo>
                  <a:pt x="6521" y="2200"/>
                  <a:pt x="6442" y="2284"/>
                  <a:pt x="6403" y="2284"/>
                </a:cubicBezTo>
                <a:cubicBezTo>
                  <a:pt x="6363" y="2284"/>
                  <a:pt x="6338" y="2308"/>
                  <a:pt x="6348" y="2337"/>
                </a:cubicBezTo>
                <a:cubicBezTo>
                  <a:pt x="6382" y="2432"/>
                  <a:pt x="6046" y="2715"/>
                  <a:pt x="5959" y="2666"/>
                </a:cubicBezTo>
                <a:cubicBezTo>
                  <a:pt x="5913" y="2639"/>
                  <a:pt x="5827" y="2634"/>
                  <a:pt x="5767" y="2656"/>
                </a:cubicBezTo>
                <a:cubicBezTo>
                  <a:pt x="5680" y="2686"/>
                  <a:pt x="5676" y="2727"/>
                  <a:pt x="5744" y="2865"/>
                </a:cubicBezTo>
                <a:cubicBezTo>
                  <a:pt x="5790" y="2960"/>
                  <a:pt x="5859" y="3034"/>
                  <a:pt x="5899" y="3026"/>
                </a:cubicBezTo>
                <a:cubicBezTo>
                  <a:pt x="6057" y="2996"/>
                  <a:pt x="6030" y="3176"/>
                  <a:pt x="5849" y="3358"/>
                </a:cubicBezTo>
                <a:cubicBezTo>
                  <a:pt x="5567" y="3639"/>
                  <a:pt x="5621" y="3765"/>
                  <a:pt x="5955" y="3599"/>
                </a:cubicBezTo>
                <a:cubicBezTo>
                  <a:pt x="6050" y="3552"/>
                  <a:pt x="6113" y="3551"/>
                  <a:pt x="6146" y="3600"/>
                </a:cubicBezTo>
                <a:cubicBezTo>
                  <a:pt x="6193" y="3671"/>
                  <a:pt x="6115" y="3798"/>
                  <a:pt x="5803" y="4157"/>
                </a:cubicBezTo>
                <a:cubicBezTo>
                  <a:pt x="5629" y="4357"/>
                  <a:pt x="5671" y="4632"/>
                  <a:pt x="5854" y="4492"/>
                </a:cubicBezTo>
                <a:cubicBezTo>
                  <a:pt x="5911" y="4448"/>
                  <a:pt x="5955" y="4438"/>
                  <a:pt x="5955" y="4472"/>
                </a:cubicBezTo>
                <a:cubicBezTo>
                  <a:pt x="5956" y="4505"/>
                  <a:pt x="5999" y="4459"/>
                  <a:pt x="6050" y="4368"/>
                </a:cubicBezTo>
                <a:cubicBezTo>
                  <a:pt x="6169" y="4155"/>
                  <a:pt x="6285" y="4145"/>
                  <a:pt x="6316" y="4344"/>
                </a:cubicBezTo>
                <a:cubicBezTo>
                  <a:pt x="6330" y="4437"/>
                  <a:pt x="6261" y="4586"/>
                  <a:pt x="6147" y="4711"/>
                </a:cubicBezTo>
                <a:cubicBezTo>
                  <a:pt x="5958" y="4919"/>
                  <a:pt x="5888" y="5096"/>
                  <a:pt x="6026" y="5018"/>
                </a:cubicBezTo>
                <a:cubicBezTo>
                  <a:pt x="6065" y="4996"/>
                  <a:pt x="6127" y="5029"/>
                  <a:pt x="6165" y="5091"/>
                </a:cubicBezTo>
                <a:cubicBezTo>
                  <a:pt x="6210" y="5166"/>
                  <a:pt x="6252" y="5182"/>
                  <a:pt x="6285" y="5133"/>
                </a:cubicBezTo>
                <a:cubicBezTo>
                  <a:pt x="6312" y="5092"/>
                  <a:pt x="6383" y="5075"/>
                  <a:pt x="6444" y="5096"/>
                </a:cubicBezTo>
                <a:cubicBezTo>
                  <a:pt x="6505" y="5118"/>
                  <a:pt x="6608" y="5098"/>
                  <a:pt x="6671" y="5050"/>
                </a:cubicBezTo>
                <a:cubicBezTo>
                  <a:pt x="6761" y="4980"/>
                  <a:pt x="6804" y="4978"/>
                  <a:pt x="6875" y="5045"/>
                </a:cubicBezTo>
                <a:cubicBezTo>
                  <a:pt x="6946" y="5111"/>
                  <a:pt x="6938" y="5149"/>
                  <a:pt x="6835" y="5219"/>
                </a:cubicBezTo>
                <a:cubicBezTo>
                  <a:pt x="6657" y="5341"/>
                  <a:pt x="6668" y="5569"/>
                  <a:pt x="6864" y="5738"/>
                </a:cubicBezTo>
                <a:cubicBezTo>
                  <a:pt x="7013" y="5866"/>
                  <a:pt x="7018" y="5887"/>
                  <a:pt x="6909" y="5999"/>
                </a:cubicBezTo>
                <a:cubicBezTo>
                  <a:pt x="6845" y="6067"/>
                  <a:pt x="6781" y="6201"/>
                  <a:pt x="6766" y="6296"/>
                </a:cubicBezTo>
                <a:cubicBezTo>
                  <a:pt x="6731" y="6539"/>
                  <a:pt x="6392" y="6574"/>
                  <a:pt x="6220" y="6353"/>
                </a:cubicBezTo>
                <a:cubicBezTo>
                  <a:pt x="6107" y="6209"/>
                  <a:pt x="6099" y="6207"/>
                  <a:pt x="6120" y="6331"/>
                </a:cubicBezTo>
                <a:cubicBezTo>
                  <a:pt x="6136" y="6421"/>
                  <a:pt x="6085" y="6491"/>
                  <a:pt x="5975" y="6536"/>
                </a:cubicBezTo>
                <a:cubicBezTo>
                  <a:pt x="5795" y="6609"/>
                  <a:pt x="5787" y="6745"/>
                  <a:pt x="5963" y="6748"/>
                </a:cubicBezTo>
                <a:cubicBezTo>
                  <a:pt x="6113" y="6751"/>
                  <a:pt x="6069" y="7138"/>
                  <a:pt x="5907" y="7248"/>
                </a:cubicBezTo>
                <a:cubicBezTo>
                  <a:pt x="5836" y="7295"/>
                  <a:pt x="5699" y="7335"/>
                  <a:pt x="5602" y="7335"/>
                </a:cubicBezTo>
                <a:cubicBezTo>
                  <a:pt x="5506" y="7335"/>
                  <a:pt x="5407" y="7383"/>
                  <a:pt x="5382" y="7444"/>
                </a:cubicBezTo>
                <a:cubicBezTo>
                  <a:pt x="5331" y="7566"/>
                  <a:pt x="5494" y="7696"/>
                  <a:pt x="5637" y="7648"/>
                </a:cubicBezTo>
                <a:cubicBezTo>
                  <a:pt x="5687" y="7631"/>
                  <a:pt x="5748" y="7649"/>
                  <a:pt x="5774" y="7688"/>
                </a:cubicBezTo>
                <a:cubicBezTo>
                  <a:pt x="5800" y="7727"/>
                  <a:pt x="5867" y="7743"/>
                  <a:pt x="5923" y="7723"/>
                </a:cubicBezTo>
                <a:cubicBezTo>
                  <a:pt x="5979" y="7703"/>
                  <a:pt x="6086" y="7759"/>
                  <a:pt x="6162" y="7847"/>
                </a:cubicBezTo>
                <a:cubicBezTo>
                  <a:pt x="6297" y="8006"/>
                  <a:pt x="6303" y="8006"/>
                  <a:pt x="6473" y="7879"/>
                </a:cubicBezTo>
                <a:cubicBezTo>
                  <a:pt x="6794" y="7639"/>
                  <a:pt x="6897" y="7885"/>
                  <a:pt x="6589" y="8156"/>
                </a:cubicBezTo>
                <a:cubicBezTo>
                  <a:pt x="6423" y="8301"/>
                  <a:pt x="6380" y="8310"/>
                  <a:pt x="6185" y="8236"/>
                </a:cubicBezTo>
                <a:cubicBezTo>
                  <a:pt x="5911" y="8131"/>
                  <a:pt x="5740" y="8181"/>
                  <a:pt x="5353" y="8481"/>
                </a:cubicBezTo>
                <a:cubicBezTo>
                  <a:pt x="5183" y="8611"/>
                  <a:pt x="4998" y="8718"/>
                  <a:pt x="4940" y="8718"/>
                </a:cubicBezTo>
                <a:cubicBezTo>
                  <a:pt x="4832" y="8718"/>
                  <a:pt x="4795" y="8868"/>
                  <a:pt x="4884" y="8950"/>
                </a:cubicBezTo>
                <a:cubicBezTo>
                  <a:pt x="4964" y="9024"/>
                  <a:pt x="5028" y="9003"/>
                  <a:pt x="5172" y="8856"/>
                </a:cubicBezTo>
                <a:cubicBezTo>
                  <a:pt x="5338" y="8686"/>
                  <a:pt x="5561" y="8680"/>
                  <a:pt x="5751" y="8839"/>
                </a:cubicBezTo>
                <a:cubicBezTo>
                  <a:pt x="5888" y="8954"/>
                  <a:pt x="5901" y="8952"/>
                  <a:pt x="6044" y="8770"/>
                </a:cubicBezTo>
                <a:cubicBezTo>
                  <a:pt x="6198" y="8575"/>
                  <a:pt x="6500" y="8514"/>
                  <a:pt x="6596" y="8658"/>
                </a:cubicBezTo>
                <a:cubicBezTo>
                  <a:pt x="6628" y="8705"/>
                  <a:pt x="6778" y="8720"/>
                  <a:pt x="6984" y="8698"/>
                </a:cubicBezTo>
                <a:cubicBezTo>
                  <a:pt x="7168" y="8679"/>
                  <a:pt x="7558" y="8693"/>
                  <a:pt x="7851" y="8727"/>
                </a:cubicBezTo>
                <a:cubicBezTo>
                  <a:pt x="8279" y="8777"/>
                  <a:pt x="8433" y="8768"/>
                  <a:pt x="8629" y="8682"/>
                </a:cubicBezTo>
                <a:cubicBezTo>
                  <a:pt x="8898" y="8564"/>
                  <a:pt x="8969" y="8362"/>
                  <a:pt x="8722" y="8422"/>
                </a:cubicBezTo>
                <a:cubicBezTo>
                  <a:pt x="8640" y="8442"/>
                  <a:pt x="8517" y="8435"/>
                  <a:pt x="8446" y="8410"/>
                </a:cubicBezTo>
                <a:cubicBezTo>
                  <a:pt x="8336" y="8371"/>
                  <a:pt x="8348" y="8341"/>
                  <a:pt x="8537" y="8179"/>
                </a:cubicBezTo>
                <a:cubicBezTo>
                  <a:pt x="8657" y="8076"/>
                  <a:pt x="8765" y="7999"/>
                  <a:pt x="8776" y="8008"/>
                </a:cubicBezTo>
                <a:cubicBezTo>
                  <a:pt x="8820" y="8045"/>
                  <a:pt x="9065" y="7770"/>
                  <a:pt x="9160" y="7576"/>
                </a:cubicBezTo>
                <a:cubicBezTo>
                  <a:pt x="9253" y="7385"/>
                  <a:pt x="9246" y="7362"/>
                  <a:pt x="9062" y="7216"/>
                </a:cubicBezTo>
                <a:cubicBezTo>
                  <a:pt x="8853" y="7049"/>
                  <a:pt x="8614" y="7010"/>
                  <a:pt x="8533" y="7130"/>
                </a:cubicBezTo>
                <a:cubicBezTo>
                  <a:pt x="8500" y="7180"/>
                  <a:pt x="8449" y="7177"/>
                  <a:pt x="8376" y="7120"/>
                </a:cubicBezTo>
                <a:cubicBezTo>
                  <a:pt x="8283" y="7049"/>
                  <a:pt x="8292" y="7015"/>
                  <a:pt x="8428" y="6881"/>
                </a:cubicBezTo>
                <a:cubicBezTo>
                  <a:pt x="8585" y="6726"/>
                  <a:pt x="8586" y="6723"/>
                  <a:pt x="8443" y="6591"/>
                </a:cubicBezTo>
                <a:cubicBezTo>
                  <a:pt x="8355" y="6509"/>
                  <a:pt x="8279" y="6315"/>
                  <a:pt x="8251" y="6092"/>
                </a:cubicBezTo>
                <a:cubicBezTo>
                  <a:pt x="8220" y="5848"/>
                  <a:pt x="8156" y="5693"/>
                  <a:pt x="8063" y="5633"/>
                </a:cubicBezTo>
                <a:cubicBezTo>
                  <a:pt x="7977" y="5577"/>
                  <a:pt x="7858" y="5313"/>
                  <a:pt x="7753" y="4951"/>
                </a:cubicBezTo>
                <a:cubicBezTo>
                  <a:pt x="7659" y="4626"/>
                  <a:pt x="7558" y="4375"/>
                  <a:pt x="7530" y="4391"/>
                </a:cubicBezTo>
                <a:cubicBezTo>
                  <a:pt x="7476" y="4422"/>
                  <a:pt x="7027" y="4291"/>
                  <a:pt x="6868" y="4197"/>
                </a:cubicBezTo>
                <a:cubicBezTo>
                  <a:pt x="6736" y="4119"/>
                  <a:pt x="6892" y="3944"/>
                  <a:pt x="7094" y="3944"/>
                </a:cubicBezTo>
                <a:cubicBezTo>
                  <a:pt x="7226" y="3944"/>
                  <a:pt x="7412" y="3789"/>
                  <a:pt x="7907" y="3262"/>
                </a:cubicBezTo>
                <a:cubicBezTo>
                  <a:pt x="7991" y="3173"/>
                  <a:pt x="8049" y="3091"/>
                  <a:pt x="8036" y="3081"/>
                </a:cubicBezTo>
                <a:cubicBezTo>
                  <a:pt x="7892" y="2970"/>
                  <a:pt x="7612" y="2907"/>
                  <a:pt x="7273" y="2907"/>
                </a:cubicBezTo>
                <a:cubicBezTo>
                  <a:pt x="6884" y="2907"/>
                  <a:pt x="6687" y="2828"/>
                  <a:pt x="6848" y="2736"/>
                </a:cubicBezTo>
                <a:cubicBezTo>
                  <a:pt x="6888" y="2713"/>
                  <a:pt x="6902" y="2650"/>
                  <a:pt x="6881" y="2597"/>
                </a:cubicBezTo>
                <a:cubicBezTo>
                  <a:pt x="6835" y="2487"/>
                  <a:pt x="7066" y="2352"/>
                  <a:pt x="7297" y="2352"/>
                </a:cubicBezTo>
                <a:cubicBezTo>
                  <a:pt x="7382" y="2352"/>
                  <a:pt x="7451" y="2340"/>
                  <a:pt x="7451" y="2324"/>
                </a:cubicBezTo>
                <a:cubicBezTo>
                  <a:pt x="7451" y="2308"/>
                  <a:pt x="7471" y="2247"/>
                  <a:pt x="7496" y="2186"/>
                </a:cubicBezTo>
                <a:cubicBezTo>
                  <a:pt x="7534" y="2096"/>
                  <a:pt x="7478" y="2076"/>
                  <a:pt x="7165" y="2076"/>
                </a:cubicBezTo>
                <a:cubicBezTo>
                  <a:pt x="6957" y="2076"/>
                  <a:pt x="6763" y="2039"/>
                  <a:pt x="6734" y="1995"/>
                </a:cubicBezTo>
                <a:cubicBezTo>
                  <a:pt x="6725" y="1983"/>
                  <a:pt x="6716" y="1975"/>
                  <a:pt x="6705" y="1974"/>
                </a:cubicBezTo>
                <a:close/>
                <a:moveTo>
                  <a:pt x="17970" y="2907"/>
                </a:moveTo>
                <a:cubicBezTo>
                  <a:pt x="17916" y="2904"/>
                  <a:pt x="17845" y="2939"/>
                  <a:pt x="17813" y="3016"/>
                </a:cubicBezTo>
                <a:cubicBezTo>
                  <a:pt x="17788" y="3076"/>
                  <a:pt x="17770" y="3250"/>
                  <a:pt x="17770" y="3401"/>
                </a:cubicBezTo>
                <a:cubicBezTo>
                  <a:pt x="17770" y="3719"/>
                  <a:pt x="17885" y="3701"/>
                  <a:pt x="17956" y="3373"/>
                </a:cubicBezTo>
                <a:cubicBezTo>
                  <a:pt x="17983" y="3249"/>
                  <a:pt x="18023" y="3094"/>
                  <a:pt x="18043" y="3027"/>
                </a:cubicBezTo>
                <a:cubicBezTo>
                  <a:pt x="18066" y="2950"/>
                  <a:pt x="18025" y="2910"/>
                  <a:pt x="17970" y="2907"/>
                </a:cubicBezTo>
                <a:close/>
                <a:moveTo>
                  <a:pt x="13943" y="3358"/>
                </a:moveTo>
                <a:cubicBezTo>
                  <a:pt x="13900" y="3377"/>
                  <a:pt x="13831" y="3439"/>
                  <a:pt x="13722" y="3547"/>
                </a:cubicBezTo>
                <a:cubicBezTo>
                  <a:pt x="13577" y="3690"/>
                  <a:pt x="13388" y="3805"/>
                  <a:pt x="13302" y="3805"/>
                </a:cubicBezTo>
                <a:cubicBezTo>
                  <a:pt x="13107" y="3805"/>
                  <a:pt x="12888" y="3998"/>
                  <a:pt x="12940" y="4123"/>
                </a:cubicBezTo>
                <a:cubicBezTo>
                  <a:pt x="12961" y="4174"/>
                  <a:pt x="12921" y="4248"/>
                  <a:pt x="12851" y="4286"/>
                </a:cubicBezTo>
                <a:cubicBezTo>
                  <a:pt x="12731" y="4350"/>
                  <a:pt x="12729" y="4366"/>
                  <a:pt x="12851" y="4567"/>
                </a:cubicBezTo>
                <a:cubicBezTo>
                  <a:pt x="12956" y="4741"/>
                  <a:pt x="12965" y="4806"/>
                  <a:pt x="12891" y="4916"/>
                </a:cubicBezTo>
                <a:cubicBezTo>
                  <a:pt x="12814" y="5030"/>
                  <a:pt x="12823" y="5065"/>
                  <a:pt x="12965" y="5157"/>
                </a:cubicBezTo>
                <a:cubicBezTo>
                  <a:pt x="13122" y="5258"/>
                  <a:pt x="13126" y="5278"/>
                  <a:pt x="13021" y="5467"/>
                </a:cubicBezTo>
                <a:cubicBezTo>
                  <a:pt x="12876" y="5727"/>
                  <a:pt x="12879" y="5798"/>
                  <a:pt x="13039" y="5787"/>
                </a:cubicBezTo>
                <a:cubicBezTo>
                  <a:pt x="13140" y="5779"/>
                  <a:pt x="13171" y="5832"/>
                  <a:pt x="13173" y="6020"/>
                </a:cubicBezTo>
                <a:cubicBezTo>
                  <a:pt x="13175" y="6153"/>
                  <a:pt x="13201" y="6299"/>
                  <a:pt x="13231" y="6345"/>
                </a:cubicBezTo>
                <a:cubicBezTo>
                  <a:pt x="13264" y="6394"/>
                  <a:pt x="13228" y="6458"/>
                  <a:pt x="13142" y="6500"/>
                </a:cubicBezTo>
                <a:cubicBezTo>
                  <a:pt x="13047" y="6548"/>
                  <a:pt x="13011" y="6618"/>
                  <a:pt x="13037" y="6710"/>
                </a:cubicBezTo>
                <a:cubicBezTo>
                  <a:pt x="13096" y="6917"/>
                  <a:pt x="12859" y="6969"/>
                  <a:pt x="12677" y="6788"/>
                </a:cubicBezTo>
                <a:cubicBezTo>
                  <a:pt x="12596" y="6707"/>
                  <a:pt x="12515" y="6643"/>
                  <a:pt x="12500" y="6643"/>
                </a:cubicBezTo>
                <a:cubicBezTo>
                  <a:pt x="12385" y="6643"/>
                  <a:pt x="12235" y="6744"/>
                  <a:pt x="12235" y="6820"/>
                </a:cubicBezTo>
                <a:cubicBezTo>
                  <a:pt x="12235" y="6957"/>
                  <a:pt x="12094" y="7011"/>
                  <a:pt x="11977" y="6921"/>
                </a:cubicBezTo>
                <a:cubicBezTo>
                  <a:pt x="11848" y="6822"/>
                  <a:pt x="11360" y="6995"/>
                  <a:pt x="11290" y="7164"/>
                </a:cubicBezTo>
                <a:cubicBezTo>
                  <a:pt x="11265" y="7225"/>
                  <a:pt x="11165" y="7303"/>
                  <a:pt x="11070" y="7336"/>
                </a:cubicBezTo>
                <a:cubicBezTo>
                  <a:pt x="10974" y="7370"/>
                  <a:pt x="10828" y="7517"/>
                  <a:pt x="10744" y="7661"/>
                </a:cubicBezTo>
                <a:cubicBezTo>
                  <a:pt x="10659" y="7806"/>
                  <a:pt x="10478" y="8058"/>
                  <a:pt x="10345" y="8224"/>
                </a:cubicBezTo>
                <a:cubicBezTo>
                  <a:pt x="10103" y="8529"/>
                  <a:pt x="10097" y="8533"/>
                  <a:pt x="9171" y="8775"/>
                </a:cubicBezTo>
                <a:cubicBezTo>
                  <a:pt x="9025" y="8814"/>
                  <a:pt x="8978" y="8877"/>
                  <a:pt x="8959" y="9065"/>
                </a:cubicBezTo>
                <a:cubicBezTo>
                  <a:pt x="8927" y="9381"/>
                  <a:pt x="8766" y="9537"/>
                  <a:pt x="8374" y="9628"/>
                </a:cubicBezTo>
                <a:cubicBezTo>
                  <a:pt x="8180" y="9673"/>
                  <a:pt x="8038" y="9752"/>
                  <a:pt x="8012" y="9827"/>
                </a:cubicBezTo>
                <a:cubicBezTo>
                  <a:pt x="7929" y="10068"/>
                  <a:pt x="7786" y="10117"/>
                  <a:pt x="7496" y="10005"/>
                </a:cubicBezTo>
                <a:cubicBezTo>
                  <a:pt x="7349" y="9948"/>
                  <a:pt x="7226" y="9853"/>
                  <a:pt x="7226" y="9794"/>
                </a:cubicBezTo>
                <a:cubicBezTo>
                  <a:pt x="7226" y="9726"/>
                  <a:pt x="7159" y="9687"/>
                  <a:pt x="7040" y="9687"/>
                </a:cubicBezTo>
                <a:cubicBezTo>
                  <a:pt x="6827" y="9687"/>
                  <a:pt x="6812" y="9734"/>
                  <a:pt x="6967" y="9925"/>
                </a:cubicBezTo>
                <a:cubicBezTo>
                  <a:pt x="7221" y="10235"/>
                  <a:pt x="7028" y="10575"/>
                  <a:pt x="6671" y="10449"/>
                </a:cubicBezTo>
                <a:cubicBezTo>
                  <a:pt x="6560" y="10410"/>
                  <a:pt x="6389" y="10396"/>
                  <a:pt x="6290" y="10419"/>
                </a:cubicBezTo>
                <a:cubicBezTo>
                  <a:pt x="6147" y="10452"/>
                  <a:pt x="6091" y="10425"/>
                  <a:pt x="6021" y="10281"/>
                </a:cubicBezTo>
                <a:cubicBezTo>
                  <a:pt x="5918" y="10073"/>
                  <a:pt x="5822" y="10055"/>
                  <a:pt x="5695" y="10216"/>
                </a:cubicBezTo>
                <a:cubicBezTo>
                  <a:pt x="5621" y="10310"/>
                  <a:pt x="5564" y="10317"/>
                  <a:pt x="5380" y="10258"/>
                </a:cubicBezTo>
                <a:cubicBezTo>
                  <a:pt x="5103" y="10169"/>
                  <a:pt x="4865" y="10266"/>
                  <a:pt x="5077" y="10382"/>
                </a:cubicBezTo>
                <a:cubicBezTo>
                  <a:pt x="5256" y="10479"/>
                  <a:pt x="5241" y="10577"/>
                  <a:pt x="5039" y="10648"/>
                </a:cubicBezTo>
                <a:cubicBezTo>
                  <a:pt x="4891" y="10701"/>
                  <a:pt x="4936" y="10737"/>
                  <a:pt x="5432" y="10952"/>
                </a:cubicBezTo>
                <a:cubicBezTo>
                  <a:pt x="6064" y="11225"/>
                  <a:pt x="6418" y="11526"/>
                  <a:pt x="6357" y="11742"/>
                </a:cubicBezTo>
                <a:cubicBezTo>
                  <a:pt x="6331" y="11836"/>
                  <a:pt x="6399" y="11967"/>
                  <a:pt x="6564" y="12141"/>
                </a:cubicBezTo>
                <a:cubicBezTo>
                  <a:pt x="6876" y="12470"/>
                  <a:pt x="6954" y="12881"/>
                  <a:pt x="6763" y="13180"/>
                </a:cubicBezTo>
                <a:cubicBezTo>
                  <a:pt x="6690" y="13294"/>
                  <a:pt x="6629" y="13505"/>
                  <a:pt x="6629" y="13649"/>
                </a:cubicBezTo>
                <a:cubicBezTo>
                  <a:pt x="6629" y="13908"/>
                  <a:pt x="6447" y="14317"/>
                  <a:pt x="6165" y="14686"/>
                </a:cubicBezTo>
                <a:cubicBezTo>
                  <a:pt x="6026" y="14869"/>
                  <a:pt x="6012" y="14870"/>
                  <a:pt x="5802" y="14770"/>
                </a:cubicBezTo>
                <a:cubicBezTo>
                  <a:pt x="5671" y="14707"/>
                  <a:pt x="5506" y="14683"/>
                  <a:pt x="5392" y="14709"/>
                </a:cubicBezTo>
                <a:cubicBezTo>
                  <a:pt x="5263" y="14739"/>
                  <a:pt x="5154" y="14713"/>
                  <a:pt x="5056" y="14630"/>
                </a:cubicBezTo>
                <a:cubicBezTo>
                  <a:pt x="4942" y="14535"/>
                  <a:pt x="4838" y="14520"/>
                  <a:pt x="4571" y="14553"/>
                </a:cubicBezTo>
                <a:cubicBezTo>
                  <a:pt x="4284" y="14590"/>
                  <a:pt x="4157" y="14565"/>
                  <a:pt x="3785" y="14391"/>
                </a:cubicBezTo>
                <a:cubicBezTo>
                  <a:pt x="3514" y="14264"/>
                  <a:pt x="3227" y="14183"/>
                  <a:pt x="3044" y="14183"/>
                </a:cubicBezTo>
                <a:cubicBezTo>
                  <a:pt x="2812" y="14183"/>
                  <a:pt x="2694" y="14137"/>
                  <a:pt x="2512" y="13972"/>
                </a:cubicBezTo>
                <a:cubicBezTo>
                  <a:pt x="2232" y="13719"/>
                  <a:pt x="1998" y="13725"/>
                  <a:pt x="1862" y="13989"/>
                </a:cubicBezTo>
                <a:cubicBezTo>
                  <a:pt x="1779" y="14150"/>
                  <a:pt x="1732" y="14169"/>
                  <a:pt x="1515" y="14136"/>
                </a:cubicBezTo>
                <a:cubicBezTo>
                  <a:pt x="1197" y="14089"/>
                  <a:pt x="1141" y="14174"/>
                  <a:pt x="1285" y="14491"/>
                </a:cubicBezTo>
                <a:cubicBezTo>
                  <a:pt x="1392" y="14729"/>
                  <a:pt x="1393" y="14760"/>
                  <a:pt x="1240" y="15012"/>
                </a:cubicBezTo>
                <a:cubicBezTo>
                  <a:pt x="1115" y="15218"/>
                  <a:pt x="1086" y="15348"/>
                  <a:pt x="1118" y="15574"/>
                </a:cubicBezTo>
                <a:cubicBezTo>
                  <a:pt x="1168" y="15917"/>
                  <a:pt x="1069" y="16124"/>
                  <a:pt x="448" y="16988"/>
                </a:cubicBezTo>
                <a:cubicBezTo>
                  <a:pt x="119" y="17445"/>
                  <a:pt x="52" y="17589"/>
                  <a:pt x="92" y="17736"/>
                </a:cubicBezTo>
                <a:cubicBezTo>
                  <a:pt x="119" y="17837"/>
                  <a:pt x="187" y="17919"/>
                  <a:pt x="242" y="17919"/>
                </a:cubicBezTo>
                <a:cubicBezTo>
                  <a:pt x="297" y="17919"/>
                  <a:pt x="359" y="17948"/>
                  <a:pt x="383" y="17984"/>
                </a:cubicBezTo>
                <a:cubicBezTo>
                  <a:pt x="437" y="18064"/>
                  <a:pt x="188" y="18766"/>
                  <a:pt x="54" y="18916"/>
                </a:cubicBezTo>
                <a:cubicBezTo>
                  <a:pt x="-27" y="19006"/>
                  <a:pt x="-19" y="19031"/>
                  <a:pt x="97" y="19065"/>
                </a:cubicBezTo>
                <a:cubicBezTo>
                  <a:pt x="174" y="19087"/>
                  <a:pt x="339" y="19147"/>
                  <a:pt x="465" y="19197"/>
                </a:cubicBezTo>
                <a:cubicBezTo>
                  <a:pt x="602" y="19252"/>
                  <a:pt x="834" y="19276"/>
                  <a:pt x="1040" y="19254"/>
                </a:cubicBezTo>
                <a:cubicBezTo>
                  <a:pt x="1341" y="19223"/>
                  <a:pt x="1410" y="19241"/>
                  <a:pt x="1582" y="19400"/>
                </a:cubicBezTo>
                <a:cubicBezTo>
                  <a:pt x="1716" y="19524"/>
                  <a:pt x="1763" y="19626"/>
                  <a:pt x="1732" y="19717"/>
                </a:cubicBezTo>
                <a:cubicBezTo>
                  <a:pt x="1690" y="19839"/>
                  <a:pt x="1832" y="20185"/>
                  <a:pt x="2007" y="20388"/>
                </a:cubicBezTo>
                <a:cubicBezTo>
                  <a:pt x="2097" y="20493"/>
                  <a:pt x="2275" y="20432"/>
                  <a:pt x="2373" y="20263"/>
                </a:cubicBezTo>
                <a:cubicBezTo>
                  <a:pt x="2424" y="20174"/>
                  <a:pt x="2530" y="20134"/>
                  <a:pt x="2702" y="20134"/>
                </a:cubicBezTo>
                <a:cubicBezTo>
                  <a:pt x="2842" y="20134"/>
                  <a:pt x="2977" y="20101"/>
                  <a:pt x="3005" y="20060"/>
                </a:cubicBezTo>
                <a:cubicBezTo>
                  <a:pt x="3071" y="19961"/>
                  <a:pt x="3997" y="20048"/>
                  <a:pt x="4214" y="20174"/>
                </a:cubicBezTo>
                <a:cubicBezTo>
                  <a:pt x="4317" y="20234"/>
                  <a:pt x="4395" y="20245"/>
                  <a:pt x="4424" y="20202"/>
                </a:cubicBezTo>
                <a:cubicBezTo>
                  <a:pt x="4498" y="20092"/>
                  <a:pt x="4746" y="20123"/>
                  <a:pt x="4826" y="20254"/>
                </a:cubicBezTo>
                <a:cubicBezTo>
                  <a:pt x="4890" y="20359"/>
                  <a:pt x="4917" y="20341"/>
                  <a:pt x="5018" y="20119"/>
                </a:cubicBezTo>
                <a:cubicBezTo>
                  <a:pt x="5154" y="19818"/>
                  <a:pt x="5323" y="19718"/>
                  <a:pt x="5695" y="19718"/>
                </a:cubicBezTo>
                <a:cubicBezTo>
                  <a:pt x="5934" y="19718"/>
                  <a:pt x="5976" y="19691"/>
                  <a:pt x="6075" y="19472"/>
                </a:cubicBezTo>
                <a:cubicBezTo>
                  <a:pt x="6136" y="19336"/>
                  <a:pt x="6285" y="19172"/>
                  <a:pt x="6406" y="19109"/>
                </a:cubicBezTo>
                <a:cubicBezTo>
                  <a:pt x="6706" y="18951"/>
                  <a:pt x="6741" y="18808"/>
                  <a:pt x="6555" y="18470"/>
                </a:cubicBezTo>
                <a:lnTo>
                  <a:pt x="6395" y="18185"/>
                </a:lnTo>
                <a:lnTo>
                  <a:pt x="6699" y="17822"/>
                </a:lnTo>
                <a:cubicBezTo>
                  <a:pt x="6866" y="17622"/>
                  <a:pt x="7087" y="17417"/>
                  <a:pt x="7190" y="17366"/>
                </a:cubicBezTo>
                <a:cubicBezTo>
                  <a:pt x="7294" y="17315"/>
                  <a:pt x="7377" y="17218"/>
                  <a:pt x="7377" y="17150"/>
                </a:cubicBezTo>
                <a:cubicBezTo>
                  <a:pt x="7377" y="16991"/>
                  <a:pt x="7580" y="16892"/>
                  <a:pt x="8025" y="16835"/>
                </a:cubicBezTo>
                <a:cubicBezTo>
                  <a:pt x="8360" y="16793"/>
                  <a:pt x="8741" y="16616"/>
                  <a:pt x="9047" y="16361"/>
                </a:cubicBezTo>
                <a:cubicBezTo>
                  <a:pt x="9163" y="16265"/>
                  <a:pt x="9176" y="16183"/>
                  <a:pt x="9136" y="15855"/>
                </a:cubicBezTo>
                <a:cubicBezTo>
                  <a:pt x="9090" y="15473"/>
                  <a:pt x="9095" y="15459"/>
                  <a:pt x="9335" y="15286"/>
                </a:cubicBezTo>
                <a:cubicBezTo>
                  <a:pt x="9684" y="15034"/>
                  <a:pt x="9824" y="15000"/>
                  <a:pt x="10056" y="15111"/>
                </a:cubicBezTo>
                <a:cubicBezTo>
                  <a:pt x="10168" y="15165"/>
                  <a:pt x="10384" y="15232"/>
                  <a:pt x="10536" y="15259"/>
                </a:cubicBezTo>
                <a:cubicBezTo>
                  <a:pt x="10687" y="15285"/>
                  <a:pt x="10850" y="15348"/>
                  <a:pt x="10898" y="15401"/>
                </a:cubicBezTo>
                <a:cubicBezTo>
                  <a:pt x="11043" y="15563"/>
                  <a:pt x="11288" y="15511"/>
                  <a:pt x="11692" y="15230"/>
                </a:cubicBezTo>
                <a:cubicBezTo>
                  <a:pt x="11904" y="15083"/>
                  <a:pt x="12190" y="14943"/>
                  <a:pt x="12328" y="14919"/>
                </a:cubicBezTo>
                <a:cubicBezTo>
                  <a:pt x="12498" y="14889"/>
                  <a:pt x="12620" y="14808"/>
                  <a:pt x="12710" y="14667"/>
                </a:cubicBezTo>
                <a:cubicBezTo>
                  <a:pt x="12814" y="14504"/>
                  <a:pt x="12894" y="14460"/>
                  <a:pt x="13088" y="14460"/>
                </a:cubicBezTo>
                <a:cubicBezTo>
                  <a:pt x="13238" y="14460"/>
                  <a:pt x="13387" y="14514"/>
                  <a:pt x="13468" y="14597"/>
                </a:cubicBezTo>
                <a:cubicBezTo>
                  <a:pt x="13541" y="14672"/>
                  <a:pt x="13665" y="14726"/>
                  <a:pt x="13745" y="14718"/>
                </a:cubicBezTo>
                <a:cubicBezTo>
                  <a:pt x="13857" y="14706"/>
                  <a:pt x="13925" y="14783"/>
                  <a:pt x="14035" y="15048"/>
                </a:cubicBezTo>
                <a:cubicBezTo>
                  <a:pt x="14114" y="15238"/>
                  <a:pt x="14180" y="15457"/>
                  <a:pt x="14180" y="15533"/>
                </a:cubicBezTo>
                <a:cubicBezTo>
                  <a:pt x="14180" y="15611"/>
                  <a:pt x="14316" y="15778"/>
                  <a:pt x="14489" y="15914"/>
                </a:cubicBezTo>
                <a:cubicBezTo>
                  <a:pt x="14659" y="16047"/>
                  <a:pt x="14962" y="16295"/>
                  <a:pt x="15161" y="16467"/>
                </a:cubicBezTo>
                <a:cubicBezTo>
                  <a:pt x="15767" y="16988"/>
                  <a:pt x="15959" y="17104"/>
                  <a:pt x="16131" y="17053"/>
                </a:cubicBezTo>
                <a:cubicBezTo>
                  <a:pt x="16243" y="17020"/>
                  <a:pt x="16345" y="17058"/>
                  <a:pt x="16488" y="17185"/>
                </a:cubicBezTo>
                <a:cubicBezTo>
                  <a:pt x="16598" y="17283"/>
                  <a:pt x="16822" y="17405"/>
                  <a:pt x="16986" y="17457"/>
                </a:cubicBezTo>
                <a:cubicBezTo>
                  <a:pt x="17191" y="17522"/>
                  <a:pt x="17290" y="17598"/>
                  <a:pt x="17306" y="17701"/>
                </a:cubicBezTo>
                <a:cubicBezTo>
                  <a:pt x="17331" y="17856"/>
                  <a:pt x="17575" y="18024"/>
                  <a:pt x="17684" y="17961"/>
                </a:cubicBezTo>
                <a:cubicBezTo>
                  <a:pt x="17817" y="17885"/>
                  <a:pt x="18003" y="18112"/>
                  <a:pt x="18171" y="18559"/>
                </a:cubicBezTo>
                <a:cubicBezTo>
                  <a:pt x="18318" y="18949"/>
                  <a:pt x="18331" y="19040"/>
                  <a:pt x="18246" y="19105"/>
                </a:cubicBezTo>
                <a:cubicBezTo>
                  <a:pt x="18190" y="19148"/>
                  <a:pt x="18142" y="19236"/>
                  <a:pt x="18142" y="19300"/>
                </a:cubicBezTo>
                <a:cubicBezTo>
                  <a:pt x="18142" y="19363"/>
                  <a:pt x="18106" y="19447"/>
                  <a:pt x="18061" y="19489"/>
                </a:cubicBezTo>
                <a:cubicBezTo>
                  <a:pt x="18002" y="19543"/>
                  <a:pt x="18002" y="19606"/>
                  <a:pt x="18063" y="19712"/>
                </a:cubicBezTo>
                <a:cubicBezTo>
                  <a:pt x="18167" y="19891"/>
                  <a:pt x="18293" y="19902"/>
                  <a:pt x="18293" y="19730"/>
                </a:cubicBezTo>
                <a:cubicBezTo>
                  <a:pt x="18293" y="19660"/>
                  <a:pt x="18362" y="19543"/>
                  <a:pt x="18447" y="19472"/>
                </a:cubicBezTo>
                <a:cubicBezTo>
                  <a:pt x="18543" y="19391"/>
                  <a:pt x="18585" y="19291"/>
                  <a:pt x="18561" y="19204"/>
                </a:cubicBezTo>
                <a:cubicBezTo>
                  <a:pt x="18518" y="19055"/>
                  <a:pt x="18701" y="18819"/>
                  <a:pt x="18859" y="18819"/>
                </a:cubicBezTo>
                <a:cubicBezTo>
                  <a:pt x="19014" y="18819"/>
                  <a:pt x="18838" y="18432"/>
                  <a:pt x="18624" y="18303"/>
                </a:cubicBezTo>
                <a:cubicBezTo>
                  <a:pt x="18376" y="18152"/>
                  <a:pt x="18380" y="17832"/>
                  <a:pt x="18633" y="17597"/>
                </a:cubicBezTo>
                <a:cubicBezTo>
                  <a:pt x="18810" y="17434"/>
                  <a:pt x="18833" y="17429"/>
                  <a:pt x="18955" y="17532"/>
                </a:cubicBezTo>
                <a:cubicBezTo>
                  <a:pt x="19028" y="17593"/>
                  <a:pt x="19159" y="17643"/>
                  <a:pt x="19243" y="17643"/>
                </a:cubicBezTo>
                <a:cubicBezTo>
                  <a:pt x="19328" y="17643"/>
                  <a:pt x="19452" y="17722"/>
                  <a:pt x="19520" y="17819"/>
                </a:cubicBezTo>
                <a:cubicBezTo>
                  <a:pt x="19664" y="18022"/>
                  <a:pt x="19788" y="17985"/>
                  <a:pt x="19788" y="17740"/>
                </a:cubicBezTo>
                <a:cubicBezTo>
                  <a:pt x="19788" y="17617"/>
                  <a:pt x="19729" y="17550"/>
                  <a:pt x="19582" y="17499"/>
                </a:cubicBezTo>
                <a:cubicBezTo>
                  <a:pt x="19469" y="17459"/>
                  <a:pt x="19327" y="17385"/>
                  <a:pt x="19265" y="17334"/>
                </a:cubicBezTo>
                <a:cubicBezTo>
                  <a:pt x="19203" y="17284"/>
                  <a:pt x="19034" y="17210"/>
                  <a:pt x="18890" y="17170"/>
                </a:cubicBezTo>
                <a:cubicBezTo>
                  <a:pt x="17948" y="16908"/>
                  <a:pt x="17713" y="16767"/>
                  <a:pt x="17909" y="16586"/>
                </a:cubicBezTo>
                <a:cubicBezTo>
                  <a:pt x="18058" y="16448"/>
                  <a:pt x="18001" y="16412"/>
                  <a:pt x="17637" y="16416"/>
                </a:cubicBezTo>
                <a:cubicBezTo>
                  <a:pt x="17442" y="16419"/>
                  <a:pt x="17176" y="16372"/>
                  <a:pt x="17047" y="16309"/>
                </a:cubicBezTo>
                <a:cubicBezTo>
                  <a:pt x="16760" y="16170"/>
                  <a:pt x="16371" y="15692"/>
                  <a:pt x="16274" y="15363"/>
                </a:cubicBezTo>
                <a:cubicBezTo>
                  <a:pt x="16218" y="15169"/>
                  <a:pt x="16109" y="15064"/>
                  <a:pt x="15753" y="14858"/>
                </a:cubicBezTo>
                <a:cubicBezTo>
                  <a:pt x="15274" y="14582"/>
                  <a:pt x="15147" y="14370"/>
                  <a:pt x="15286" y="14088"/>
                </a:cubicBezTo>
                <a:cubicBezTo>
                  <a:pt x="15335" y="13989"/>
                  <a:pt x="15335" y="13891"/>
                  <a:pt x="15289" y="13816"/>
                </a:cubicBezTo>
                <a:cubicBezTo>
                  <a:pt x="15191" y="13654"/>
                  <a:pt x="15252" y="13589"/>
                  <a:pt x="15680" y="13399"/>
                </a:cubicBezTo>
                <a:cubicBezTo>
                  <a:pt x="16091" y="13217"/>
                  <a:pt x="16166" y="13250"/>
                  <a:pt x="16135" y="13595"/>
                </a:cubicBezTo>
                <a:cubicBezTo>
                  <a:pt x="16124" y="13710"/>
                  <a:pt x="16166" y="13866"/>
                  <a:pt x="16227" y="13942"/>
                </a:cubicBezTo>
                <a:cubicBezTo>
                  <a:pt x="16346" y="14091"/>
                  <a:pt x="16335" y="14102"/>
                  <a:pt x="16459" y="13734"/>
                </a:cubicBezTo>
                <a:cubicBezTo>
                  <a:pt x="16478" y="13677"/>
                  <a:pt x="16550" y="13630"/>
                  <a:pt x="16620" y="13630"/>
                </a:cubicBezTo>
                <a:cubicBezTo>
                  <a:pt x="16839" y="13630"/>
                  <a:pt x="17022" y="13844"/>
                  <a:pt x="17022" y="14099"/>
                </a:cubicBezTo>
                <a:cubicBezTo>
                  <a:pt x="17022" y="14298"/>
                  <a:pt x="17088" y="14397"/>
                  <a:pt x="17409" y="14681"/>
                </a:cubicBezTo>
                <a:cubicBezTo>
                  <a:pt x="17706" y="14942"/>
                  <a:pt x="17837" y="15013"/>
                  <a:pt x="17963" y="14984"/>
                </a:cubicBezTo>
                <a:cubicBezTo>
                  <a:pt x="18076" y="14958"/>
                  <a:pt x="18243" y="15019"/>
                  <a:pt x="18490" y="15177"/>
                </a:cubicBezTo>
                <a:cubicBezTo>
                  <a:pt x="18690" y="15304"/>
                  <a:pt x="18971" y="15462"/>
                  <a:pt x="19115" y="15530"/>
                </a:cubicBezTo>
                <a:cubicBezTo>
                  <a:pt x="19258" y="15598"/>
                  <a:pt x="19605" y="15794"/>
                  <a:pt x="19886" y="15966"/>
                </a:cubicBezTo>
                <a:cubicBezTo>
                  <a:pt x="20319" y="16230"/>
                  <a:pt x="20391" y="16299"/>
                  <a:pt x="20355" y="16431"/>
                </a:cubicBezTo>
                <a:cubicBezTo>
                  <a:pt x="20331" y="16517"/>
                  <a:pt x="20348" y="16771"/>
                  <a:pt x="20393" y="16993"/>
                </a:cubicBezTo>
                <a:cubicBezTo>
                  <a:pt x="20457" y="17316"/>
                  <a:pt x="20539" y="17460"/>
                  <a:pt x="20804" y="17733"/>
                </a:cubicBezTo>
                <a:cubicBezTo>
                  <a:pt x="20985" y="17920"/>
                  <a:pt x="21133" y="18101"/>
                  <a:pt x="21133" y="18134"/>
                </a:cubicBezTo>
                <a:cubicBezTo>
                  <a:pt x="21133" y="18166"/>
                  <a:pt x="21235" y="18242"/>
                  <a:pt x="21358" y="18301"/>
                </a:cubicBezTo>
                <a:cubicBezTo>
                  <a:pt x="21424" y="18333"/>
                  <a:pt x="21500" y="18398"/>
                  <a:pt x="21573" y="18475"/>
                </a:cubicBezTo>
                <a:lnTo>
                  <a:pt x="21573" y="8134"/>
                </a:lnTo>
                <a:cubicBezTo>
                  <a:pt x="21450" y="7961"/>
                  <a:pt x="21350" y="7777"/>
                  <a:pt x="21311" y="7609"/>
                </a:cubicBezTo>
                <a:cubicBezTo>
                  <a:pt x="21288" y="7513"/>
                  <a:pt x="21176" y="7384"/>
                  <a:pt x="21061" y="7323"/>
                </a:cubicBezTo>
                <a:cubicBezTo>
                  <a:pt x="20901" y="7238"/>
                  <a:pt x="20830" y="7129"/>
                  <a:pt x="20771" y="6874"/>
                </a:cubicBezTo>
                <a:cubicBezTo>
                  <a:pt x="20728" y="6689"/>
                  <a:pt x="20672" y="6486"/>
                  <a:pt x="20644" y="6420"/>
                </a:cubicBezTo>
                <a:cubicBezTo>
                  <a:pt x="20609" y="6334"/>
                  <a:pt x="20649" y="6276"/>
                  <a:pt x="20786" y="6219"/>
                </a:cubicBezTo>
                <a:cubicBezTo>
                  <a:pt x="21057" y="6104"/>
                  <a:pt x="21082" y="5974"/>
                  <a:pt x="20892" y="5663"/>
                </a:cubicBezTo>
                <a:cubicBezTo>
                  <a:pt x="20762" y="5448"/>
                  <a:pt x="20694" y="5397"/>
                  <a:pt x="20576" y="5426"/>
                </a:cubicBezTo>
                <a:cubicBezTo>
                  <a:pt x="20167" y="5529"/>
                  <a:pt x="19457" y="5616"/>
                  <a:pt x="19227" y="5591"/>
                </a:cubicBezTo>
                <a:cubicBezTo>
                  <a:pt x="19061" y="5573"/>
                  <a:pt x="18956" y="5597"/>
                  <a:pt x="18932" y="5654"/>
                </a:cubicBezTo>
                <a:cubicBezTo>
                  <a:pt x="18911" y="5704"/>
                  <a:pt x="18773" y="5797"/>
                  <a:pt x="18622" y="5864"/>
                </a:cubicBezTo>
                <a:cubicBezTo>
                  <a:pt x="18359" y="5980"/>
                  <a:pt x="18343" y="5979"/>
                  <a:pt x="18264" y="5857"/>
                </a:cubicBezTo>
                <a:cubicBezTo>
                  <a:pt x="18043" y="5518"/>
                  <a:pt x="18058" y="5526"/>
                  <a:pt x="17650" y="5638"/>
                </a:cubicBezTo>
                <a:cubicBezTo>
                  <a:pt x="17392" y="5708"/>
                  <a:pt x="17245" y="5792"/>
                  <a:pt x="17192" y="5901"/>
                </a:cubicBezTo>
                <a:cubicBezTo>
                  <a:pt x="17140" y="6007"/>
                  <a:pt x="16938" y="6126"/>
                  <a:pt x="16591" y="6256"/>
                </a:cubicBezTo>
                <a:cubicBezTo>
                  <a:pt x="16090" y="6442"/>
                  <a:pt x="16061" y="6443"/>
                  <a:pt x="15834" y="6334"/>
                </a:cubicBezTo>
                <a:cubicBezTo>
                  <a:pt x="15638" y="6241"/>
                  <a:pt x="15606" y="6193"/>
                  <a:pt x="15644" y="6051"/>
                </a:cubicBezTo>
                <a:cubicBezTo>
                  <a:pt x="15698" y="5852"/>
                  <a:pt x="15532" y="5813"/>
                  <a:pt x="15374" y="5988"/>
                </a:cubicBezTo>
                <a:cubicBezTo>
                  <a:pt x="15322" y="6047"/>
                  <a:pt x="15232" y="6081"/>
                  <a:pt x="15177" y="6061"/>
                </a:cubicBezTo>
                <a:cubicBezTo>
                  <a:pt x="15123" y="6042"/>
                  <a:pt x="15043" y="6086"/>
                  <a:pt x="15000" y="6160"/>
                </a:cubicBezTo>
                <a:cubicBezTo>
                  <a:pt x="14957" y="6235"/>
                  <a:pt x="14859" y="6296"/>
                  <a:pt x="14783" y="6296"/>
                </a:cubicBezTo>
                <a:cubicBezTo>
                  <a:pt x="14706" y="6296"/>
                  <a:pt x="14625" y="6343"/>
                  <a:pt x="14601" y="6400"/>
                </a:cubicBezTo>
                <a:cubicBezTo>
                  <a:pt x="14529" y="6575"/>
                  <a:pt x="14186" y="6528"/>
                  <a:pt x="14105" y="6331"/>
                </a:cubicBezTo>
                <a:cubicBezTo>
                  <a:pt x="14066" y="6236"/>
                  <a:pt x="13998" y="6159"/>
                  <a:pt x="13953" y="6159"/>
                </a:cubicBezTo>
                <a:cubicBezTo>
                  <a:pt x="13909" y="6159"/>
                  <a:pt x="13822" y="6042"/>
                  <a:pt x="13758" y="5899"/>
                </a:cubicBezTo>
                <a:cubicBezTo>
                  <a:pt x="13694" y="5756"/>
                  <a:pt x="13594" y="5613"/>
                  <a:pt x="13537" y="5582"/>
                </a:cubicBezTo>
                <a:cubicBezTo>
                  <a:pt x="13387" y="5503"/>
                  <a:pt x="13409" y="5235"/>
                  <a:pt x="13582" y="5031"/>
                </a:cubicBezTo>
                <a:cubicBezTo>
                  <a:pt x="13665" y="4934"/>
                  <a:pt x="13731" y="4824"/>
                  <a:pt x="13731" y="4785"/>
                </a:cubicBezTo>
                <a:cubicBezTo>
                  <a:pt x="13731" y="4746"/>
                  <a:pt x="13836" y="4645"/>
                  <a:pt x="13964" y="4560"/>
                </a:cubicBezTo>
                <a:cubicBezTo>
                  <a:pt x="14194" y="4409"/>
                  <a:pt x="14196" y="4405"/>
                  <a:pt x="14048" y="4296"/>
                </a:cubicBezTo>
                <a:cubicBezTo>
                  <a:pt x="13826" y="4134"/>
                  <a:pt x="13778" y="3909"/>
                  <a:pt x="13921" y="3708"/>
                </a:cubicBezTo>
                <a:cubicBezTo>
                  <a:pt x="13988" y="3613"/>
                  <a:pt x="14031" y="3481"/>
                  <a:pt x="14015" y="3413"/>
                </a:cubicBezTo>
                <a:cubicBezTo>
                  <a:pt x="14003" y="3361"/>
                  <a:pt x="13985" y="3338"/>
                  <a:pt x="13943" y="3358"/>
                </a:cubicBezTo>
                <a:close/>
                <a:moveTo>
                  <a:pt x="4645" y="4537"/>
                </a:moveTo>
                <a:cubicBezTo>
                  <a:pt x="4302" y="4553"/>
                  <a:pt x="4073" y="4641"/>
                  <a:pt x="4127" y="4761"/>
                </a:cubicBezTo>
                <a:cubicBezTo>
                  <a:pt x="4278" y="5101"/>
                  <a:pt x="4006" y="5229"/>
                  <a:pt x="3575" y="5023"/>
                </a:cubicBezTo>
                <a:cubicBezTo>
                  <a:pt x="3375" y="4927"/>
                  <a:pt x="3346" y="4926"/>
                  <a:pt x="3258" y="5024"/>
                </a:cubicBezTo>
                <a:cubicBezTo>
                  <a:pt x="3177" y="5115"/>
                  <a:pt x="3181" y="5145"/>
                  <a:pt x="3287" y="5200"/>
                </a:cubicBezTo>
                <a:cubicBezTo>
                  <a:pt x="3444" y="5282"/>
                  <a:pt x="3450" y="5421"/>
                  <a:pt x="3302" y="5535"/>
                </a:cubicBezTo>
                <a:cubicBezTo>
                  <a:pt x="3137" y="5662"/>
                  <a:pt x="3165" y="5743"/>
                  <a:pt x="3372" y="5743"/>
                </a:cubicBezTo>
                <a:cubicBezTo>
                  <a:pt x="3694" y="5743"/>
                  <a:pt x="3651" y="5859"/>
                  <a:pt x="3160" y="6319"/>
                </a:cubicBezTo>
                <a:cubicBezTo>
                  <a:pt x="2777" y="6679"/>
                  <a:pt x="2705" y="6780"/>
                  <a:pt x="2804" y="6815"/>
                </a:cubicBezTo>
                <a:cubicBezTo>
                  <a:pt x="2916" y="6856"/>
                  <a:pt x="2916" y="6867"/>
                  <a:pt x="2793" y="6951"/>
                </a:cubicBezTo>
                <a:cubicBezTo>
                  <a:pt x="2644" y="7053"/>
                  <a:pt x="2692" y="7103"/>
                  <a:pt x="3028" y="7197"/>
                </a:cubicBezTo>
                <a:cubicBezTo>
                  <a:pt x="3321" y="7279"/>
                  <a:pt x="3342" y="7276"/>
                  <a:pt x="3756" y="7130"/>
                </a:cubicBezTo>
                <a:cubicBezTo>
                  <a:pt x="4006" y="7042"/>
                  <a:pt x="4236" y="7012"/>
                  <a:pt x="4431" y="7036"/>
                </a:cubicBezTo>
                <a:cubicBezTo>
                  <a:pt x="4763" y="7078"/>
                  <a:pt x="4774" y="7063"/>
                  <a:pt x="5061" y="6371"/>
                </a:cubicBezTo>
                <a:cubicBezTo>
                  <a:pt x="5185" y="6073"/>
                  <a:pt x="5201" y="5955"/>
                  <a:pt x="5139" y="5792"/>
                </a:cubicBezTo>
                <a:cubicBezTo>
                  <a:pt x="5041" y="5532"/>
                  <a:pt x="5088" y="5467"/>
                  <a:pt x="5363" y="5467"/>
                </a:cubicBezTo>
                <a:cubicBezTo>
                  <a:pt x="5563" y="5467"/>
                  <a:pt x="5583" y="5446"/>
                  <a:pt x="5583" y="5235"/>
                </a:cubicBezTo>
                <a:cubicBezTo>
                  <a:pt x="5583" y="5108"/>
                  <a:pt x="5546" y="4908"/>
                  <a:pt x="5503" y="4793"/>
                </a:cubicBezTo>
                <a:cubicBezTo>
                  <a:pt x="5432" y="4604"/>
                  <a:pt x="5388" y="4582"/>
                  <a:pt x="5020" y="4547"/>
                </a:cubicBezTo>
                <a:cubicBezTo>
                  <a:pt x="4887" y="4534"/>
                  <a:pt x="4759" y="4532"/>
                  <a:pt x="4645" y="4537"/>
                </a:cubicBezTo>
                <a:close/>
                <a:moveTo>
                  <a:pt x="14839" y="4659"/>
                </a:moveTo>
                <a:cubicBezTo>
                  <a:pt x="14796" y="4663"/>
                  <a:pt x="14738" y="4693"/>
                  <a:pt x="14643" y="4745"/>
                </a:cubicBezTo>
                <a:cubicBezTo>
                  <a:pt x="14355" y="4902"/>
                  <a:pt x="14286" y="5113"/>
                  <a:pt x="14482" y="5241"/>
                </a:cubicBezTo>
                <a:cubicBezTo>
                  <a:pt x="14673" y="5364"/>
                  <a:pt x="14671" y="5608"/>
                  <a:pt x="14478" y="5654"/>
                </a:cubicBezTo>
                <a:cubicBezTo>
                  <a:pt x="14397" y="5674"/>
                  <a:pt x="14349" y="5718"/>
                  <a:pt x="14372" y="5751"/>
                </a:cubicBezTo>
                <a:cubicBezTo>
                  <a:pt x="14394" y="5785"/>
                  <a:pt x="14496" y="5812"/>
                  <a:pt x="14596" y="5812"/>
                </a:cubicBezTo>
                <a:cubicBezTo>
                  <a:pt x="14738" y="5812"/>
                  <a:pt x="14779" y="5776"/>
                  <a:pt x="14779" y="5648"/>
                </a:cubicBezTo>
                <a:cubicBezTo>
                  <a:pt x="14779" y="5557"/>
                  <a:pt x="14823" y="5449"/>
                  <a:pt x="14877" y="5408"/>
                </a:cubicBezTo>
                <a:cubicBezTo>
                  <a:pt x="14991" y="5320"/>
                  <a:pt x="15032" y="4849"/>
                  <a:pt x="14936" y="4713"/>
                </a:cubicBezTo>
                <a:cubicBezTo>
                  <a:pt x="14909" y="4673"/>
                  <a:pt x="14882" y="4655"/>
                  <a:pt x="14839" y="4659"/>
                </a:cubicBezTo>
                <a:close/>
                <a:moveTo>
                  <a:pt x="14010" y="5081"/>
                </a:moveTo>
                <a:cubicBezTo>
                  <a:pt x="13980" y="5077"/>
                  <a:pt x="13940" y="5091"/>
                  <a:pt x="13881" y="5120"/>
                </a:cubicBezTo>
                <a:cubicBezTo>
                  <a:pt x="13710" y="5204"/>
                  <a:pt x="13690" y="5330"/>
                  <a:pt x="13823" y="5453"/>
                </a:cubicBezTo>
                <a:cubicBezTo>
                  <a:pt x="13999" y="5617"/>
                  <a:pt x="14179" y="5399"/>
                  <a:pt x="14075" y="5148"/>
                </a:cubicBezTo>
                <a:cubicBezTo>
                  <a:pt x="14058" y="5108"/>
                  <a:pt x="14039" y="5086"/>
                  <a:pt x="14010" y="5081"/>
                </a:cubicBezTo>
                <a:close/>
                <a:moveTo>
                  <a:pt x="13530" y="15684"/>
                </a:moveTo>
                <a:lnTo>
                  <a:pt x="13369" y="15817"/>
                </a:lnTo>
                <a:cubicBezTo>
                  <a:pt x="13280" y="15889"/>
                  <a:pt x="13139" y="16004"/>
                  <a:pt x="13054" y="16073"/>
                </a:cubicBezTo>
                <a:cubicBezTo>
                  <a:pt x="12896" y="16201"/>
                  <a:pt x="12899" y="16385"/>
                  <a:pt x="13066" y="16795"/>
                </a:cubicBezTo>
                <a:cubicBezTo>
                  <a:pt x="13101" y="16881"/>
                  <a:pt x="13159" y="16951"/>
                  <a:pt x="13195" y="16951"/>
                </a:cubicBezTo>
                <a:cubicBezTo>
                  <a:pt x="13315" y="16951"/>
                  <a:pt x="13448" y="16572"/>
                  <a:pt x="13488" y="16127"/>
                </a:cubicBezTo>
                <a:lnTo>
                  <a:pt x="13530" y="15684"/>
                </a:lnTo>
                <a:close/>
                <a:moveTo>
                  <a:pt x="13284" y="17172"/>
                </a:moveTo>
                <a:cubicBezTo>
                  <a:pt x="13219" y="17166"/>
                  <a:pt x="13145" y="17223"/>
                  <a:pt x="13021" y="17338"/>
                </a:cubicBezTo>
                <a:cubicBezTo>
                  <a:pt x="12873" y="17475"/>
                  <a:pt x="12803" y="17499"/>
                  <a:pt x="12726" y="17440"/>
                </a:cubicBezTo>
                <a:cubicBezTo>
                  <a:pt x="12551" y="17305"/>
                  <a:pt x="12523" y="17557"/>
                  <a:pt x="12681" y="17844"/>
                </a:cubicBezTo>
                <a:cubicBezTo>
                  <a:pt x="12795" y="18051"/>
                  <a:pt x="12815" y="18189"/>
                  <a:pt x="12780" y="18504"/>
                </a:cubicBezTo>
                <a:cubicBezTo>
                  <a:pt x="12747" y="18804"/>
                  <a:pt x="12763" y="18918"/>
                  <a:pt x="12842" y="18964"/>
                </a:cubicBezTo>
                <a:cubicBezTo>
                  <a:pt x="12981" y="19046"/>
                  <a:pt x="13040" y="19041"/>
                  <a:pt x="13101" y="18951"/>
                </a:cubicBezTo>
                <a:cubicBezTo>
                  <a:pt x="13128" y="18910"/>
                  <a:pt x="13215" y="18890"/>
                  <a:pt x="13293" y="18909"/>
                </a:cubicBezTo>
                <a:cubicBezTo>
                  <a:pt x="13488" y="18956"/>
                  <a:pt x="13513" y="18894"/>
                  <a:pt x="13582" y="18209"/>
                </a:cubicBezTo>
                <a:cubicBezTo>
                  <a:pt x="13637" y="17671"/>
                  <a:pt x="13626" y="17584"/>
                  <a:pt x="13494" y="17383"/>
                </a:cubicBezTo>
                <a:cubicBezTo>
                  <a:pt x="13404" y="17247"/>
                  <a:pt x="13348" y="17178"/>
                  <a:pt x="13284" y="17172"/>
                </a:cubicBezTo>
                <a:close/>
                <a:moveTo>
                  <a:pt x="8894" y="18132"/>
                </a:moveTo>
                <a:cubicBezTo>
                  <a:pt x="8836" y="18123"/>
                  <a:pt x="8769" y="18127"/>
                  <a:pt x="8704" y="18147"/>
                </a:cubicBezTo>
                <a:cubicBezTo>
                  <a:pt x="8440" y="18228"/>
                  <a:pt x="8447" y="18275"/>
                  <a:pt x="8743" y="18415"/>
                </a:cubicBezTo>
                <a:cubicBezTo>
                  <a:pt x="8955" y="18515"/>
                  <a:pt x="8994" y="18515"/>
                  <a:pt x="9071" y="18425"/>
                </a:cubicBezTo>
                <a:cubicBezTo>
                  <a:pt x="9180" y="18298"/>
                  <a:pt x="9068" y="18159"/>
                  <a:pt x="8894" y="18132"/>
                </a:cubicBezTo>
                <a:close/>
                <a:moveTo>
                  <a:pt x="7755" y="18681"/>
                </a:moveTo>
                <a:cubicBezTo>
                  <a:pt x="7711" y="18681"/>
                  <a:pt x="7675" y="18712"/>
                  <a:pt x="7675" y="18750"/>
                </a:cubicBezTo>
                <a:cubicBezTo>
                  <a:pt x="7675" y="18788"/>
                  <a:pt x="7690" y="18819"/>
                  <a:pt x="7708" y="18819"/>
                </a:cubicBezTo>
                <a:cubicBezTo>
                  <a:pt x="7726" y="18819"/>
                  <a:pt x="7762" y="18788"/>
                  <a:pt x="7787" y="18750"/>
                </a:cubicBezTo>
                <a:cubicBezTo>
                  <a:pt x="7813" y="18712"/>
                  <a:pt x="7798" y="18681"/>
                  <a:pt x="7755" y="18681"/>
                </a:cubicBezTo>
                <a:close/>
                <a:moveTo>
                  <a:pt x="17630" y="19591"/>
                </a:moveTo>
                <a:cubicBezTo>
                  <a:pt x="17563" y="19568"/>
                  <a:pt x="17430" y="19616"/>
                  <a:pt x="17183" y="19720"/>
                </a:cubicBezTo>
                <a:cubicBezTo>
                  <a:pt x="16836" y="19866"/>
                  <a:pt x="16456" y="19896"/>
                  <a:pt x="16278" y="19792"/>
                </a:cubicBezTo>
                <a:cubicBezTo>
                  <a:pt x="16215" y="19755"/>
                  <a:pt x="16118" y="19755"/>
                  <a:pt x="16046" y="19790"/>
                </a:cubicBezTo>
                <a:cubicBezTo>
                  <a:pt x="15968" y="19829"/>
                  <a:pt x="15891" y="19821"/>
                  <a:pt x="15836" y="19770"/>
                </a:cubicBezTo>
                <a:cubicBezTo>
                  <a:pt x="15771" y="19710"/>
                  <a:pt x="15749" y="19755"/>
                  <a:pt x="15749" y="19948"/>
                </a:cubicBezTo>
                <a:cubicBezTo>
                  <a:pt x="15749" y="20132"/>
                  <a:pt x="15782" y="20202"/>
                  <a:pt x="15865" y="20202"/>
                </a:cubicBezTo>
                <a:cubicBezTo>
                  <a:pt x="15928" y="20202"/>
                  <a:pt x="16107" y="20262"/>
                  <a:pt x="16262" y="20335"/>
                </a:cubicBezTo>
                <a:cubicBezTo>
                  <a:pt x="16416" y="20408"/>
                  <a:pt x="16665" y="20490"/>
                  <a:pt x="16816" y="20516"/>
                </a:cubicBezTo>
                <a:cubicBezTo>
                  <a:pt x="16983" y="20545"/>
                  <a:pt x="17135" y="20627"/>
                  <a:pt x="17207" y="20729"/>
                </a:cubicBezTo>
                <a:cubicBezTo>
                  <a:pt x="17456" y="21081"/>
                  <a:pt x="17857" y="20816"/>
                  <a:pt x="17701" y="20402"/>
                </a:cubicBezTo>
                <a:cubicBezTo>
                  <a:pt x="17658" y="20288"/>
                  <a:pt x="17643" y="20056"/>
                  <a:pt x="17668" y="19888"/>
                </a:cubicBezTo>
                <a:cubicBezTo>
                  <a:pt x="17695" y="19708"/>
                  <a:pt x="17697" y="19614"/>
                  <a:pt x="17630" y="19591"/>
                </a:cubicBezTo>
                <a:close/>
                <a:moveTo>
                  <a:pt x="13678" y="20556"/>
                </a:moveTo>
                <a:cubicBezTo>
                  <a:pt x="13544" y="20555"/>
                  <a:pt x="13365" y="20602"/>
                  <a:pt x="13126" y="20697"/>
                </a:cubicBezTo>
                <a:cubicBezTo>
                  <a:pt x="12833" y="20814"/>
                  <a:pt x="12668" y="20836"/>
                  <a:pt x="12335" y="20804"/>
                </a:cubicBezTo>
                <a:cubicBezTo>
                  <a:pt x="12103" y="20782"/>
                  <a:pt x="11851" y="20795"/>
                  <a:pt x="11776" y="20832"/>
                </a:cubicBezTo>
                <a:cubicBezTo>
                  <a:pt x="11680" y="20880"/>
                  <a:pt x="11577" y="20868"/>
                  <a:pt x="11426" y="20796"/>
                </a:cubicBezTo>
                <a:cubicBezTo>
                  <a:pt x="11187" y="20681"/>
                  <a:pt x="10796" y="20745"/>
                  <a:pt x="10456" y="20951"/>
                </a:cubicBezTo>
                <a:cubicBezTo>
                  <a:pt x="10282" y="21057"/>
                  <a:pt x="10265" y="21052"/>
                  <a:pt x="10125" y="20891"/>
                </a:cubicBezTo>
                <a:cubicBezTo>
                  <a:pt x="10002" y="20750"/>
                  <a:pt x="9909" y="20722"/>
                  <a:pt x="9591" y="20723"/>
                </a:cubicBezTo>
                <a:cubicBezTo>
                  <a:pt x="9379" y="20725"/>
                  <a:pt x="8989" y="20764"/>
                  <a:pt x="8722" y="20812"/>
                </a:cubicBezTo>
                <a:cubicBezTo>
                  <a:pt x="8454" y="20860"/>
                  <a:pt x="7948" y="20927"/>
                  <a:pt x="7594" y="20960"/>
                </a:cubicBezTo>
                <a:cubicBezTo>
                  <a:pt x="7148" y="21001"/>
                  <a:pt x="6832" y="21075"/>
                  <a:pt x="6567" y="21199"/>
                </a:cubicBezTo>
                <a:cubicBezTo>
                  <a:pt x="6357" y="21298"/>
                  <a:pt x="6074" y="21381"/>
                  <a:pt x="5939" y="21382"/>
                </a:cubicBezTo>
                <a:cubicBezTo>
                  <a:pt x="5804" y="21383"/>
                  <a:pt x="5611" y="21428"/>
                  <a:pt x="5508" y="21482"/>
                </a:cubicBezTo>
                <a:cubicBezTo>
                  <a:pt x="5345" y="21569"/>
                  <a:pt x="5865" y="21582"/>
                  <a:pt x="9703" y="21585"/>
                </a:cubicBezTo>
                <a:cubicBezTo>
                  <a:pt x="14006" y="21587"/>
                  <a:pt x="14089" y="21585"/>
                  <a:pt x="14127" y="21451"/>
                </a:cubicBezTo>
                <a:cubicBezTo>
                  <a:pt x="14148" y="21375"/>
                  <a:pt x="14287" y="21248"/>
                  <a:pt x="14437" y="21166"/>
                </a:cubicBezTo>
                <a:cubicBezTo>
                  <a:pt x="14771" y="20983"/>
                  <a:pt x="14745" y="20861"/>
                  <a:pt x="14370" y="20861"/>
                </a:cubicBezTo>
                <a:cubicBezTo>
                  <a:pt x="14159" y="20861"/>
                  <a:pt x="14058" y="20821"/>
                  <a:pt x="13975" y="20705"/>
                </a:cubicBezTo>
                <a:cubicBezTo>
                  <a:pt x="13905" y="20607"/>
                  <a:pt x="13813" y="20557"/>
                  <a:pt x="13678" y="20556"/>
                </a:cubicBezTo>
                <a:close/>
                <a:moveTo>
                  <a:pt x="2080" y="20720"/>
                </a:moveTo>
                <a:cubicBezTo>
                  <a:pt x="1810" y="20720"/>
                  <a:pt x="1774" y="20745"/>
                  <a:pt x="1482" y="21152"/>
                </a:cubicBezTo>
                <a:lnTo>
                  <a:pt x="1171" y="21586"/>
                </a:lnTo>
                <a:lnTo>
                  <a:pt x="2634" y="21586"/>
                </a:lnTo>
                <a:cubicBezTo>
                  <a:pt x="3521" y="21586"/>
                  <a:pt x="4079" y="21562"/>
                  <a:pt x="4053" y="21523"/>
                </a:cubicBezTo>
                <a:cubicBezTo>
                  <a:pt x="4029" y="21487"/>
                  <a:pt x="3893" y="21475"/>
                  <a:pt x="3752" y="21496"/>
                </a:cubicBezTo>
                <a:cubicBezTo>
                  <a:pt x="3288" y="21566"/>
                  <a:pt x="2808" y="21456"/>
                  <a:pt x="2577" y="21228"/>
                </a:cubicBezTo>
                <a:cubicBezTo>
                  <a:pt x="2462" y="21113"/>
                  <a:pt x="2367" y="20952"/>
                  <a:pt x="2367" y="20869"/>
                </a:cubicBezTo>
                <a:cubicBezTo>
                  <a:pt x="2367" y="20741"/>
                  <a:pt x="2324" y="20720"/>
                  <a:pt x="2080" y="20720"/>
                </a:cubicBezTo>
                <a:close/>
              </a:path>
            </a:pathLst>
          </a:custGeom>
          <a:ln w="12700"/>
        </p:spPr>
      </p:pic>
      <p:sp>
        <p:nvSpPr>
          <p:cNvPr id="75" name="Shape 75"/>
          <p:cNvSpPr/>
          <p:nvPr/>
        </p:nvSpPr>
        <p:spPr>
          <a:xfrm>
            <a:off x="-81710" y="1916633"/>
            <a:ext cx="4092774" cy="802829"/>
          </a:xfrm>
          <a:prstGeom prst="rect">
            <a:avLst/>
          </a:prstGeom>
          <a:ln w="12700">
            <a:miter lim="400000"/>
          </a:ln>
          <a:effectLst>
            <a:outerShdw blurRad="63500" dist="38100" dir="2700000" rotWithShape="0">
              <a:srgbClr val="000000">
                <a:alpha val="55354"/>
              </a:srgbClr>
            </a:outerShdw>
          </a:effectLst>
          <a:extLst>
            <a:ext uri="{C572A759-6A51-4108-AA02-DFA0A04FC94B}">
              <ma14:wrappingTextBoxFlag xmlns="" xmlns:ma14="http://schemas.microsoft.com/office/mac/drawingml/2011/main" val="1"/>
            </a:ext>
          </a:extLst>
        </p:spPr>
        <p:txBody>
          <a:bodyPr lIns="50800" tIns="50800" rIns="50800" bIns="50800">
            <a:spAutoFit/>
          </a:bodyPr>
          <a:lstStyle>
            <a:lvl1pPr marL="618490" indent="-349250">
              <a:buClr>
                <a:srgbClr val="FFFFFF"/>
              </a:buClr>
              <a:buFont typeface="Arial"/>
              <a:defRPr>
                <a:solidFill>
                  <a:srgbClr val="000000"/>
                </a:solidFill>
                <a:latin typeface="Arial"/>
                <a:ea typeface="Arial"/>
                <a:cs typeface="Arial"/>
                <a:sym typeface="Arial"/>
              </a:defRPr>
            </a:lvl1pPr>
          </a:lstStyle>
          <a:p>
            <a:pPr>
              <a:defRPr>
                <a:solidFill>
                  <a:srgbClr val="FFFFFF"/>
                </a:solidFill>
              </a:defRPr>
            </a:pPr>
            <a:r>
              <a:rPr>
                <a:solidFill>
                  <a:srgbClr val="000000"/>
                </a:solidFill>
              </a:rPr>
              <a:t>D. Crowns himself Emperor</a:t>
            </a:r>
          </a:p>
        </p:txBody>
      </p:sp>
      <p:sp>
        <p:nvSpPr>
          <p:cNvPr id="76" name="Shape 76"/>
          <p:cNvSpPr/>
          <p:nvPr/>
        </p:nvSpPr>
        <p:spPr>
          <a:xfrm>
            <a:off x="120347" y="2894235"/>
            <a:ext cx="3422237" cy="802830"/>
          </a:xfrm>
          <a:prstGeom prst="rect">
            <a:avLst/>
          </a:prstGeom>
          <a:ln w="12700">
            <a:miter lim="400000"/>
          </a:ln>
          <a:effectLst>
            <a:outerShdw blurRad="63500" dist="38100" dir="2700000" rotWithShape="0">
              <a:srgbClr val="000000">
                <a:alpha val="55354"/>
              </a:srgbClr>
            </a:outerShdw>
          </a:effectLst>
          <a:extLst>
            <a:ext uri="{C572A759-6A51-4108-AA02-DFA0A04FC94B}">
              <ma14:wrappingTextBoxFlag xmlns="" xmlns:ma14="http://schemas.microsoft.com/office/mac/drawingml/2011/main" val="1"/>
            </a:ext>
          </a:extLst>
        </p:spPr>
        <p:txBody>
          <a:bodyPr lIns="50800" tIns="50800" rIns="50800" bIns="50800" anchor="ctr">
            <a:spAutoFit/>
          </a:bodyPr>
          <a:lstStyle/>
          <a:p>
            <a:pPr marL="618490" indent="-618490">
              <a:buClr>
                <a:srgbClr val="FFFFFF"/>
              </a:buClr>
              <a:buFont typeface="Arial"/>
              <a:defRPr>
                <a:latin typeface="Arial"/>
                <a:ea typeface="Arial"/>
                <a:cs typeface="Arial"/>
                <a:sym typeface="Arial"/>
              </a:defRPr>
            </a:pPr>
            <a:r>
              <a:rPr>
                <a:solidFill>
                  <a:srgbClr val="000000"/>
                </a:solidFill>
              </a:rPr>
              <a:t>E. Nearly conquered Europe</a:t>
            </a:r>
          </a:p>
        </p:txBody>
      </p:sp>
      <p:pic>
        <p:nvPicPr>
          <p:cNvPr id="77" name="europe1812.gif"/>
          <p:cNvPicPr>
            <a:picLocks noChangeAspect="1"/>
          </p:cNvPicPr>
          <p:nvPr/>
        </p:nvPicPr>
        <p:blipFill>
          <a:blip r:embed="rId3"/>
          <a:srcRect t="49439" r="64476" b="25574"/>
          <a:stretch>
            <a:fillRect/>
          </a:stretch>
        </p:blipFill>
        <p:spPr>
          <a:xfrm>
            <a:off x="1179400" y="4442339"/>
            <a:ext cx="2607662" cy="990041"/>
          </a:xfrm>
          <a:prstGeom prst="rect">
            <a:avLst/>
          </a:prstGeom>
          <a:ln w="12700">
            <a:solidFill>
              <a:srgbClr val="FFFFFF"/>
            </a:solidFill>
          </a:ln>
          <a:effectLst>
            <a:outerShdw blurRad="63500" dist="68195" dir="2700000" rotWithShape="0">
              <a:srgbClr val="000000"/>
            </a:outerShdw>
          </a:effectLst>
        </p:spPr>
      </p:pic>
      <p:pic>
        <p:nvPicPr>
          <p:cNvPr id="78" name="Ingres,_Napoleon_on_his_Imperial_throne.jpg"/>
          <p:cNvPicPr>
            <a:picLocks noChangeAspect="1"/>
          </p:cNvPicPr>
          <p:nvPr/>
        </p:nvPicPr>
        <p:blipFill>
          <a:blip r:embed="rId4"/>
          <a:srcRect b="15144"/>
          <a:stretch>
            <a:fillRect/>
          </a:stretch>
        </p:blipFill>
        <p:spPr>
          <a:xfrm>
            <a:off x="4026055" y="-88957"/>
            <a:ext cx="5117105" cy="7035914"/>
          </a:xfrm>
          <a:prstGeom prst="rect">
            <a:avLst/>
          </a:prstGeom>
          <a:ln w="12700"/>
        </p:spPr>
      </p:pic>
      <p:sp>
        <p:nvSpPr>
          <p:cNvPr id="79" name="Shape 79"/>
          <p:cNvSpPr/>
          <p:nvPr/>
        </p:nvSpPr>
        <p:spPr>
          <a:xfrm>
            <a:off x="-59267" y="1148283"/>
            <a:ext cx="4298514" cy="496367"/>
          </a:xfrm>
          <a:prstGeom prst="rect">
            <a:avLst/>
          </a:prstGeom>
          <a:ln w="12700">
            <a:miter lim="400000"/>
          </a:ln>
          <a:effectLst>
            <a:outerShdw blurRad="63500" dist="38100" dir="2700000" rotWithShape="0">
              <a:srgbClr val="FFFFFF">
                <a:alpha val="75000"/>
              </a:srgbClr>
            </a:outerShdw>
          </a:effectLst>
          <a:extLst>
            <a:ext uri="{C572A759-6A51-4108-AA02-DFA0A04FC94B}">
              <ma14:wrappingTextBoxFlag xmlns="" xmlns:ma14="http://schemas.microsoft.com/office/mac/drawingml/2011/main" val="1"/>
            </a:ext>
          </a:extLst>
        </p:spPr>
        <p:txBody>
          <a:bodyPr wrap="none" lIns="50800" tIns="50800" rIns="50800" bIns="50800">
            <a:spAutoFit/>
          </a:bodyPr>
          <a:lstStyle>
            <a:lvl1pPr>
              <a:defRPr sz="2800" b="1">
                <a:solidFill>
                  <a:srgbClr val="000000"/>
                </a:solidFill>
                <a:effectLst>
                  <a:outerShdw blurRad="50800" dir="18900000" rotWithShape="0">
                    <a:srgbClr val="FFFFFF"/>
                  </a:outerShdw>
                </a:effectLst>
                <a:latin typeface="Arial"/>
                <a:ea typeface="Arial"/>
                <a:cs typeface="Arial"/>
                <a:sym typeface="Arial"/>
              </a:defRPr>
            </a:lvl1pPr>
          </a:lstStyle>
          <a:p>
            <a:r>
              <a:t>VI. Napoleon Takes Over</a:t>
            </a:r>
          </a:p>
        </p:txBody>
      </p:sp>
      <p:pic>
        <p:nvPicPr>
          <p:cNvPr id="80" name="French Revolution TEXT.png"/>
          <p:cNvPicPr>
            <a:picLocks noChangeAspect="1"/>
          </p:cNvPicPr>
          <p:nvPr/>
        </p:nvPicPr>
        <p:blipFill>
          <a:blip r:embed="rId5"/>
          <a:stretch>
            <a:fillRect/>
          </a:stretch>
        </p:blipFill>
        <p:spPr>
          <a:xfrm>
            <a:off x="287571" y="236934"/>
            <a:ext cx="8352958" cy="821532"/>
          </a:xfrm>
          <a:prstGeom prst="rect">
            <a:avLst/>
          </a:prstGeom>
          <a:ln w="12700"/>
          <a:effectLst>
            <a:outerShdw blurRad="50800" dist="76200" dir="2700000" rotWithShape="0">
              <a:srgbClr val="000000"/>
            </a:outerShdw>
          </a:effectLst>
        </p:spPr>
      </p:pic>
    </p:spTree>
    <p:extLst>
      <p:ext uri="{BB962C8B-B14F-4D97-AF65-F5344CB8AC3E}">
        <p14:creationId xmlns:p14="http://schemas.microsoft.com/office/powerpoint/2010/main" val="403918402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14:presetBounceEnd="50000">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14:bounceEnd="50000">
                                          <p:cBhvr additive="base">
                                            <p:cTn id="7" dur="1000" fill="hold"/>
                                            <p:tgtEl>
                                              <p:spTgt spid="76"/>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 presetClass="exit" presetSubtype="32" fill="hold" grpId="0" nodeType="afterEffect">
                                      <p:stCondLst>
                                        <p:cond delay="0"/>
                                      </p:stCondLst>
                                      <p:iterate>
                                        <p:tmAbs val="0"/>
                                      </p:iterate>
                                      <p:childTnLst>
                                        <p:animEffect transition="out" filter="box(out)">
                                          <p:cBhvr>
                                            <p:cTn id="11" dur="1000" fill="hold"/>
                                            <p:tgtEl>
                                              <p:spTgt spid="78"/>
                                            </p:tgtEl>
                                          </p:cBhvr>
                                        </p:animEffect>
                                        <p:set>
                                          <p:cBhvr>
                                            <p:cTn id="12" fill="hold">
                                              <p:stCondLst>
                                                <p:cond delay="999"/>
                                              </p:stCondLst>
                                            </p:cTn>
                                            <p:tgtEl>
                                              <p:spTgt spid="78"/>
                                            </p:tgtEl>
                                            <p:attrNameLst>
                                              <p:attrName>style.visibility</p:attrName>
                                            </p:attrNameLst>
                                          </p:cBhvr>
                                          <p:to>
                                            <p:strVal val="hidden"/>
                                          </p:to>
                                        </p:set>
                                      </p:childTnLst>
                                    </p:cTn>
                                  </p:par>
                                </p:childTnLst>
                              </p:cTn>
                            </p:par>
                            <p:par>
                              <p:cTn id="13" fill="hold">
                                <p:stCondLst>
                                  <p:cond delay="2000"/>
                                </p:stCondLst>
                                <p:childTnLst>
                                  <p:par>
                                    <p:cTn id="14" presetID="4" presetClass="entr" presetSubtype="32" fill="hold" grpId="0" nodeType="afterEffect">
                                      <p:stCondLst>
                                        <p:cond delay="0"/>
                                      </p:stCondLst>
                                      <p:iterate>
                                        <p:tmAbs val="0"/>
                                      </p:iterate>
                                      <p:childTnLst>
                                        <p:set>
                                          <p:cBhvr>
                                            <p:cTn id="15" fill="hold"/>
                                            <p:tgtEl>
                                              <p:spTgt spid="77"/>
                                            </p:tgtEl>
                                            <p:attrNameLst>
                                              <p:attrName>style.visibility</p:attrName>
                                            </p:attrNameLst>
                                          </p:cBhvr>
                                          <p:to>
                                            <p:strVal val="visible"/>
                                          </p:to>
                                        </p:set>
                                        <p:animEffect transition="in" filter="box(out)">
                                          <p:cBhvr>
                                            <p:cTn id="16"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advAuto="0"/>
          <p:bldP spid="77" grpId="0" animBg="1" advAuto="0"/>
          <p:bldP spid="78" grpId="0" animBg="1" advAuto="0"/>
        </p:bldLst>
      </p:timing>
    </mc:Choice>
    <mc:Fallback>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1000" fill="hold"/>
                                            <p:tgtEl>
                                              <p:spTgt spid="76"/>
                                            </p:tgtEl>
                                            <p:attrNameLst>
                                              <p:attrName>ppt_x</p:attrName>
                                            </p:attrNameLst>
                                          </p:cBhvr>
                                          <p:tavLst>
                                            <p:tav tm="0">
                                              <p:val>
                                                <p:strVal val="#ppt_x"/>
                                              </p:val>
                                            </p:tav>
                                            <p:tav tm="100000">
                                              <p:val>
                                                <p:strVal val="#ppt_x"/>
                                              </p:val>
                                            </p:tav>
                                          </p:tavLst>
                                        </p:anim>
                                        <p:anim calcmode="lin" valueType="num">
                                          <p:cBhvr additive="base">
                                            <p:cTn id="8" dur="10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 presetClass="exit" presetSubtype="32" fill="hold" grpId="0" nodeType="afterEffect">
                                      <p:stCondLst>
                                        <p:cond delay="0"/>
                                      </p:stCondLst>
                                      <p:iterate>
                                        <p:tmAbs val="0"/>
                                      </p:iterate>
                                      <p:childTnLst>
                                        <p:animEffect transition="out" filter="box(out)">
                                          <p:cBhvr>
                                            <p:cTn id="11" dur="1000" fill="hold"/>
                                            <p:tgtEl>
                                              <p:spTgt spid="78"/>
                                            </p:tgtEl>
                                          </p:cBhvr>
                                        </p:animEffect>
                                        <p:set>
                                          <p:cBhvr>
                                            <p:cTn id="12" fill="hold">
                                              <p:stCondLst>
                                                <p:cond delay="999"/>
                                              </p:stCondLst>
                                            </p:cTn>
                                            <p:tgtEl>
                                              <p:spTgt spid="78"/>
                                            </p:tgtEl>
                                            <p:attrNameLst>
                                              <p:attrName>style.visibility</p:attrName>
                                            </p:attrNameLst>
                                          </p:cBhvr>
                                          <p:to>
                                            <p:strVal val="hidden"/>
                                          </p:to>
                                        </p:set>
                                      </p:childTnLst>
                                    </p:cTn>
                                  </p:par>
                                </p:childTnLst>
                              </p:cTn>
                            </p:par>
                            <p:par>
                              <p:cTn id="13" fill="hold">
                                <p:stCondLst>
                                  <p:cond delay="2000"/>
                                </p:stCondLst>
                                <p:childTnLst>
                                  <p:par>
                                    <p:cTn id="14" presetID="4" presetClass="entr" presetSubtype="32" fill="hold" grpId="0" nodeType="afterEffect">
                                      <p:stCondLst>
                                        <p:cond delay="0"/>
                                      </p:stCondLst>
                                      <p:iterate>
                                        <p:tmAbs val="0"/>
                                      </p:iterate>
                                      <p:childTnLst>
                                        <p:set>
                                          <p:cBhvr>
                                            <p:cTn id="15" fill="hold"/>
                                            <p:tgtEl>
                                              <p:spTgt spid="77"/>
                                            </p:tgtEl>
                                            <p:attrNameLst>
                                              <p:attrName>style.visibility</p:attrName>
                                            </p:attrNameLst>
                                          </p:cBhvr>
                                          <p:to>
                                            <p:strVal val="visible"/>
                                          </p:to>
                                        </p:set>
                                        <p:animEffect transition="in" filter="box(out)">
                                          <p:cBhvr>
                                            <p:cTn id="16"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advAuto="0"/>
          <p:bldP spid="77" grpId="0" animBg="1" advAuto="0"/>
          <p:bldP spid="78" grpId="0" animBg="1" advAuto="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r="65289"/>
          <a:stretch/>
        </p:blipFill>
        <p:spPr>
          <a:xfrm flipH="1">
            <a:off x="-152400" y="849086"/>
            <a:ext cx="3200399" cy="5304106"/>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r="12824"/>
          <a:stretch/>
        </p:blipFill>
        <p:spPr>
          <a:xfrm>
            <a:off x="1295400" y="838200"/>
            <a:ext cx="8037786" cy="5304106"/>
          </a:xfrm>
          <a:prstGeom prst="rect">
            <a:avLst/>
          </a:prstGeom>
        </p:spPr>
      </p:pic>
      <p:sp>
        <p:nvSpPr>
          <p:cNvPr id="87" name="Shape 87"/>
          <p:cNvSpPr/>
          <p:nvPr/>
        </p:nvSpPr>
        <p:spPr>
          <a:xfrm>
            <a:off x="111795" y="1584537"/>
            <a:ext cx="4231605" cy="3348609"/>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marL="381000" indent="-381000">
              <a:spcAft>
                <a:spcPts val="600"/>
              </a:spcAft>
              <a:buClr>
                <a:srgbClr val="FFFFFF"/>
              </a:buClr>
              <a:buFont typeface="Arial"/>
              <a:defRPr sz="2200"/>
            </a:pPr>
            <a:r>
              <a:rPr b="1" dirty="0">
                <a:solidFill>
                  <a:srgbClr val="000000"/>
                </a:solidFill>
                <a:latin typeface="Arial"/>
                <a:ea typeface="Arial"/>
                <a:cs typeface="Arial"/>
                <a:sym typeface="Arial"/>
              </a:rPr>
              <a:t>F</a:t>
            </a:r>
            <a:r>
              <a:rPr dirty="0">
                <a:solidFill>
                  <a:srgbClr val="000000"/>
                </a:solidFill>
                <a:latin typeface="Arial"/>
                <a:ea typeface="Arial"/>
                <a:cs typeface="Arial"/>
                <a:sym typeface="Arial"/>
              </a:rPr>
              <a:t>. 1814, defeated &amp; exiled to Islands of Elba &amp; St. Helena</a:t>
            </a:r>
          </a:p>
          <a:p>
            <a:pPr marL="177800" lvl="1" indent="165100">
              <a:lnSpc>
                <a:spcPct val="30000"/>
              </a:lnSpc>
              <a:spcAft>
                <a:spcPts val="600"/>
              </a:spcAft>
              <a:buClr>
                <a:srgbClr val="FFFFFF"/>
              </a:buClr>
              <a:buFont typeface="Arial"/>
              <a:defRPr sz="2200"/>
            </a:pPr>
            <a:endParaRPr dirty="0">
              <a:solidFill>
                <a:srgbClr val="000000"/>
              </a:solidFill>
              <a:latin typeface="Arial"/>
              <a:ea typeface="Arial"/>
              <a:cs typeface="Arial"/>
              <a:sym typeface="Arial"/>
            </a:endParaRPr>
          </a:p>
          <a:p>
            <a:pPr marL="177800" lvl="1" indent="-177800">
              <a:spcAft>
                <a:spcPts val="600"/>
              </a:spcAft>
              <a:buClr>
                <a:srgbClr val="FFFFFF"/>
              </a:buClr>
              <a:buFont typeface="Arial"/>
              <a:defRPr sz="2200"/>
            </a:pPr>
            <a:r>
              <a:rPr b="1" dirty="0">
                <a:solidFill>
                  <a:srgbClr val="000000"/>
                </a:solidFill>
                <a:latin typeface="Arial"/>
                <a:ea typeface="Arial"/>
                <a:cs typeface="Arial"/>
                <a:sym typeface="Arial"/>
              </a:rPr>
              <a:t>G.</a:t>
            </a:r>
            <a:r>
              <a:rPr dirty="0">
                <a:solidFill>
                  <a:srgbClr val="000000"/>
                </a:solidFill>
                <a:latin typeface="Arial"/>
                <a:ea typeface="Arial"/>
                <a:cs typeface="Arial"/>
                <a:sym typeface="Arial"/>
              </a:rPr>
              <a:t> Napoleon’s Impact</a:t>
            </a:r>
          </a:p>
          <a:p>
            <a:pPr marL="381000" lvl="1" indent="-38100">
              <a:spcAft>
                <a:spcPts val="600"/>
              </a:spcAft>
              <a:buClr>
                <a:srgbClr val="FFFFFF"/>
              </a:buClr>
              <a:buFont typeface="Arial"/>
              <a:defRPr sz="2200">
                <a:latin typeface="Arial"/>
                <a:ea typeface="Arial"/>
                <a:cs typeface="Arial"/>
                <a:sym typeface="Arial"/>
              </a:defRPr>
            </a:pPr>
            <a:r>
              <a:rPr b="1" dirty="0">
                <a:solidFill>
                  <a:srgbClr val="000000"/>
                </a:solidFill>
              </a:rPr>
              <a:t>(1)</a:t>
            </a:r>
            <a:r>
              <a:rPr dirty="0">
                <a:solidFill>
                  <a:srgbClr val="000000"/>
                </a:solidFill>
              </a:rPr>
              <a:t> Napoleonic Code. </a:t>
            </a:r>
          </a:p>
          <a:p>
            <a:pPr marL="381000" lvl="1" indent="-38100">
              <a:spcAft>
                <a:spcPts val="600"/>
              </a:spcAft>
              <a:buClr>
                <a:srgbClr val="FFFFFF"/>
              </a:buClr>
              <a:buFont typeface="Arial"/>
              <a:defRPr sz="2200">
                <a:latin typeface="Arial"/>
                <a:ea typeface="Arial"/>
                <a:cs typeface="Arial"/>
                <a:sym typeface="Arial"/>
              </a:defRPr>
            </a:pPr>
            <a:r>
              <a:rPr b="1" dirty="0">
                <a:solidFill>
                  <a:srgbClr val="000000"/>
                </a:solidFill>
              </a:rPr>
              <a:t>(2)</a:t>
            </a:r>
            <a:r>
              <a:rPr dirty="0">
                <a:solidFill>
                  <a:srgbClr val="000000"/>
                </a:solidFill>
              </a:rPr>
              <a:t> secured the revolution in   </a:t>
            </a:r>
          </a:p>
          <a:p>
            <a:pPr marL="381000" indent="-381000">
              <a:spcAft>
                <a:spcPts val="600"/>
              </a:spcAft>
              <a:buClr>
                <a:srgbClr val="FFFFFF"/>
              </a:buClr>
              <a:buFont typeface="Arial"/>
              <a:defRPr sz="2200">
                <a:latin typeface="Arial"/>
                <a:ea typeface="Arial"/>
                <a:cs typeface="Arial"/>
                <a:sym typeface="Arial"/>
              </a:defRPr>
            </a:pPr>
            <a:r>
              <a:rPr dirty="0">
                <a:solidFill>
                  <a:srgbClr val="000000"/>
                </a:solidFill>
              </a:rPr>
              <a:t> 	     France</a:t>
            </a:r>
            <a:endParaRPr lang="en-US" dirty="0">
              <a:solidFill>
                <a:srgbClr val="000000"/>
              </a:solidFill>
            </a:endParaRPr>
          </a:p>
          <a:p>
            <a:pPr marL="381000" indent="-381000">
              <a:spcAft>
                <a:spcPts val="600"/>
              </a:spcAft>
              <a:buClr>
                <a:srgbClr val="FFFFFF"/>
              </a:buClr>
              <a:buFont typeface="Arial"/>
              <a:defRPr sz="2200">
                <a:latin typeface="Arial"/>
                <a:ea typeface="Arial"/>
                <a:cs typeface="Arial"/>
                <a:sym typeface="Arial"/>
              </a:defRPr>
            </a:pPr>
            <a:r>
              <a:rPr lang="en-US" b="1" dirty="0">
                <a:solidFill>
                  <a:srgbClr val="000000"/>
                </a:solidFill>
              </a:rPr>
              <a:t>     </a:t>
            </a:r>
            <a:r>
              <a:rPr b="1" dirty="0">
                <a:solidFill>
                  <a:srgbClr val="000000"/>
                </a:solidFill>
              </a:rPr>
              <a:t>(3)</a:t>
            </a:r>
            <a:r>
              <a:rPr dirty="0">
                <a:solidFill>
                  <a:srgbClr val="000000"/>
                </a:solidFill>
              </a:rPr>
              <a:t> spread Enlightenment </a:t>
            </a:r>
          </a:p>
          <a:p>
            <a:pPr marL="381000" indent="-381000">
              <a:spcAft>
                <a:spcPts val="600"/>
              </a:spcAft>
              <a:buClr>
                <a:srgbClr val="FFFFFF"/>
              </a:buClr>
              <a:buFont typeface="Arial"/>
              <a:defRPr sz="2200">
                <a:latin typeface="Arial"/>
                <a:ea typeface="Arial"/>
                <a:cs typeface="Arial"/>
                <a:sym typeface="Arial"/>
              </a:defRPr>
            </a:pPr>
            <a:r>
              <a:rPr dirty="0">
                <a:solidFill>
                  <a:srgbClr val="000000"/>
                </a:solidFill>
              </a:rPr>
              <a:t>	      around Europe</a:t>
            </a:r>
          </a:p>
        </p:txBody>
      </p:sp>
      <p:pic>
        <p:nvPicPr>
          <p:cNvPr id="88" name="French Revolution TEXT.png"/>
          <p:cNvPicPr>
            <a:picLocks noChangeAspect="1"/>
          </p:cNvPicPr>
          <p:nvPr/>
        </p:nvPicPr>
        <p:blipFill>
          <a:blip r:embed="rId4"/>
          <a:stretch>
            <a:fillRect/>
          </a:stretch>
        </p:blipFill>
        <p:spPr>
          <a:xfrm>
            <a:off x="287571" y="236934"/>
            <a:ext cx="8352958" cy="821532"/>
          </a:xfrm>
          <a:prstGeom prst="rect">
            <a:avLst/>
          </a:prstGeom>
          <a:ln w="12700"/>
          <a:effectLst>
            <a:outerShdw blurRad="50800" dist="76200" dir="2700000" rotWithShape="0">
              <a:srgbClr val="000000"/>
            </a:outerShdw>
          </a:effectLst>
        </p:spPr>
      </p:pic>
      <p:sp>
        <p:nvSpPr>
          <p:cNvPr id="2" name="Oval 1">
            <a:hlinkClick r:id="rId5"/>
          </p:cNvPr>
          <p:cNvSpPr/>
          <p:nvPr/>
        </p:nvSpPr>
        <p:spPr>
          <a:xfrm>
            <a:off x="287571" y="6142306"/>
            <a:ext cx="550630" cy="487094"/>
          </a:xfrm>
          <a:prstGeom prst="ellipse">
            <a:avLst/>
          </a:prstGeom>
          <a:solidFill>
            <a:schemeClr val="bg1"/>
          </a:solidFill>
          <a:ln w="12700" cap="flat">
            <a:solidFill>
              <a:srgbClr val="FFFFFF"/>
            </a:solidFill>
            <a:prstDash val="solid"/>
            <a:round/>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0639" marR="40639" indent="0" algn="l" defTabSz="9144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FFFFFF"/>
              </a:solidFill>
              <a:effectLst/>
              <a:uFill>
                <a:solidFill>
                  <a:srgbClr val="FFFFFF"/>
                </a:solidFill>
              </a:uFill>
              <a:latin typeface="Verdana"/>
              <a:ea typeface="Verdana"/>
              <a:cs typeface="Verdana"/>
              <a:sym typeface="Verdana"/>
            </a:endParaRPr>
          </a:p>
        </p:txBody>
      </p:sp>
    </p:spTree>
    <p:extLst>
      <p:ext uri="{BB962C8B-B14F-4D97-AF65-F5344CB8AC3E}">
        <p14:creationId xmlns:p14="http://schemas.microsoft.com/office/powerpoint/2010/main" val="1196133638"/>
      </p:ext>
    </p:extLst>
  </p:cSld>
  <p:clrMapOvr>
    <a:masterClrMapping/>
  </p:clrMapOvr>
  <mc:AlternateContent xmlns:mc="http://schemas.openxmlformats.org/markup-compatibility/2006" xmlns:p14="http://schemas.microsoft.com/office/powerpoint/2010/main">
    <mc:Choice Requires="p14">
      <p:transition spd="slow" p14:dur="1500">
        <p14:doors dir="ver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p:tmAbs val="0"/>
                                  </p:iterate>
                                  <p:childTnLst>
                                    <p:set>
                                      <p:cBhvr>
                                        <p:cTn id="6" fill="hold"/>
                                        <p:tgtEl>
                                          <p:spTgt spid="87"/>
                                        </p:tgtEl>
                                        <p:attrNameLst>
                                          <p:attrName>style.visibility</p:attrName>
                                        </p:attrNameLst>
                                      </p:cBhvr>
                                      <p:to>
                                        <p:strVal val="visible"/>
                                      </p:to>
                                    </p:set>
                                    <p:animEffect transition="in" filter="wipe(down)">
                                      <p:cBhvr>
                                        <p:cTn id="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 name="CongressOfVienna1815.png"/>
          <p:cNvPicPr>
            <a:picLocks noChangeAspect="1"/>
          </p:cNvPicPr>
          <p:nvPr/>
        </p:nvPicPr>
        <p:blipFill>
          <a:blip r:embed="rId3"/>
          <a:srcRect l="1939" t="12846" r="1939"/>
          <a:stretch>
            <a:fillRect/>
          </a:stretch>
        </p:blipFill>
        <p:spPr>
          <a:xfrm>
            <a:off x="2345" y="606099"/>
            <a:ext cx="9152117" cy="5998794"/>
          </a:xfrm>
          <a:prstGeom prst="rect">
            <a:avLst/>
          </a:prstGeom>
          <a:ln w="12700"/>
        </p:spPr>
      </p:pic>
      <p:sp>
        <p:nvSpPr>
          <p:cNvPr id="93" name="Shape 93"/>
          <p:cNvSpPr/>
          <p:nvPr/>
        </p:nvSpPr>
        <p:spPr>
          <a:xfrm rot="10800000" flipH="1">
            <a:off x="0" y="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0048AA"/>
          </a:solidFill>
          <a:ln w="25400">
            <a:solidFill>
              <a:srgbClr val="000000"/>
            </a:solidFill>
          </a:ln>
        </p:spPr>
        <p:txBody>
          <a:bodyPr lIns="50800" tIns="50800" rIns="50800" bIns="50800" anchor="ctr"/>
          <a:lstStyle/>
          <a:p>
            <a:endParaRPr/>
          </a:p>
        </p:txBody>
      </p:sp>
      <p:sp>
        <p:nvSpPr>
          <p:cNvPr id="94" name="Shape 94"/>
          <p:cNvSpPr/>
          <p:nvPr/>
        </p:nvSpPr>
        <p:spPr>
          <a:xfrm>
            <a:off x="12700" y="5981700"/>
            <a:ext cx="9131300" cy="876300"/>
          </a:xfrm>
          <a:custGeom>
            <a:avLst/>
            <a:gdLst/>
            <a:ahLst/>
            <a:cxnLst>
              <a:cxn ang="0">
                <a:pos x="wd2" y="hd2"/>
              </a:cxn>
              <a:cxn ang="5400000">
                <a:pos x="wd2" y="hd2"/>
              </a:cxn>
              <a:cxn ang="10800000">
                <a:pos x="wd2" y="hd2"/>
              </a:cxn>
              <a:cxn ang="16200000">
                <a:pos x="wd2" y="hd2"/>
              </a:cxn>
            </a:cxnLst>
            <a:rect l="0" t="0" r="r" b="b"/>
            <a:pathLst>
              <a:path w="21600" h="21600" extrusionOk="0">
                <a:moveTo>
                  <a:pt x="721" y="313"/>
                </a:moveTo>
                <a:lnTo>
                  <a:pt x="5678" y="1252"/>
                </a:lnTo>
                <a:lnTo>
                  <a:pt x="8442" y="626"/>
                </a:lnTo>
                <a:lnTo>
                  <a:pt x="10154" y="939"/>
                </a:lnTo>
                <a:lnTo>
                  <a:pt x="13008" y="1252"/>
                </a:lnTo>
                <a:lnTo>
                  <a:pt x="16072" y="0"/>
                </a:lnTo>
                <a:lnTo>
                  <a:pt x="17815" y="626"/>
                </a:lnTo>
                <a:lnTo>
                  <a:pt x="19767" y="939"/>
                </a:lnTo>
                <a:lnTo>
                  <a:pt x="20428" y="1252"/>
                </a:lnTo>
                <a:lnTo>
                  <a:pt x="20699" y="1565"/>
                </a:lnTo>
                <a:lnTo>
                  <a:pt x="21480" y="2504"/>
                </a:lnTo>
                <a:lnTo>
                  <a:pt x="21600" y="20348"/>
                </a:lnTo>
                <a:lnTo>
                  <a:pt x="8111" y="21600"/>
                </a:lnTo>
                <a:lnTo>
                  <a:pt x="751" y="21287"/>
                </a:lnTo>
                <a:lnTo>
                  <a:pt x="30" y="20974"/>
                </a:lnTo>
                <a:lnTo>
                  <a:pt x="0" y="2504"/>
                </a:lnTo>
                <a:lnTo>
                  <a:pt x="240" y="939"/>
                </a:lnTo>
              </a:path>
            </a:pathLst>
          </a:custGeom>
          <a:solidFill>
            <a:srgbClr val="AB1600"/>
          </a:solidFill>
          <a:ln w="12700"/>
        </p:spPr>
        <p:txBody>
          <a:bodyPr lIns="50800" tIns="50800" rIns="50800" bIns="50800" anchor="ctr"/>
          <a:lstStyle/>
          <a:p>
            <a:endParaRPr/>
          </a:p>
        </p:txBody>
      </p:sp>
      <p:sp>
        <p:nvSpPr>
          <p:cNvPr id="95" name="Shape 95"/>
          <p:cNvSpPr/>
          <p:nvPr/>
        </p:nvSpPr>
        <p:spPr>
          <a:xfrm>
            <a:off x="119934" y="4402696"/>
            <a:ext cx="8458201" cy="1665598"/>
          </a:xfrm>
          <a:prstGeom prst="rect">
            <a:avLst/>
          </a:prstGeom>
          <a:solidFill>
            <a:srgbClr val="FFFFFF">
              <a:alpha val="20404"/>
            </a:srgbClr>
          </a:solidFill>
          <a:ln w="12700">
            <a:miter lim="400000"/>
          </a:ln>
          <a:effectLst>
            <a:outerShdw blurRad="63500" dir="2700000" rotWithShape="0">
              <a:srgbClr val="FFFFFF"/>
            </a:outerShdw>
          </a:effectLst>
          <a:extLst>
            <a:ext uri="{C572A759-6A51-4108-AA02-DFA0A04FC94B}">
              <ma14:wrappingTextBoxFlag xmlns="" xmlns:ma14="http://schemas.microsoft.com/office/mac/drawingml/2011/main" val="1"/>
            </a:ext>
          </a:extLst>
        </p:spPr>
        <p:txBody>
          <a:bodyPr lIns="50800" tIns="50800" rIns="50800" bIns="50800">
            <a:spAutoFit/>
          </a:bodyPr>
          <a:lstStyle/>
          <a:p>
            <a:pPr marL="161289">
              <a:buClr>
                <a:srgbClr val="FFFFFF"/>
              </a:buClr>
              <a:buFont typeface="Arial"/>
              <a:defRPr b="1">
                <a:latin typeface="Arial"/>
                <a:ea typeface="Arial"/>
                <a:cs typeface="Arial"/>
                <a:sym typeface="Arial"/>
              </a:defRPr>
            </a:pPr>
            <a:r>
              <a:rPr sz="2600">
                <a:solidFill>
                  <a:srgbClr val="040404"/>
                </a:solidFill>
                <a:effectLst>
                  <a:outerShdw blurRad="25400" dir="2700000" rotWithShape="0">
                    <a:srgbClr val="FFFFFF"/>
                  </a:outerShdw>
                </a:effectLst>
              </a:rPr>
              <a:t>VII. Peace in Europe</a:t>
            </a:r>
          </a:p>
          <a:p>
            <a:pPr marL="918527" indent="-642937">
              <a:buClr>
                <a:srgbClr val="FFFFFF"/>
              </a:buClr>
              <a:buFont typeface="Arial"/>
            </a:pPr>
            <a:r>
              <a:rPr sz="2600" b="1">
                <a:solidFill>
                  <a:srgbClr val="040404"/>
                </a:solidFill>
                <a:effectLst>
                  <a:outerShdw blurRad="25400" dir="2700000" rotWithShape="0">
                    <a:srgbClr val="FFFFFF"/>
                  </a:outerShdw>
                </a:effectLst>
                <a:latin typeface="Arial"/>
                <a:ea typeface="Arial"/>
                <a:cs typeface="Arial"/>
                <a:sym typeface="Arial"/>
              </a:rPr>
              <a:t>A</a:t>
            </a:r>
            <a:r>
              <a:rPr sz="2600">
                <a:solidFill>
                  <a:srgbClr val="040404"/>
                </a:solidFill>
                <a:effectLst>
                  <a:outerShdw blurRad="25400" dir="2700000" rotWithShape="0">
                    <a:srgbClr val="FFFFFF"/>
                  </a:outerShdw>
                </a:effectLst>
                <a:latin typeface="Arial"/>
                <a:ea typeface="Arial"/>
                <a:cs typeface="Arial"/>
                <a:sym typeface="Arial"/>
              </a:rPr>
              <a:t>.	</a:t>
            </a:r>
            <a:r>
              <a:rPr sz="2600" b="1" u="sng">
                <a:solidFill>
                  <a:srgbClr val="040404"/>
                </a:solidFill>
                <a:uFill>
                  <a:solidFill>
                    <a:srgbClr val="000000"/>
                  </a:solidFill>
                </a:uFill>
                <a:latin typeface="Arial"/>
                <a:ea typeface="Arial"/>
                <a:cs typeface="Arial"/>
                <a:sym typeface="Arial"/>
              </a:rPr>
              <a:t>Congress of Vienna</a:t>
            </a:r>
            <a:r>
              <a:rPr sz="2600">
                <a:solidFill>
                  <a:srgbClr val="040404"/>
                </a:solidFill>
                <a:effectLst>
                  <a:outerShdw blurRad="25400" dir="2700000" rotWithShape="0">
                    <a:srgbClr val="FFFFFF"/>
                  </a:outerShdw>
                </a:effectLst>
                <a:latin typeface="Arial"/>
                <a:ea typeface="Arial"/>
                <a:cs typeface="Arial"/>
                <a:sym typeface="Arial"/>
              </a:rPr>
              <a:t> 1815 - the allies redrew map of Europe, &amp; restored the kings who had ruled before Napoleon.</a:t>
            </a:r>
          </a:p>
        </p:txBody>
      </p:sp>
      <p:pic>
        <p:nvPicPr>
          <p:cNvPr id="96" name="French Revolution TEXT.png"/>
          <p:cNvPicPr>
            <a:picLocks noChangeAspect="1"/>
          </p:cNvPicPr>
          <p:nvPr/>
        </p:nvPicPr>
        <p:blipFill>
          <a:blip r:embed="rId4"/>
          <a:stretch>
            <a:fillRect/>
          </a:stretch>
        </p:blipFill>
        <p:spPr>
          <a:xfrm>
            <a:off x="287571" y="236934"/>
            <a:ext cx="8352958" cy="821532"/>
          </a:xfrm>
          <a:prstGeom prst="rect">
            <a:avLst/>
          </a:prstGeom>
          <a:ln w="12700"/>
          <a:effectLst>
            <a:outerShdw blurRad="50800" dist="76200" dir="2700000" rotWithShape="0">
              <a:srgbClr val="000000"/>
            </a:outerShdw>
          </a:effectLst>
        </p:spPr>
      </p:pic>
    </p:spTree>
    <p:extLst>
      <p:ext uri="{BB962C8B-B14F-4D97-AF65-F5344CB8AC3E}">
        <p14:creationId xmlns:p14="http://schemas.microsoft.com/office/powerpoint/2010/main" val="428041296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a:hlinkClick r:id="rId3"/>
          </p:cNvPr>
          <p:cNvSpPr/>
          <p:nvPr/>
        </p:nvSpPr>
        <p:spPr>
          <a:xfrm>
            <a:off x="78392" y="6301979"/>
            <a:ext cx="488652" cy="464497"/>
          </a:xfrm>
          <a:prstGeom prst="ellipse">
            <a:avLst/>
          </a:prstGeom>
          <a:solidFill>
            <a:srgbClr val="000000"/>
          </a:solidFill>
          <a:ln w="12700">
            <a:solidFill>
              <a:srgbClr val="FFFFFF"/>
            </a:solidFill>
            <a:miter lim="400000"/>
          </a:ln>
          <a:effectLst>
            <a:outerShdw blurRad="418259" dist="25400" dir="5400000" rotWithShape="0">
              <a:srgbClr val="FFFFFF"/>
            </a:outerShdw>
          </a:effectLst>
        </p:spPr>
        <p:txBody>
          <a:bodyPr lIns="35717" tIns="35717" rIns="35717" bIns="35717" anchor="ctr"/>
          <a:lstStyle/>
          <a:p>
            <a:pPr>
              <a:defRPr sz="2600"/>
            </a:pPr>
            <a:endParaRPr/>
          </a:p>
        </p:txBody>
      </p:sp>
      <p:pic>
        <p:nvPicPr>
          <p:cNvPr id="2" name="Picture 1" descr="Napoleon.jp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 y="152400"/>
            <a:ext cx="8305800" cy="6019800"/>
          </a:xfrm>
          <a:prstGeom prst="rect">
            <a:avLst/>
          </a:prstGeom>
        </p:spPr>
      </p:pic>
    </p:spTree>
    <p:extLst>
      <p:ext uri="{BB962C8B-B14F-4D97-AF65-F5344CB8AC3E}">
        <p14:creationId xmlns:p14="http://schemas.microsoft.com/office/powerpoint/2010/main" val="109572118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image26.png"/>
          <p:cNvPicPr>
            <a:picLocks noChangeAspect="1"/>
          </p:cNvPicPr>
          <p:nvPr/>
        </p:nvPicPr>
        <p:blipFill>
          <a:blip r:embed="rId3"/>
          <a:stretch>
            <a:fillRect/>
          </a:stretch>
        </p:blipFill>
        <p:spPr>
          <a:xfrm>
            <a:off x="691370" y="328483"/>
            <a:ext cx="7448601" cy="3254238"/>
          </a:xfrm>
          <a:prstGeom prst="rect">
            <a:avLst/>
          </a:prstGeom>
          <a:ln w="12700">
            <a:miter lim="400000"/>
          </a:ln>
        </p:spPr>
      </p:pic>
      <p:sp>
        <p:nvSpPr>
          <p:cNvPr id="139" name="Shape 139"/>
          <p:cNvSpPr/>
          <p:nvPr/>
        </p:nvSpPr>
        <p:spPr>
          <a:xfrm>
            <a:off x="710227" y="3669443"/>
            <a:ext cx="7942704" cy="2636040"/>
          </a:xfrm>
          <a:prstGeom prst="rect">
            <a:avLst/>
          </a:prstGeom>
          <a:ln w="12700">
            <a:miter lim="400000"/>
          </a:ln>
          <a:extLst>
            <a:ext uri="{C572A759-6A51-4108-AA02-DFA0A04FC94B}">
              <ma14:wrappingTextBoxFlag xmlns="" xmlns:ma14="http://schemas.microsoft.com/office/mac/drawingml/2011/main" val="1"/>
            </a:ext>
          </a:extLst>
        </p:spPr>
        <p:txBody>
          <a:bodyPr lIns="25113" tIns="25113" rIns="25113" bIns="25113" anchor="ctr">
            <a:spAutoFit/>
          </a:bodyPr>
          <a:lstStyle>
            <a:lvl1pPr algn="l" defTabSz="457200">
              <a:defRPr sz="5600">
                <a:latin typeface="Arial"/>
                <a:ea typeface="Arial"/>
                <a:cs typeface="Arial"/>
                <a:sym typeface="Arial"/>
              </a:defRPr>
            </a:lvl1pPr>
          </a:lstStyle>
          <a:p>
            <a:r>
              <a:t>What was the Napoleonic Code? Why is it important?</a:t>
            </a:r>
          </a:p>
        </p:txBody>
      </p:sp>
    </p:spTree>
    <p:extLst>
      <p:ext uri="{BB962C8B-B14F-4D97-AF65-F5344CB8AC3E}">
        <p14:creationId xmlns:p14="http://schemas.microsoft.com/office/powerpoint/2010/main" val="120277532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 name="image3.png"/>
          <p:cNvPicPr>
            <a:picLocks noChangeAspect="1"/>
          </p:cNvPicPr>
          <p:nvPr/>
        </p:nvPicPr>
        <p:blipFill>
          <a:blip r:embed="rId3"/>
          <a:stretch>
            <a:fillRect/>
          </a:stretch>
        </p:blipFill>
        <p:spPr>
          <a:xfrm rot="20578802">
            <a:off x="1563290" y="3608482"/>
            <a:ext cx="7077473" cy="2103436"/>
          </a:xfrm>
          <a:prstGeom prst="rect">
            <a:avLst/>
          </a:prstGeom>
          <a:ln w="12700">
            <a:miter lim="400000"/>
          </a:ln>
          <a:effectLst>
            <a:outerShdw blurRad="1168400" dir="9240000" rotWithShape="0">
              <a:srgbClr val="FFFFFF"/>
            </a:outerShdw>
          </a:effectLst>
        </p:spPr>
      </p:pic>
      <p:sp>
        <p:nvSpPr>
          <p:cNvPr id="203" name="Shape 203"/>
          <p:cNvSpPr/>
          <p:nvPr/>
        </p:nvSpPr>
        <p:spPr>
          <a:xfrm>
            <a:off x="308693" y="105769"/>
            <a:ext cx="7445080" cy="2872577"/>
          </a:xfrm>
          <a:prstGeom prst="rect">
            <a:avLst/>
          </a:prstGeom>
          <a:ln w="12700">
            <a:miter lim="400000"/>
          </a:ln>
          <a:extLst>
            <a:ext uri="{C572A759-6A51-4108-AA02-DFA0A04FC94B}">
              <ma14:wrappingTextBoxFlag xmlns="" xmlns:ma14="http://schemas.microsoft.com/office/mac/drawingml/2011/main" val="1"/>
            </a:ext>
          </a:extLst>
        </p:spPr>
        <p:txBody>
          <a:bodyPr lIns="50798" tIns="50798" rIns="50798" bIns="50798" anchor="ctr">
            <a:spAutoFit/>
          </a:bodyPr>
          <a:lstStyle>
            <a:lvl1pPr algn="l" defTabSz="457200">
              <a:defRPr sz="8400" i="1">
                <a:latin typeface="Candara"/>
                <a:ea typeface="Candara"/>
                <a:cs typeface="Candara"/>
                <a:sym typeface="Candara"/>
              </a:defRPr>
            </a:lvl1pPr>
          </a:lstStyle>
          <a:p>
            <a:r>
              <a:rPr sz="6000" dirty="0"/>
              <a:t>What part of today’s lesson is confusing to you?</a:t>
            </a:r>
          </a:p>
        </p:txBody>
      </p:sp>
    </p:spTree>
    <p:extLst>
      <p:ext uri="{BB962C8B-B14F-4D97-AF65-F5344CB8AC3E}">
        <p14:creationId xmlns:p14="http://schemas.microsoft.com/office/powerpoint/2010/main" val="51457990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oefler Text"/>
        <a:ea typeface="Hoefler Text"/>
        <a:cs typeface="Hoefler Text"/>
      </a:majorFont>
      <a:minorFont>
        <a:latin typeface="Hoefler Text"/>
        <a:ea typeface="Hoefler Text"/>
        <a:cs typeface="Hoefler Tex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48AA"/>
        </a:solidFill>
        <a:ln w="12700" cap="flat">
          <a:solidFill>
            <a:srgbClr val="FFFFFF"/>
          </a:solidFill>
          <a:prstDash val="solid"/>
          <a:round/>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FFFFFF"/>
          </a:solidFill>
          <a:prstDash val="solid"/>
          <a:round/>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oefler Text"/>
        <a:ea typeface="Hoefler Text"/>
        <a:cs typeface="Hoefler Text"/>
      </a:majorFont>
      <a:minorFont>
        <a:latin typeface="Hoefler Text"/>
        <a:ea typeface="Hoefler Text"/>
        <a:cs typeface="Hoefler Tex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48AA"/>
        </a:solidFill>
        <a:ln w="12700" cap="flat">
          <a:solidFill>
            <a:srgbClr val="FFFFFF"/>
          </a:solidFill>
          <a:prstDash val="solid"/>
          <a:round/>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FFFFFF"/>
          </a:solidFill>
          <a:prstDash val="solid"/>
          <a:round/>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40639" marR="40639" indent="0" algn="l" defTabSz="9144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
              <a:solidFill>
                <a:srgbClr val="FFFFFF"/>
              </a:solidFill>
            </a:uFill>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128</TotalTime>
  <Words>1615</Words>
  <Application>Microsoft Macintosh PowerPoint</Application>
  <PresentationFormat>On-screen Show (4:3)</PresentationFormat>
  <Paragraphs>85</Paragraphs>
  <Slides>9</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Candara</vt:lpstr>
      <vt:lpstr>Helvetica</vt:lpstr>
      <vt:lpstr>Hoefler Text</vt:lpstr>
      <vt:lpstr>Lucida Grande</vt:lpstr>
      <vt:lpstr>Verdana</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Beattie, William R.</dc:creator>
  <cp:lastModifiedBy>Beattie, William R</cp:lastModifiedBy>
  <cp:revision>46</cp:revision>
  <dcterms:modified xsi:type="dcterms:W3CDTF">2021-02-28T19:28:37Z</dcterms:modified>
</cp:coreProperties>
</file>