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30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CD3BFA-1292-496E-8639-4217D5824F52}" type="datetimeFigureOut">
              <a:rPr lang="en-US" smtClean="0"/>
              <a:t>6/24/2021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80EADD-D742-4DC4-873C-D1668FA81104}" type="slidenum">
              <a:rPr lang="en-US" smtClean="0"/>
              <a:t>‹#›</a:t>
            </a:fld>
            <a:endParaRPr lang="en-US"/>
          </a:p>
        </p:txBody>
      </p:sp>
    </p:spTree>
    <p:extLst>
      <p:ext uri="{BB962C8B-B14F-4D97-AF65-F5344CB8AC3E}">
        <p14:creationId xmlns:p14="http://schemas.microsoft.com/office/powerpoint/2010/main" val="3985962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76" name="Shape 1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82" name="Shape 1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88" name="Shape 1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95" name="Shape 1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07" name="Shape 2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26" name="Shape 2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32" name="Shape 2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38" name="Shape 2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44" name="Shape 2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57" name="Shape 2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75" name="Shape 2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81" name="Shape 2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87" name="Shape 2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99" name="Shape 2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Shape 30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05" name="Shape 3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Shape 31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17" name="Shape 3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23" name="Shape 3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29" name="Shape 3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35" name="Shape 3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39" name="Shape 3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2400"/>
          </a:p>
        </p:txBody>
      </p:sp>
      <p:sp useBgFill="1">
        <p:nvSpPr>
          <p:cNvPr id="13" name="Rounded Rectangle 12"/>
          <p:cNvSpPr/>
          <p:nvPr/>
        </p:nvSpPr>
        <p:spPr>
          <a:xfrm>
            <a:off x="87084" y="69757"/>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2400"/>
          </a:p>
        </p:txBody>
      </p:sp>
      <p:sp>
        <p:nvSpPr>
          <p:cNvPr id="9" name="Subtitle 8"/>
          <p:cNvSpPr>
            <a:spLocks noGrp="1"/>
          </p:cNvSpPr>
          <p:nvPr>
            <p:ph type="subTitle" idx="1"/>
          </p:nvPr>
        </p:nvSpPr>
        <p:spPr>
          <a:xfrm>
            <a:off x="1727200" y="3200400"/>
            <a:ext cx="8534400" cy="1600200"/>
          </a:xfrm>
        </p:spPr>
        <p:txBody>
          <a:bodyPr/>
          <a:lstStyle>
            <a:lvl1pPr marL="0" indent="0" algn="ctr">
              <a:buNone/>
              <a:defRPr sz="3467">
                <a:solidFill>
                  <a:schemeClr val="tx2"/>
                </a:solidFill>
              </a:defRPr>
            </a:lvl1pPr>
            <a:lvl2pPr marL="609585" indent="0" algn="ctr">
              <a:buNone/>
            </a:lvl2pPr>
            <a:lvl3pPr marL="1219170" indent="0" algn="ctr">
              <a:buNone/>
            </a:lvl3pPr>
            <a:lvl4pPr marL="1828754" indent="0" algn="ctr">
              <a:buNone/>
            </a:lvl4pPr>
            <a:lvl5pPr marL="2438339" indent="0" algn="ctr">
              <a:buNone/>
            </a:lvl5pPr>
            <a:lvl6pPr marL="3047924" indent="0" algn="ctr">
              <a:buNone/>
            </a:lvl6pPr>
            <a:lvl7pPr marL="3657509" indent="0" algn="ctr">
              <a:buNone/>
            </a:lvl7pPr>
            <a:lvl8pPr marL="4267093" indent="0" algn="ctr">
              <a:buNone/>
            </a:lvl8pPr>
            <a:lvl9pPr marL="4876678"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564CF2E0-CCC4-4E1E-9902-C3C36AB3FDA4}" type="datetimeFigureOut">
              <a:rPr lang="en-US" smtClean="0"/>
              <a:pPr/>
              <a:t>6/24/2021</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lIns="0" tIns="0" rIns="0" bIns="0">
            <a:noAutofit/>
          </a:bodyPr>
          <a:lstStyle>
            <a:lvl1pPr>
              <a:defRPr sz="1867">
                <a:solidFill>
                  <a:srgbClr val="FFFFFF"/>
                </a:solidFill>
              </a:defRPr>
            </a:lvl1pPr>
          </a:lstStyle>
          <a:p>
            <a:fld id="{6F42FDE4-A7DD-41A7-A0A6-9B649FB43336}" type="slidenum">
              <a:rPr kumimoji="0" lang="en-US" smtClean="0"/>
              <a:pPr/>
              <a:t>‹#›</a:t>
            </a:fld>
            <a:endParaRPr kumimoji="0" lang="en-US" sz="1867" dirty="0">
              <a:solidFill>
                <a:srgbClr val="FFFFFF"/>
              </a:solidFill>
            </a:endParaRPr>
          </a:p>
        </p:txBody>
      </p:sp>
      <p:sp>
        <p:nvSpPr>
          <p:cNvPr id="7" name="Rectangle 6"/>
          <p:cNvSpPr/>
          <p:nvPr/>
        </p:nvSpPr>
        <p:spPr>
          <a:xfrm>
            <a:off x="83910" y="1449304"/>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10" name="Rectangle 9"/>
          <p:cNvSpPr/>
          <p:nvPr/>
        </p:nvSpPr>
        <p:spPr>
          <a:xfrm>
            <a:off x="83910" y="1396721"/>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11" name="Rectangle 10"/>
          <p:cNvSpPr/>
          <p:nvPr/>
        </p:nvSpPr>
        <p:spPr>
          <a:xfrm>
            <a:off x="83910" y="2976650"/>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8" name="Title 7"/>
          <p:cNvSpPr>
            <a:spLocks noGrp="1"/>
          </p:cNvSpPr>
          <p:nvPr>
            <p:ph type="ctrTitle"/>
          </p:nvPr>
        </p:nvSpPr>
        <p:spPr>
          <a:xfrm>
            <a:off x="609600" y="1505932"/>
            <a:ext cx="10972800" cy="1470025"/>
          </a:xfrm>
        </p:spPr>
        <p:txBody>
          <a:bodyPr anchor="ctr"/>
          <a:lstStyle>
            <a:lvl1pPr algn="ctr">
              <a:defRPr lang="en-US" dirty="0">
                <a:solidFill>
                  <a:srgbClr val="FFFFFF"/>
                </a:solidFill>
              </a:defRPr>
            </a:lvl1pPr>
          </a:lstStyle>
          <a:p>
            <a:r>
              <a:rPr kumimoji="0" lang="en-US"/>
              <a:t>Click to edit Master title style</a:t>
            </a:r>
          </a:p>
        </p:txBody>
      </p:sp>
    </p:spTree>
    <p:extLst>
      <p:ext uri="{BB962C8B-B14F-4D97-AF65-F5344CB8AC3E}">
        <p14:creationId xmlns:p14="http://schemas.microsoft.com/office/powerpoint/2010/main" val="161309795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
        <p:nvSpPr>
          <p:cNvPr id="8" name="Content Placeholder 7"/>
          <p:cNvSpPr>
            <a:spLocks noGrp="1"/>
          </p:cNvSpPr>
          <p:nvPr>
            <p:ph sz="quarter" idx="1"/>
          </p:nvPr>
        </p:nvSpPr>
        <p:spPr>
          <a:xfrm>
            <a:off x="1219200" y="1447800"/>
            <a:ext cx="103632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448893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2400"/>
          </a:p>
        </p:txBody>
      </p:sp>
      <p:sp useBgFill="1">
        <p:nvSpPr>
          <p:cNvPr id="10" name="Rounded Rectangle 9"/>
          <p:cNvSpPr/>
          <p:nvPr/>
        </p:nvSpPr>
        <p:spPr>
          <a:xfrm>
            <a:off x="87084" y="69757"/>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sz="2400"/>
          </a:p>
        </p:txBody>
      </p:sp>
      <p:sp>
        <p:nvSpPr>
          <p:cNvPr id="2" name="Title 1"/>
          <p:cNvSpPr>
            <a:spLocks noGrp="1"/>
          </p:cNvSpPr>
          <p:nvPr>
            <p:ph type="title"/>
          </p:nvPr>
        </p:nvSpPr>
        <p:spPr>
          <a:xfrm>
            <a:off x="963084" y="952501"/>
            <a:ext cx="10363200" cy="1362075"/>
          </a:xfrm>
        </p:spPr>
        <p:txBody>
          <a:bodyPr anchor="b" anchorCtr="0"/>
          <a:lstStyle>
            <a:lvl1pPr algn="l">
              <a:buNone/>
              <a:defRPr sz="5333" b="0" cap="none"/>
            </a:lvl1pPr>
          </a:lstStyle>
          <a:p>
            <a:r>
              <a:rPr kumimoji="0" lang="en-US"/>
              <a:t>Click to edit Master title style</a:t>
            </a:r>
          </a:p>
        </p:txBody>
      </p:sp>
      <p:sp>
        <p:nvSpPr>
          <p:cNvPr id="3" name="Text Placeholder 2"/>
          <p:cNvSpPr>
            <a:spLocks noGrp="1"/>
          </p:cNvSpPr>
          <p:nvPr>
            <p:ph type="body" idx="1"/>
          </p:nvPr>
        </p:nvSpPr>
        <p:spPr>
          <a:xfrm>
            <a:off x="963084" y="2547938"/>
            <a:ext cx="10363200" cy="1338263"/>
          </a:xfrm>
        </p:spPr>
        <p:txBody>
          <a:bodyPr anchor="t" anchorCtr="0"/>
          <a:lstStyle>
            <a:lvl1pPr marL="0" indent="0">
              <a:buNone/>
              <a:defRPr sz="3200">
                <a:solidFill>
                  <a:schemeClr val="tx1">
                    <a:tint val="75000"/>
                  </a:schemeClr>
                </a:solidFill>
              </a:defRPr>
            </a:lvl1pPr>
            <a:lvl2pPr>
              <a:buNone/>
              <a:defRPr sz="2400">
                <a:solidFill>
                  <a:schemeClr val="tx1">
                    <a:tint val="75000"/>
                  </a:schemeClr>
                </a:solidFill>
              </a:defRPr>
            </a:lvl2pPr>
            <a:lvl3pPr>
              <a:buNone/>
              <a:defRPr sz="2133">
                <a:solidFill>
                  <a:schemeClr val="tx1">
                    <a:tint val="75000"/>
                  </a:schemeClr>
                </a:solidFill>
              </a:defRPr>
            </a:lvl3pPr>
            <a:lvl4pPr>
              <a:buNone/>
              <a:defRPr sz="1867">
                <a:solidFill>
                  <a:schemeClr val="tx1">
                    <a:tint val="75000"/>
                  </a:schemeClr>
                </a:solidFill>
              </a:defRPr>
            </a:lvl4pPr>
            <a:lvl5pPr>
              <a:buNone/>
              <a:defRPr sz="1867">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1066800" y="6172200"/>
            <a:ext cx="5334000" cy="457200"/>
          </a:xfrm>
        </p:spPr>
        <p:txBody>
          <a:bodyPr/>
          <a:lstStyle/>
          <a:p>
            <a:endParaRPr lang="en-US"/>
          </a:p>
        </p:txBody>
      </p:sp>
      <p:sp>
        <p:nvSpPr>
          <p:cNvPr id="7" name="Rectangle 6"/>
          <p:cNvSpPr/>
          <p:nvPr/>
        </p:nvSpPr>
        <p:spPr>
          <a:xfrm flipV="1">
            <a:off x="92551" y="2376831"/>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8" name="Rectangle 7"/>
          <p:cNvSpPr/>
          <p:nvPr/>
        </p:nvSpPr>
        <p:spPr>
          <a:xfrm>
            <a:off x="92197" y="2341477"/>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9" name="Rectangle 8"/>
          <p:cNvSpPr/>
          <p:nvPr/>
        </p:nvSpPr>
        <p:spPr>
          <a:xfrm>
            <a:off x="9107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6" name="Slide Number Placeholder 5"/>
          <p:cNvSpPr>
            <a:spLocks noGrp="1"/>
          </p:cNvSpPr>
          <p:nvPr>
            <p:ph type="sldNum" sz="quarter" idx="12"/>
          </p:nvPr>
        </p:nvSpPr>
        <p:spPr>
          <a:xfrm>
            <a:off x="195072" y="6208776"/>
            <a:ext cx="609600" cy="457200"/>
          </a:xfrm>
        </p:spPr>
        <p:txBody>
          <a:bodyPr/>
          <a:lstStyle/>
          <a:p>
            <a:endParaRPr lang="en-US"/>
          </a:p>
        </p:txBody>
      </p:sp>
    </p:spTree>
    <p:extLst>
      <p:ext uri="{BB962C8B-B14F-4D97-AF65-F5344CB8AC3E}">
        <p14:creationId xmlns:p14="http://schemas.microsoft.com/office/powerpoint/2010/main" val="108756724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564CF2E0-CCC4-4E1E-9902-C3C36AB3FDA4}" type="datetimeFigureOut">
              <a:rPr lang="en-US" smtClean="0"/>
              <a:pPr/>
              <a:t>6/24/2021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667282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1"/>
            <a:ext cx="103632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3200" b="1">
                <a:solidFill>
                  <a:schemeClr val="accent1"/>
                </a:solidFill>
                <a:latin typeface="+mj-lt"/>
                <a:ea typeface="+mj-ea"/>
                <a:cs typeface="+mj-cs"/>
              </a:defRPr>
            </a:lvl1pPr>
            <a:lvl2pPr>
              <a:buNone/>
              <a:defRPr sz="2667" b="1"/>
            </a:lvl2pPr>
            <a:lvl3pPr>
              <a:buNone/>
              <a:defRPr sz="2400" b="1"/>
            </a:lvl3pPr>
            <a:lvl4pPr>
              <a:buNone/>
              <a:defRPr sz="2133" b="1"/>
            </a:lvl4pPr>
            <a:lvl5pPr>
              <a:buNone/>
              <a:defRPr sz="2133"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3200" b="1">
                <a:solidFill>
                  <a:schemeClr val="accent1"/>
                </a:solidFill>
                <a:latin typeface="+mj-lt"/>
                <a:ea typeface="+mj-ea"/>
                <a:cs typeface="+mj-cs"/>
              </a:defRPr>
            </a:lvl1pPr>
            <a:lvl2pPr>
              <a:buNone/>
              <a:defRPr sz="2667" b="1"/>
            </a:lvl2pPr>
            <a:lvl3pPr>
              <a:buNone/>
              <a:defRPr sz="2400" b="1"/>
            </a:lvl3pPr>
            <a:lvl4pPr>
              <a:buNone/>
              <a:defRPr sz="2133" b="1"/>
            </a:lvl4pPr>
            <a:lvl5pPr>
              <a:buNone/>
              <a:defRPr sz="2133"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564CF2E0-CCC4-4E1E-9902-C3C36AB3FDA4}" type="datetimeFigureOut">
              <a:rPr lang="en-US" smtClean="0"/>
              <a:pPr/>
              <a:t>6/24/2021</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half" idx="2"/>
          </p:nvPr>
        </p:nvSpPr>
        <p:spPr>
          <a:xfrm>
            <a:off x="1219200" y="2247900"/>
            <a:ext cx="49784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6604000" y="2247900"/>
            <a:ext cx="49784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979768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64CF2E0-CCC4-4E1E-9902-C3C36AB3FDA4}" type="datetimeFigureOut">
              <a:rPr lang="en-US" smtClean="0"/>
              <a:pPr/>
              <a:t>6/24/2021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51620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4CF2E0-CCC4-4E1E-9902-C3C36AB3FDA4}" type="datetimeFigureOut">
              <a:rPr lang="en-US" smtClean="0"/>
              <a:pPr/>
              <a:t>6/24/2021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561912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useBgFill="1">
        <p:nvSpPr>
          <p:cNvPr id="9" name="Rounded Rectangle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2400"/>
          </a:p>
        </p:txBody>
      </p:sp>
      <p:sp>
        <p:nvSpPr>
          <p:cNvPr id="2" name="Title 1"/>
          <p:cNvSpPr>
            <a:spLocks noGrp="1"/>
          </p:cNvSpPr>
          <p:nvPr>
            <p:ph type="title"/>
          </p:nvPr>
        </p:nvSpPr>
        <p:spPr>
          <a:xfrm>
            <a:off x="1219200" y="273051"/>
            <a:ext cx="10363200" cy="1143000"/>
          </a:xfrm>
        </p:spPr>
        <p:txBody>
          <a:bodyPr anchor="b" anchorCtr="0"/>
          <a:lstStyle>
            <a:lvl1pPr algn="l">
              <a:buNone/>
              <a:defRPr sz="5333" b="0"/>
            </a:lvl1pPr>
          </a:lstStyle>
          <a:p>
            <a:r>
              <a:rPr kumimoji="0" lang="en-US"/>
              <a:t>Click to edit Master title style</a:t>
            </a:r>
          </a:p>
        </p:txBody>
      </p:sp>
      <p:sp>
        <p:nvSpPr>
          <p:cNvPr id="3" name="Text Placeholder 2"/>
          <p:cNvSpPr>
            <a:spLocks noGrp="1"/>
          </p:cNvSpPr>
          <p:nvPr>
            <p:ph type="body" idx="2"/>
          </p:nvPr>
        </p:nvSpPr>
        <p:spPr>
          <a:xfrm>
            <a:off x="1219200" y="1600200"/>
            <a:ext cx="2540000" cy="4495800"/>
          </a:xfrm>
        </p:spPr>
        <p:txBody>
          <a:bodyPr/>
          <a:lstStyle>
            <a:lvl1pPr marL="0" indent="0">
              <a:buNone/>
              <a:defRPr sz="2400"/>
            </a:lvl1pPr>
            <a:lvl2pPr>
              <a:buNone/>
              <a:defRPr sz="1600"/>
            </a:lvl2pPr>
            <a:lvl3pPr>
              <a:buNone/>
              <a:defRPr sz="1333"/>
            </a:lvl3pPr>
            <a:lvl4pPr>
              <a:buNone/>
              <a:defRPr sz="1200"/>
            </a:lvl4pPr>
            <a:lvl5pPr>
              <a:buNone/>
              <a:defRPr sz="12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64CF2E0-CCC4-4E1E-9902-C3C36AB3FDA4}" type="datetimeFigureOut">
              <a:rPr lang="en-US" smtClean="0"/>
              <a:pPr/>
              <a:t>6/24/2021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quarter" idx="1"/>
          </p:nvPr>
        </p:nvSpPr>
        <p:spPr>
          <a:xfrm>
            <a:off x="3962400" y="1600200"/>
            <a:ext cx="7620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287305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900551"/>
            <a:ext cx="9753600" cy="522288"/>
          </a:xfrm>
        </p:spPr>
        <p:txBody>
          <a:bodyPr anchor="ctr">
            <a:noAutofit/>
          </a:bodyPr>
          <a:lstStyle>
            <a:lvl1pPr algn="l">
              <a:buNone/>
              <a:defRPr sz="3733" b="0"/>
            </a:lvl1pPr>
          </a:lstStyle>
          <a:p>
            <a:r>
              <a:rPr kumimoji="0" lang="en-US"/>
              <a:t>Click to edit Master title style</a:t>
            </a:r>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2133"/>
            </a:lvl1pPr>
            <a:lvl2pPr>
              <a:defRPr sz="1600"/>
            </a:lvl2pPr>
            <a:lvl3pPr>
              <a:defRPr sz="1333"/>
            </a:lvl3pPr>
            <a:lvl4pPr>
              <a:defRPr sz="1200"/>
            </a:lvl4pPr>
            <a:lvl5pPr>
              <a:defRPr sz="12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64CF2E0-CCC4-4E1E-9902-C3C36AB3FDA4}" type="datetimeFigureOut">
              <a:rPr lang="en-US" smtClean="0"/>
              <a:pPr/>
              <a:t>6/24/2021</a:t>
            </a:fld>
            <a:endParaRPr lang="en-US"/>
          </a:p>
        </p:txBody>
      </p:sp>
      <p:sp>
        <p:nvSpPr>
          <p:cNvPr id="6" name="Footer Placeholder 5"/>
          <p:cNvSpPr>
            <a:spLocks noGrp="1"/>
          </p:cNvSpPr>
          <p:nvPr>
            <p:ph type="ftr" sz="quarter" idx="11"/>
          </p:nvPr>
        </p:nvSpPr>
        <p:spPr>
          <a:xfrm>
            <a:off x="1219200" y="6172200"/>
            <a:ext cx="5181600" cy="457200"/>
          </a:xfrm>
        </p:spPr>
        <p:txBody>
          <a:bodyPr/>
          <a:lstStyle/>
          <a:p>
            <a:endParaRPr kumimoji="0" lang="en-US" dirty="0"/>
          </a:p>
        </p:txBody>
      </p:sp>
      <p:sp>
        <p:nvSpPr>
          <p:cNvPr id="7" name="Slide Number Placeholder 6"/>
          <p:cNvSpPr>
            <a:spLocks noGrp="1"/>
          </p:cNvSpPr>
          <p:nvPr>
            <p:ph type="sldNum" sz="quarter" idx="12"/>
          </p:nvPr>
        </p:nvSpPr>
        <p:spPr>
          <a:xfrm>
            <a:off x="195072" y="6208776"/>
            <a:ext cx="609600" cy="457200"/>
          </a:xfrm>
        </p:spPr>
        <p:txBody>
          <a:bodyPr/>
          <a:lstStyle/>
          <a:p>
            <a:fld id="{6F42FDE4-A7DD-41A7-A0A6-9B649FB43336}" type="slidenum">
              <a:rPr kumimoji="0" lang="en-US" smtClean="0"/>
              <a:pPr/>
              <a:t>‹#›</a:t>
            </a:fld>
            <a:endParaRPr kumimoji="0"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12" name="Rectangle 11"/>
          <p:cNvSpPr/>
          <p:nvPr/>
        </p:nvSpPr>
        <p:spPr>
          <a:xfrm>
            <a:off x="91346" y="4650475"/>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13" name="Rectangle 12"/>
          <p:cNvSpPr/>
          <p:nvPr/>
        </p:nvSpPr>
        <p:spPr>
          <a:xfrm>
            <a:off x="91349" y="4773226"/>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 name="Picture Placeholder 2"/>
          <p:cNvSpPr>
            <a:spLocks noGrp="1"/>
          </p:cNvSpPr>
          <p:nvPr>
            <p:ph type="pic" idx="1"/>
          </p:nvPr>
        </p:nvSpPr>
        <p:spPr>
          <a:xfrm>
            <a:off x="91080" y="66676"/>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4267"/>
            </a:lvl1pPr>
          </a:lstStyle>
          <a:p>
            <a:r>
              <a:rPr kumimoji="0" lang="en-US"/>
              <a:t>Click icon to add picture</a:t>
            </a:r>
            <a:endParaRPr kumimoji="0" lang="en-US" dirty="0"/>
          </a:p>
        </p:txBody>
      </p:sp>
    </p:spTree>
    <p:extLst>
      <p:ext uri="{BB962C8B-B14F-4D97-AF65-F5344CB8AC3E}">
        <p14:creationId xmlns:p14="http://schemas.microsoft.com/office/powerpoint/2010/main" val="10672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6/24/2021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338225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219200" y="274640"/>
            <a:ext cx="7416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64CF2E0-CCC4-4E1E-9902-C3C36AB3FDA4}" type="datetimeFigureOut">
              <a:rPr lang="en-US" smtClean="0"/>
              <a:pPr/>
              <a:t>6/24/2021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3585862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2400"/>
          </a:p>
        </p:txBody>
      </p:sp>
      <p:sp useBgFill="1">
        <p:nvSpPr>
          <p:cNvPr id="8" name="Rounded Rectangle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2400"/>
          </a:p>
        </p:txBody>
      </p:sp>
      <p:sp>
        <p:nvSpPr>
          <p:cNvPr id="22" name="Title Placeholder 21"/>
          <p:cNvSpPr>
            <a:spLocks noGrp="1"/>
          </p:cNvSpPr>
          <p:nvPr>
            <p:ph type="title"/>
          </p:nvPr>
        </p:nvSpPr>
        <p:spPr>
          <a:xfrm>
            <a:off x="1219200" y="274639"/>
            <a:ext cx="103632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229600" y="6191249"/>
            <a:ext cx="3302000" cy="476251"/>
          </a:xfrm>
          <a:prstGeom prst="rect">
            <a:avLst/>
          </a:prstGeom>
        </p:spPr>
        <p:txBody>
          <a:bodyPr anchor="ctr" anchorCtr="0"/>
          <a:lstStyle>
            <a:lvl1pPr algn="r" eaLnBrk="1" latinLnBrk="0" hangingPunct="1">
              <a:defRPr kumimoji="0" sz="1867">
                <a:solidFill>
                  <a:schemeClr val="tx2"/>
                </a:solidFill>
              </a:defRPr>
            </a:lvl1pPr>
          </a:lstStyle>
          <a:p>
            <a:pPr algn="r" eaLnBrk="1" latinLnBrk="0" hangingPunct="1"/>
            <a:fld id="{564CF2E0-CCC4-4E1E-9902-C3C36AB3FDA4}" type="datetimeFigureOut">
              <a:rPr lang="en-US" smtClean="0"/>
              <a:pPr algn="r" eaLnBrk="1" latinLnBrk="0" hangingPunct="1"/>
              <a:t>6/24/2021</a:t>
            </a:fld>
            <a:endParaRPr lang="en-US" sz="1867" dirty="0">
              <a:solidFill>
                <a:schemeClr val="tx2"/>
              </a:solidFill>
            </a:endParaRPr>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867">
                <a:solidFill>
                  <a:schemeClr val="tx2"/>
                </a:solidFill>
              </a:defRPr>
            </a:lvl1pPr>
          </a:lstStyle>
          <a:p>
            <a:endParaRPr kumimoji="0" lang="en-US" sz="1867" dirty="0">
              <a:solidFill>
                <a:schemeClr val="tx2"/>
              </a:solidFill>
            </a:endParaRPr>
          </a:p>
        </p:txBody>
      </p:sp>
      <p:sp>
        <p:nvSpPr>
          <p:cNvPr id="23" name="Slide Number Placeholder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867">
                <a:solidFill>
                  <a:srgbClr val="FFFFFF"/>
                </a:solidFill>
                <a:latin typeface="+mj-lt"/>
                <a:ea typeface="+mj-ea"/>
                <a:cs typeface="+mj-cs"/>
              </a:defRPr>
            </a:lvl1pPr>
          </a:lstStyle>
          <a:p>
            <a:pPr algn="ctr" eaLnBrk="1" latinLnBrk="0" hangingPunct="1"/>
            <a:fld id="{6F42FDE4-A7DD-41A7-A0A6-9B649FB43336}" type="slidenum">
              <a:rPr kumimoji="0" lang="en-US" smtClean="0"/>
              <a:pPr algn="ctr" eaLnBrk="1" latinLnBrk="0" hangingPunct="1"/>
              <a:t>‹#›</a:t>
            </a:fld>
            <a:endParaRPr kumimoji="0" lang="en-US" sz="1867" dirty="0">
              <a:solidFill>
                <a:srgbClr val="FFFFFF"/>
              </a:solidFill>
              <a:latin typeface="+mj-lt"/>
              <a:ea typeface="+mj-ea"/>
              <a:cs typeface="+mj-cs"/>
            </a:endParaRPr>
          </a:p>
        </p:txBody>
      </p:sp>
    </p:spTree>
    <p:extLst>
      <p:ext uri="{BB962C8B-B14F-4D97-AF65-F5344CB8AC3E}">
        <p14:creationId xmlns:p14="http://schemas.microsoft.com/office/powerpoint/2010/main" val="8578614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333" kern="1200">
          <a:solidFill>
            <a:schemeClr val="tx2"/>
          </a:solidFill>
          <a:latin typeface="+mj-lt"/>
          <a:ea typeface="+mj-ea"/>
          <a:cs typeface="+mj-cs"/>
        </a:defRPr>
      </a:lvl1pPr>
    </p:titleStyle>
    <p:bodyStyle>
      <a:lvl1pPr marL="365751" indent="-365751" algn="l" rtl="0" eaLnBrk="1" latinLnBrk="0" hangingPunct="1">
        <a:spcBef>
          <a:spcPts val="773"/>
        </a:spcBef>
        <a:buClr>
          <a:schemeClr val="accent1"/>
        </a:buClr>
        <a:buSzPct val="85000"/>
        <a:buFont typeface="Wingdings 2"/>
        <a:buChar char=""/>
        <a:defRPr kumimoji="0" sz="3467" kern="1200">
          <a:solidFill>
            <a:schemeClr val="tx1"/>
          </a:solidFill>
          <a:latin typeface="+mn-lt"/>
          <a:ea typeface="+mn-ea"/>
          <a:cs typeface="+mn-cs"/>
        </a:defRPr>
      </a:lvl1pPr>
      <a:lvl2pPr marL="731502" indent="-304792" algn="l" rtl="0" eaLnBrk="1" latinLnBrk="0" hangingPunct="1">
        <a:spcBef>
          <a:spcPts val="493"/>
        </a:spcBef>
        <a:buClr>
          <a:schemeClr val="accent2"/>
        </a:buClr>
        <a:buSzPct val="85000"/>
        <a:buFont typeface="Wingdings 2"/>
        <a:buChar char=""/>
        <a:defRPr kumimoji="0" sz="3200" kern="1200">
          <a:solidFill>
            <a:schemeClr val="tx1"/>
          </a:solidFill>
          <a:latin typeface="+mn-lt"/>
          <a:ea typeface="+mn-ea"/>
          <a:cs typeface="+mn-cs"/>
        </a:defRPr>
      </a:lvl2pPr>
      <a:lvl3pPr marL="1097253" indent="-304792" algn="l" rtl="0" eaLnBrk="1" latinLnBrk="0" hangingPunct="1">
        <a:spcBef>
          <a:spcPts val="493"/>
        </a:spcBef>
        <a:buClr>
          <a:schemeClr val="accent1">
            <a:tint val="60000"/>
          </a:schemeClr>
        </a:buClr>
        <a:buSzPct val="85000"/>
        <a:buFont typeface="Wingdings 2"/>
        <a:buChar char=""/>
        <a:defRPr kumimoji="0" sz="2667" kern="1200">
          <a:solidFill>
            <a:schemeClr val="tx1"/>
          </a:solidFill>
          <a:latin typeface="+mn-lt"/>
          <a:ea typeface="+mn-ea"/>
          <a:cs typeface="+mn-cs"/>
        </a:defRPr>
      </a:lvl3pPr>
      <a:lvl4pPr marL="1463003" indent="-304792" algn="l" rtl="0" eaLnBrk="1" latinLnBrk="0" hangingPunct="1">
        <a:spcBef>
          <a:spcPts val="493"/>
        </a:spcBef>
        <a:buClr>
          <a:schemeClr val="accent3"/>
        </a:buClr>
        <a:buSzPct val="80000"/>
        <a:buFont typeface="Wingdings 2"/>
        <a:buChar char=""/>
        <a:defRPr kumimoji="0" sz="2667" kern="1200">
          <a:solidFill>
            <a:schemeClr val="tx1"/>
          </a:solidFill>
          <a:latin typeface="+mn-lt"/>
          <a:ea typeface="+mn-ea"/>
          <a:cs typeface="+mn-cs"/>
        </a:defRPr>
      </a:lvl4pPr>
      <a:lvl5pPr marL="1828754" indent="-304792" algn="l" rtl="0" eaLnBrk="1" latinLnBrk="0" hangingPunct="1">
        <a:spcBef>
          <a:spcPts val="493"/>
        </a:spcBef>
        <a:buClr>
          <a:schemeClr val="accent3"/>
        </a:buClr>
        <a:buFontTx/>
        <a:buChar char="o"/>
        <a:defRPr kumimoji="0" sz="2667" kern="1200">
          <a:solidFill>
            <a:schemeClr val="tx1"/>
          </a:solidFill>
          <a:latin typeface="+mn-lt"/>
          <a:ea typeface="+mn-ea"/>
          <a:cs typeface="+mn-cs"/>
        </a:defRPr>
      </a:lvl5pPr>
      <a:lvl6pPr marL="2194505" indent="-304792" algn="l" rtl="0" eaLnBrk="1" latinLnBrk="0" hangingPunct="1">
        <a:spcBef>
          <a:spcPts val="493"/>
        </a:spcBef>
        <a:buClr>
          <a:schemeClr val="accent3"/>
        </a:buClr>
        <a:buChar char="•"/>
        <a:defRPr kumimoji="0" sz="2400" kern="1200" baseline="0">
          <a:solidFill>
            <a:schemeClr val="tx1"/>
          </a:solidFill>
          <a:latin typeface="+mn-lt"/>
          <a:ea typeface="+mn-ea"/>
          <a:cs typeface="+mn-cs"/>
        </a:defRPr>
      </a:lvl6pPr>
      <a:lvl7pPr marL="2560256" indent="-304792" algn="l" rtl="0" eaLnBrk="1" latinLnBrk="0" hangingPunct="1">
        <a:spcBef>
          <a:spcPts val="493"/>
        </a:spcBef>
        <a:buClr>
          <a:schemeClr val="accent2"/>
        </a:buClr>
        <a:buChar char="•"/>
        <a:defRPr kumimoji="0" sz="2400" kern="1200">
          <a:solidFill>
            <a:schemeClr val="tx1"/>
          </a:solidFill>
          <a:latin typeface="+mn-lt"/>
          <a:ea typeface="+mn-ea"/>
          <a:cs typeface="+mn-cs"/>
        </a:defRPr>
      </a:lvl7pPr>
      <a:lvl8pPr marL="2926007" indent="-304792" algn="l" rtl="0" eaLnBrk="1" latinLnBrk="0" hangingPunct="1">
        <a:spcBef>
          <a:spcPts val="493"/>
        </a:spcBef>
        <a:buClr>
          <a:schemeClr val="accent1">
            <a:tint val="60000"/>
          </a:schemeClr>
        </a:buClr>
        <a:buChar char="•"/>
        <a:defRPr kumimoji="0" sz="2400" kern="1200">
          <a:solidFill>
            <a:schemeClr val="tx1"/>
          </a:solidFill>
          <a:latin typeface="+mn-lt"/>
          <a:ea typeface="+mn-ea"/>
          <a:cs typeface="+mn-cs"/>
        </a:defRPr>
      </a:lvl8pPr>
      <a:lvl9pPr marL="3291758" indent="-304792" algn="l" rtl="0" eaLnBrk="1" latinLnBrk="0" hangingPunct="1">
        <a:spcBef>
          <a:spcPts val="493"/>
        </a:spcBef>
        <a:buClr>
          <a:schemeClr val="accent2">
            <a:tint val="60000"/>
          </a:schemeClr>
        </a:buClr>
        <a:buChar char="•"/>
        <a:defRPr kumimoji="0" sz="24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609585" algn="l" rtl="0" eaLnBrk="1" latinLnBrk="0" hangingPunct="1">
        <a:defRPr kumimoji="0" kern="1200">
          <a:solidFill>
            <a:schemeClr val="tx1"/>
          </a:solidFill>
          <a:latin typeface="+mn-lt"/>
          <a:ea typeface="+mn-ea"/>
          <a:cs typeface="+mn-cs"/>
        </a:defRPr>
      </a:lvl2pPr>
      <a:lvl3pPr marL="1219170" algn="l" rtl="0" eaLnBrk="1" latinLnBrk="0" hangingPunct="1">
        <a:defRPr kumimoji="0" kern="1200">
          <a:solidFill>
            <a:schemeClr val="tx1"/>
          </a:solidFill>
          <a:latin typeface="+mn-lt"/>
          <a:ea typeface="+mn-ea"/>
          <a:cs typeface="+mn-cs"/>
        </a:defRPr>
      </a:lvl3pPr>
      <a:lvl4pPr marL="1828754" algn="l" rtl="0" eaLnBrk="1" latinLnBrk="0" hangingPunct="1">
        <a:defRPr kumimoji="0" kern="1200">
          <a:solidFill>
            <a:schemeClr val="tx1"/>
          </a:solidFill>
          <a:latin typeface="+mn-lt"/>
          <a:ea typeface="+mn-ea"/>
          <a:cs typeface="+mn-cs"/>
        </a:defRPr>
      </a:lvl4pPr>
      <a:lvl5pPr marL="2438339" algn="l" rtl="0" eaLnBrk="1" latinLnBrk="0" hangingPunct="1">
        <a:defRPr kumimoji="0" kern="1200">
          <a:solidFill>
            <a:schemeClr val="tx1"/>
          </a:solidFill>
          <a:latin typeface="+mn-lt"/>
          <a:ea typeface="+mn-ea"/>
          <a:cs typeface="+mn-cs"/>
        </a:defRPr>
      </a:lvl5pPr>
      <a:lvl6pPr marL="3047924" algn="l" rtl="0" eaLnBrk="1" latinLnBrk="0" hangingPunct="1">
        <a:defRPr kumimoji="0" kern="1200">
          <a:solidFill>
            <a:schemeClr val="tx1"/>
          </a:solidFill>
          <a:latin typeface="+mn-lt"/>
          <a:ea typeface="+mn-ea"/>
          <a:cs typeface="+mn-cs"/>
        </a:defRPr>
      </a:lvl6pPr>
      <a:lvl7pPr marL="3657509" algn="l" rtl="0" eaLnBrk="1" latinLnBrk="0" hangingPunct="1">
        <a:defRPr kumimoji="0" kern="1200">
          <a:solidFill>
            <a:schemeClr val="tx1"/>
          </a:solidFill>
          <a:latin typeface="+mn-lt"/>
          <a:ea typeface="+mn-ea"/>
          <a:cs typeface="+mn-cs"/>
        </a:defRPr>
      </a:lvl7pPr>
      <a:lvl8pPr marL="4267093" algn="l" rtl="0" eaLnBrk="1" latinLnBrk="0" hangingPunct="1">
        <a:defRPr kumimoji="0" kern="1200">
          <a:solidFill>
            <a:schemeClr val="tx1"/>
          </a:solidFill>
          <a:latin typeface="+mn-lt"/>
          <a:ea typeface="+mn-ea"/>
          <a:cs typeface="+mn-cs"/>
        </a:defRPr>
      </a:lvl8pPr>
      <a:lvl9pPr marL="4876678"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4125"/>
        </a:solidFill>
        <a:effectLst/>
      </p:bgPr>
    </p:bg>
    <p:spTree>
      <p:nvGrpSpPr>
        <p:cNvPr id="1" name="Shape 172"/>
        <p:cNvGrpSpPr/>
        <p:nvPr/>
      </p:nvGrpSpPr>
      <p:grpSpPr>
        <a:xfrm>
          <a:off x="0" y="0"/>
          <a:ext cx="0" cy="0"/>
          <a:chOff x="0" y="0"/>
          <a:chExt cx="0" cy="0"/>
        </a:xfrm>
      </p:grpSpPr>
      <p:sp>
        <p:nvSpPr>
          <p:cNvPr id="173" name="Shape 173"/>
          <p:cNvSpPr txBox="1">
            <a:spLocks noGrp="1"/>
          </p:cNvSpPr>
          <p:nvPr>
            <p:ph type="ctrTitle"/>
          </p:nvPr>
        </p:nvSpPr>
        <p:spPr/>
        <p:txBody>
          <a:bodyPr>
            <a:normAutofit fontScale="90000"/>
          </a:bodyPr>
          <a:lstStyle/>
          <a:p>
            <a:pPr lvl="0"/>
            <a:r>
              <a:rPr lang="en">
                <a:sym typeface="Georgia"/>
              </a:rPr>
              <a:t>Section 2: Social Impact of the Industrial Revolution</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p:txBody>
          <a:bodyPr>
            <a:normAutofit fontScale="90000"/>
          </a:bodyPr>
          <a:lstStyle/>
          <a:p>
            <a:pPr lvl="0"/>
            <a:r>
              <a:rPr lang="en">
                <a:sym typeface="Georgia"/>
              </a:rPr>
              <a:t>People Move to New Industrial Cities</a:t>
            </a:r>
          </a:p>
        </p:txBody>
      </p:sp>
      <p:sp>
        <p:nvSpPr>
          <p:cNvPr id="179" name="Shape 179"/>
          <p:cNvSpPr txBox="1">
            <a:spLocks noGrp="1"/>
          </p:cNvSpPr>
          <p:nvPr>
            <p:ph sz="quarter" idx="1"/>
          </p:nvPr>
        </p:nvSpPr>
        <p:spPr/>
        <p:txBody>
          <a:bodyPr/>
          <a:lstStyle/>
          <a:p>
            <a:pPr lvl="2"/>
            <a:r>
              <a:rPr lang="en"/>
              <a:t>For the millions of workers who crowded into the new factories, the industrial age brought poverty and harsh living conditions</a:t>
            </a:r>
          </a:p>
          <a:p>
            <a:pPr lvl="2"/>
            <a:r>
              <a:rPr lang="en"/>
              <a:t>Working people would suffer with:</a:t>
            </a:r>
          </a:p>
          <a:p>
            <a:pPr lvl="3"/>
            <a:r>
              <a:rPr lang="en"/>
              <a:t>Dangerous working conditions</a:t>
            </a:r>
          </a:p>
          <a:p>
            <a:pPr lvl="3"/>
            <a:r>
              <a:rPr lang="en"/>
              <a:t>Unsafe, unsanitary, and overcrowded housing</a:t>
            </a:r>
          </a:p>
          <a:p>
            <a:pPr lvl="3"/>
            <a:r>
              <a:rPr lang="en"/>
              <a:t>Poverty</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p:txBody>
          <a:bodyPr>
            <a:normAutofit fontScale="90000"/>
          </a:bodyPr>
          <a:lstStyle/>
          <a:p>
            <a:pPr lvl="0"/>
            <a:r>
              <a:rPr lang="en">
                <a:sym typeface="Georgia"/>
              </a:rPr>
              <a:t>People Move to New Industrial Cities</a:t>
            </a:r>
          </a:p>
        </p:txBody>
      </p:sp>
      <p:sp>
        <p:nvSpPr>
          <p:cNvPr id="185" name="Shape 185"/>
          <p:cNvSpPr txBox="1">
            <a:spLocks noGrp="1"/>
          </p:cNvSpPr>
          <p:nvPr>
            <p:ph sz="quarter" idx="1"/>
          </p:nvPr>
        </p:nvSpPr>
        <p:spPr/>
        <p:txBody>
          <a:bodyPr/>
          <a:lstStyle/>
          <a:p>
            <a:pPr lvl="1"/>
            <a:r>
              <a:rPr lang="en"/>
              <a:t>People Move to New Industrial Cities</a:t>
            </a:r>
          </a:p>
          <a:p>
            <a:pPr lvl="2"/>
            <a:r>
              <a:rPr lang="en"/>
              <a:t>The Industrial Revolution brought rapid urbanization, or the movement of people to cities</a:t>
            </a:r>
          </a:p>
          <a:p>
            <a:pPr lvl="2"/>
            <a:r>
              <a:rPr lang="en"/>
              <a:t>What led to urbanization?</a:t>
            </a:r>
          </a:p>
          <a:p>
            <a:pPr lvl="3"/>
            <a:r>
              <a:rPr lang="en"/>
              <a:t>Changes in farming</a:t>
            </a:r>
          </a:p>
          <a:p>
            <a:pPr lvl="3"/>
            <a:r>
              <a:rPr lang="en"/>
              <a:t>Soaring population growth</a:t>
            </a:r>
          </a:p>
          <a:p>
            <a:pPr lvl="3"/>
            <a:r>
              <a:rPr lang="en"/>
              <a:t>Demand for workers </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p:txBody>
          <a:bodyPr>
            <a:normAutofit fontScale="90000"/>
          </a:bodyPr>
          <a:lstStyle/>
          <a:p>
            <a:pPr lvl="0"/>
            <a:r>
              <a:rPr lang="en">
                <a:sym typeface="Georgia"/>
              </a:rPr>
              <a:t>People Move to New Industrial Cities</a:t>
            </a:r>
          </a:p>
        </p:txBody>
      </p:sp>
      <p:sp>
        <p:nvSpPr>
          <p:cNvPr id="191" name="Shape 191"/>
          <p:cNvSpPr txBox="1">
            <a:spLocks noGrp="1"/>
          </p:cNvSpPr>
          <p:nvPr>
            <p:ph sz="quarter" idx="1"/>
          </p:nvPr>
        </p:nvSpPr>
        <p:spPr/>
        <p:txBody>
          <a:bodyPr/>
          <a:lstStyle/>
          <a:p>
            <a:pPr lvl="2"/>
            <a:r>
              <a:rPr lang="en-US"/>
              <a:t>Almost overnight, small towns around coal or iron mines mushroomed into cities</a:t>
            </a:r>
          </a:p>
          <a:p>
            <a:pPr lvl="2"/>
            <a:r>
              <a:rPr lang="en-US"/>
              <a:t>Other cities grew up around the factories that entrepreneurs built in once-quiet market towns</a:t>
            </a:r>
          </a:p>
          <a:p>
            <a:pPr lvl="0"/>
            <a:endParaRPr lang="en-US"/>
          </a:p>
        </p:txBody>
      </p:sp>
      <p:pic>
        <p:nvPicPr>
          <p:cNvPr id="192" name="Shape 192"/>
          <p:cNvPicPr preferRelativeResize="0"/>
          <p:nvPr/>
        </p:nvPicPr>
        <p:blipFill>
          <a:blip r:embed="rId3">
            <a:alphaModFix/>
          </a:blip>
          <a:stretch>
            <a:fillRect/>
          </a:stretch>
        </p:blipFill>
        <p:spPr>
          <a:xfrm>
            <a:off x="5263901" y="3331932"/>
            <a:ext cx="6477001" cy="3339493"/>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p:txBody>
          <a:bodyPr/>
          <a:lstStyle/>
          <a:p>
            <a:pPr lvl="0"/>
            <a:r>
              <a:rPr lang="en">
                <a:sym typeface="Georgia"/>
              </a:rPr>
              <a:t>New Social Classes Emerge</a:t>
            </a:r>
          </a:p>
        </p:txBody>
      </p:sp>
      <p:sp>
        <p:nvSpPr>
          <p:cNvPr id="198" name="Shape 198"/>
          <p:cNvSpPr txBox="1">
            <a:spLocks noGrp="1"/>
          </p:cNvSpPr>
          <p:nvPr>
            <p:ph sz="quarter" idx="1"/>
          </p:nvPr>
        </p:nvSpPr>
        <p:spPr/>
        <p:txBody>
          <a:bodyPr/>
          <a:lstStyle/>
          <a:p>
            <a:pPr lvl="2"/>
            <a:r>
              <a:rPr lang="en-US"/>
              <a:t>The Industrial Revolution created a new middle class along with the working class</a:t>
            </a:r>
          </a:p>
          <a:p>
            <a:pPr lvl="3"/>
            <a:r>
              <a:rPr lang="en-US"/>
              <a:t>The Industrial Middle Class</a:t>
            </a:r>
          </a:p>
          <a:p>
            <a:pPr lvl="4"/>
            <a:r>
              <a:rPr lang="en-US"/>
              <a:t>Those in the middle class owned and operated the new factories, mines, and railroads, among other industries</a:t>
            </a:r>
          </a:p>
          <a:p>
            <a:pPr lvl="5"/>
            <a:r>
              <a:rPr lang="en-US"/>
              <a:t>Middle-class families lived in well-furnished, spacious homes on paved streets and had a ready supply of water</a:t>
            </a:r>
          </a:p>
          <a:p>
            <a:pPr lvl="5"/>
            <a:r>
              <a:rPr lang="en-US"/>
              <a:t>They wore fancy clothing and ate well</a:t>
            </a:r>
          </a:p>
          <a:p>
            <a:pPr lvl="5"/>
            <a:r>
              <a:rPr lang="en-US"/>
              <a:t>Only a few had sympathy for the poor</a:t>
            </a:r>
          </a:p>
          <a:p>
            <a:pPr lvl="3"/>
            <a:endParaRPr lang="en-US"/>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p:txBody>
          <a:bodyPr/>
          <a:lstStyle/>
          <a:p>
            <a:pPr lvl="0"/>
            <a:r>
              <a:rPr lang="en">
                <a:sym typeface="Georgia"/>
              </a:rPr>
              <a:t>New Social Classes Emerge</a:t>
            </a:r>
          </a:p>
        </p:txBody>
      </p:sp>
      <p:sp>
        <p:nvSpPr>
          <p:cNvPr id="204" name="Shape 204"/>
          <p:cNvSpPr txBox="1">
            <a:spLocks noGrp="1"/>
          </p:cNvSpPr>
          <p:nvPr>
            <p:ph sz="quarter" idx="1"/>
          </p:nvPr>
        </p:nvSpPr>
        <p:spPr/>
        <p:txBody>
          <a:bodyPr/>
          <a:lstStyle/>
          <a:p>
            <a:pPr lvl="3"/>
            <a:r>
              <a:rPr lang="en-US"/>
              <a:t>The Industrial Working Class</a:t>
            </a:r>
          </a:p>
          <a:p>
            <a:pPr lvl="4"/>
            <a:r>
              <a:rPr lang="en-US"/>
              <a:t>When farm families moved to the new industrial cities, they became workers in mines or factories</a:t>
            </a:r>
          </a:p>
          <a:p>
            <a:pPr lvl="5"/>
            <a:r>
              <a:rPr lang="en-US"/>
              <a:t>Many felt lost and bewildered</a:t>
            </a:r>
          </a:p>
          <a:p>
            <a:pPr lvl="5"/>
            <a:r>
              <a:rPr lang="en-US"/>
              <a:t>They faced tough working conditions in uncomfortable environments</a:t>
            </a:r>
          </a:p>
          <a:p>
            <a:pPr lvl="4"/>
            <a:r>
              <a:rPr lang="en-US"/>
              <a:t>They packed into tiny rooms in tenements, or multistory buildings divided into apartments</a:t>
            </a:r>
          </a:p>
          <a:p>
            <a:pPr lvl="0"/>
            <a:endParaRPr lang="en-US"/>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p:txBody>
          <a:bodyPr/>
          <a:lstStyle/>
          <a:p>
            <a:pPr lvl="0"/>
            <a:r>
              <a:rPr lang="en">
                <a:sym typeface="Georgia"/>
              </a:rPr>
              <a:t>New Social Classes Emerge</a:t>
            </a:r>
          </a:p>
        </p:txBody>
      </p:sp>
      <p:sp>
        <p:nvSpPr>
          <p:cNvPr id="210" name="Shape 210"/>
          <p:cNvSpPr txBox="1">
            <a:spLocks noGrp="1"/>
          </p:cNvSpPr>
          <p:nvPr>
            <p:ph sz="quarter" idx="1"/>
          </p:nvPr>
        </p:nvSpPr>
        <p:spPr>
          <a:xfrm>
            <a:off x="1219200" y="1447800"/>
            <a:ext cx="6400800" cy="4572000"/>
          </a:xfrm>
        </p:spPr>
        <p:txBody>
          <a:bodyPr>
            <a:normAutofit lnSpcReduction="10000"/>
          </a:bodyPr>
          <a:lstStyle/>
          <a:p>
            <a:pPr lvl="4"/>
            <a:r>
              <a:rPr lang="en-US" dirty="0"/>
              <a:t>These tenements had no running water, only community pumps </a:t>
            </a:r>
          </a:p>
          <a:p>
            <a:pPr lvl="4"/>
            <a:r>
              <a:rPr lang="en-US" dirty="0"/>
              <a:t>There was no sewage or sanitation system, so wastes and garbage rotted in the streets</a:t>
            </a:r>
          </a:p>
          <a:p>
            <a:pPr lvl="4"/>
            <a:r>
              <a:rPr lang="en-US" dirty="0"/>
              <a:t>Sewage was also dumped into rivers, which created an overwhelming stench and contaminated drinking water</a:t>
            </a:r>
          </a:p>
          <a:p>
            <a:pPr lvl="5"/>
            <a:r>
              <a:rPr lang="en-US" dirty="0"/>
              <a:t>This led to the spread of disease, such as cholera</a:t>
            </a:r>
          </a:p>
          <a:p>
            <a:pPr lvl="2"/>
            <a:endParaRPr lang="en-US" dirty="0"/>
          </a:p>
        </p:txBody>
      </p:sp>
      <p:pic>
        <p:nvPicPr>
          <p:cNvPr id="211" name="Shape 211"/>
          <p:cNvPicPr preferRelativeResize="0"/>
          <p:nvPr/>
        </p:nvPicPr>
        <p:blipFill>
          <a:blip r:embed="rId3">
            <a:alphaModFix/>
          </a:blip>
          <a:stretch>
            <a:fillRect/>
          </a:stretch>
        </p:blipFill>
        <p:spPr>
          <a:xfrm>
            <a:off x="7721368" y="1624567"/>
            <a:ext cx="4125809" cy="3276599"/>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p:txBody>
          <a:bodyPr/>
          <a:lstStyle/>
          <a:p>
            <a:pPr lvl="0"/>
            <a:r>
              <a:rPr lang="en">
                <a:sym typeface="Georgia"/>
              </a:rPr>
              <a:t>Tenement</a:t>
            </a:r>
          </a:p>
        </p:txBody>
      </p:sp>
      <p:pic>
        <p:nvPicPr>
          <p:cNvPr id="217" name="Shape 217"/>
          <p:cNvPicPr preferRelativeResize="0"/>
          <p:nvPr/>
        </p:nvPicPr>
        <p:blipFill>
          <a:blip r:embed="rId3">
            <a:alphaModFix/>
          </a:blip>
          <a:stretch>
            <a:fillRect/>
          </a:stretch>
        </p:blipFill>
        <p:spPr>
          <a:xfrm>
            <a:off x="4267201" y="584200"/>
            <a:ext cx="7413767" cy="5334168"/>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p:txBody>
          <a:bodyPr/>
          <a:lstStyle/>
          <a:p>
            <a:pPr lvl="0"/>
            <a:r>
              <a:rPr lang="en">
                <a:sym typeface="Georgia"/>
              </a:rPr>
              <a:t>Life in Factories and Mines</a:t>
            </a:r>
          </a:p>
        </p:txBody>
      </p:sp>
      <p:sp>
        <p:nvSpPr>
          <p:cNvPr id="223" name="Shape 223"/>
          <p:cNvSpPr txBox="1">
            <a:spLocks noGrp="1"/>
          </p:cNvSpPr>
          <p:nvPr>
            <p:ph sz="quarter" idx="1"/>
          </p:nvPr>
        </p:nvSpPr>
        <p:spPr/>
        <p:txBody>
          <a:bodyPr/>
          <a:lstStyle/>
          <a:p>
            <a:pPr lvl="3"/>
            <a:r>
              <a:rPr lang="en"/>
              <a:t>Working in a factory system differed greatly from working on a farm</a:t>
            </a:r>
          </a:p>
          <a:p>
            <a:pPr lvl="4"/>
            <a:r>
              <a:rPr lang="en"/>
              <a:t>In rural villages, people worked hard, but their work varied according to the season</a:t>
            </a:r>
          </a:p>
          <a:p>
            <a:pPr lvl="4"/>
            <a:r>
              <a:rPr lang="en"/>
              <a:t>Life was also hard for poor rural workers who were part of the cottage industry, but at least they worked at their own pace</a:t>
            </a:r>
          </a:p>
          <a:p>
            <a:pPr lvl="3"/>
            <a:r>
              <a:rPr lang="en"/>
              <a:t>In the grim factories of industrial towns, workers faced a rigid schedule set by the factory whistle</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title"/>
          </p:nvPr>
        </p:nvSpPr>
        <p:spPr/>
        <p:txBody>
          <a:bodyPr/>
          <a:lstStyle/>
          <a:p>
            <a:pPr lvl="0"/>
            <a:r>
              <a:rPr lang="en">
                <a:sym typeface="Georgia"/>
              </a:rPr>
              <a:t>Life in Factories and Mines</a:t>
            </a:r>
          </a:p>
        </p:txBody>
      </p:sp>
      <p:sp>
        <p:nvSpPr>
          <p:cNvPr id="229" name="Shape 229"/>
          <p:cNvSpPr txBox="1">
            <a:spLocks noGrp="1"/>
          </p:cNvSpPr>
          <p:nvPr>
            <p:ph sz="quarter" idx="1"/>
          </p:nvPr>
        </p:nvSpPr>
        <p:spPr/>
        <p:txBody>
          <a:bodyPr/>
          <a:lstStyle/>
          <a:p>
            <a:pPr lvl="2"/>
            <a:r>
              <a:rPr lang="en"/>
              <a:t>Working hours were long, with shifts lasting from 12 to 16 hours, six or seven days a week</a:t>
            </a:r>
          </a:p>
          <a:p>
            <a:pPr lvl="3"/>
            <a:r>
              <a:rPr lang="en"/>
              <a:t>Workers could only take breaks when the factory owners gave permission</a:t>
            </a:r>
          </a:p>
          <a:p>
            <a:pPr lvl="2"/>
            <a:r>
              <a:rPr lang="en"/>
              <a:t>Exhausted workers suffered accidents from machines that had no safety devices</a:t>
            </a:r>
          </a:p>
          <a:p>
            <a:pPr lvl="3"/>
            <a:r>
              <a:rPr lang="en"/>
              <a:t>They might lose a finger, a limb, or even their lives</a:t>
            </a:r>
          </a:p>
          <a:p>
            <a:pPr lvl="2"/>
            <a:r>
              <a:rPr lang="en"/>
              <a:t>In textile mills, workers constantly breathed air filled with lint, which damaged their lungs</a:t>
            </a:r>
          </a:p>
          <a:p>
            <a:pPr lvl="3"/>
            <a:r>
              <a:rPr lang="en"/>
              <a:t>Those workers who became sick or injured lost their jobs</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p:txBody>
          <a:bodyPr/>
          <a:lstStyle/>
          <a:p>
            <a:pPr lvl="0"/>
            <a:r>
              <a:rPr lang="en">
                <a:sym typeface="Georgia"/>
              </a:rPr>
              <a:t>Life in Factories and Mines</a:t>
            </a:r>
          </a:p>
        </p:txBody>
      </p:sp>
      <p:sp>
        <p:nvSpPr>
          <p:cNvPr id="235" name="Shape 235"/>
          <p:cNvSpPr txBox="1">
            <a:spLocks noGrp="1"/>
          </p:cNvSpPr>
          <p:nvPr>
            <p:ph sz="quarter" idx="1"/>
          </p:nvPr>
        </p:nvSpPr>
        <p:spPr/>
        <p:txBody>
          <a:bodyPr/>
          <a:lstStyle/>
          <a:p>
            <a:pPr lvl="3"/>
            <a:r>
              <a:rPr lang="en"/>
              <a:t>Factory work created a double burden for women</a:t>
            </a:r>
          </a:p>
          <a:p>
            <a:pPr lvl="4"/>
            <a:r>
              <a:rPr lang="en"/>
              <a:t>Their new jobs took them out of their homes for 12 hours or more a day</a:t>
            </a:r>
          </a:p>
          <a:p>
            <a:pPr lvl="4"/>
            <a:r>
              <a:rPr lang="en"/>
              <a:t>They then returned to their tenements, which might consist of one damp room with a single bed</a:t>
            </a:r>
          </a:p>
          <a:p>
            <a:pPr lvl="5"/>
            <a:r>
              <a:rPr lang="en"/>
              <a:t>They had to feed and clothe their families, clean, and cope with such problems as sickness and injury</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p:txBody>
          <a:bodyPr/>
          <a:lstStyle/>
          <a:p>
            <a:pPr lvl="0"/>
            <a:r>
              <a:rPr lang="en">
                <a:sym typeface="Georgia"/>
              </a:rPr>
              <a:t>Life in Factories and Mines</a:t>
            </a:r>
          </a:p>
        </p:txBody>
      </p:sp>
      <p:sp>
        <p:nvSpPr>
          <p:cNvPr id="241" name="Shape 241"/>
          <p:cNvSpPr txBox="1">
            <a:spLocks noGrp="1"/>
          </p:cNvSpPr>
          <p:nvPr>
            <p:ph sz="quarter" idx="1"/>
          </p:nvPr>
        </p:nvSpPr>
        <p:spPr/>
        <p:txBody>
          <a:bodyPr>
            <a:normAutofit fontScale="92500" lnSpcReduction="20000"/>
          </a:bodyPr>
          <a:lstStyle/>
          <a:p>
            <a:pPr lvl="1"/>
            <a:r>
              <a:rPr lang="en"/>
              <a:t>Miners Face Worse Conditions</a:t>
            </a:r>
          </a:p>
          <a:p>
            <a:pPr lvl="2"/>
            <a:r>
              <a:rPr lang="en"/>
              <a:t>The Industrial Revolution increased the demand for iron and coal, which in turn increased the need for miners</a:t>
            </a:r>
          </a:p>
          <a:p>
            <a:pPr lvl="3"/>
            <a:r>
              <a:rPr lang="en"/>
              <a:t>Although miners were paid more, working conditions in the mines were even worse than in the factories</a:t>
            </a:r>
          </a:p>
          <a:p>
            <a:pPr lvl="4"/>
            <a:r>
              <a:rPr lang="en"/>
              <a:t>They worked in darkness, and the coal dust destroyed their lungs</a:t>
            </a:r>
          </a:p>
          <a:p>
            <a:pPr lvl="4"/>
            <a:r>
              <a:rPr lang="en"/>
              <a:t>There were always the dangers of explosions, flooding, and collapsing tunnels</a:t>
            </a:r>
          </a:p>
          <a:p>
            <a:pPr lvl="4"/>
            <a:r>
              <a:rPr lang="en"/>
              <a:t>Women and children carted heavy loads of coal, sometimes on all fours in low passages</a:t>
            </a:r>
          </a:p>
          <a:p>
            <a:pPr lvl="4"/>
            <a:r>
              <a:rPr lang="en"/>
              <a:t>They also climbed ladders carrying heavy baskets of coal several times a day</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p:txBody>
          <a:bodyPr/>
          <a:lstStyle/>
          <a:p>
            <a:pPr lvl="0"/>
            <a:r>
              <a:rPr lang="en">
                <a:sym typeface="Georgia"/>
              </a:rPr>
              <a:t>Life in Factories and Mines</a:t>
            </a:r>
          </a:p>
        </p:txBody>
      </p:sp>
      <p:sp>
        <p:nvSpPr>
          <p:cNvPr id="247" name="Shape 247"/>
          <p:cNvSpPr txBox="1">
            <a:spLocks noGrp="1"/>
          </p:cNvSpPr>
          <p:nvPr>
            <p:ph sz="quarter" idx="1"/>
          </p:nvPr>
        </p:nvSpPr>
        <p:spPr/>
        <p:txBody>
          <a:bodyPr/>
          <a:lstStyle/>
          <a:p>
            <a:pPr lvl="1"/>
            <a:r>
              <a:rPr lang="en"/>
              <a:t>Children Have Dangerous Jobs </a:t>
            </a:r>
          </a:p>
          <a:p>
            <a:pPr lvl="2"/>
            <a:r>
              <a:rPr lang="en"/>
              <a:t>Factories and mines also hired many boys and girls</a:t>
            </a:r>
          </a:p>
          <a:p>
            <a:pPr lvl="2"/>
            <a:r>
              <a:rPr lang="en"/>
              <a:t>These children often started working at age seven or eight, a few as young as five</a:t>
            </a:r>
          </a:p>
          <a:p>
            <a:pPr lvl="2"/>
            <a:r>
              <a:rPr lang="en"/>
              <a:t>Nimble-fingered and quick-moving, they changed spools in the hot and humid textile mills where sometimes they could not see because of all the dust</a:t>
            </a:r>
          </a:p>
          <a:p>
            <a:pPr lvl="2"/>
            <a:r>
              <a:rPr lang="en"/>
              <a:t>They also crawled under machinery to repair broken threads in the mills</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Shape 252"/>
          <p:cNvSpPr txBox="1">
            <a:spLocks noGrp="1"/>
          </p:cNvSpPr>
          <p:nvPr>
            <p:ph type="title"/>
          </p:nvPr>
        </p:nvSpPr>
        <p:spPr/>
        <p:txBody>
          <a:bodyPr/>
          <a:lstStyle/>
          <a:p>
            <a:pPr lvl="0"/>
            <a:r>
              <a:rPr lang="en">
                <a:sym typeface="Georgia"/>
              </a:rPr>
              <a:t>Life in Factories and Mines</a:t>
            </a:r>
          </a:p>
        </p:txBody>
      </p:sp>
      <p:sp>
        <p:nvSpPr>
          <p:cNvPr id="253" name="Shape 253"/>
          <p:cNvSpPr txBox="1">
            <a:spLocks noGrp="1"/>
          </p:cNvSpPr>
          <p:nvPr>
            <p:ph sz="quarter" idx="1"/>
          </p:nvPr>
        </p:nvSpPr>
        <p:spPr/>
        <p:txBody>
          <a:bodyPr/>
          <a:lstStyle/>
          <a:p>
            <a:pPr lvl="2"/>
            <a:r>
              <a:rPr lang="en-US" dirty="0"/>
              <a:t>Conditions were even worse for children who worked in the mines</a:t>
            </a:r>
          </a:p>
          <a:p>
            <a:pPr lvl="3"/>
            <a:r>
              <a:rPr lang="en-US" dirty="0"/>
              <a:t>Some sat all day in the dark, opening and closing air vents</a:t>
            </a:r>
          </a:p>
          <a:p>
            <a:pPr lvl="3"/>
            <a:r>
              <a:rPr lang="en-US" dirty="0"/>
              <a:t>Others hauled coal carts in the extreme heat</a:t>
            </a:r>
          </a:p>
          <a:p>
            <a:pPr lvl="2"/>
            <a:r>
              <a:rPr lang="en-US" dirty="0"/>
              <a:t>Because children had helped with work on the farm, parents accepted the idea of child labor</a:t>
            </a:r>
          </a:p>
          <a:p>
            <a:pPr lvl="3"/>
            <a:r>
              <a:rPr lang="en-US" dirty="0"/>
              <a:t>The wages the children earned were needed to keep their families from starving</a:t>
            </a:r>
          </a:p>
          <a:p>
            <a:pPr lvl="0"/>
            <a:endParaRPr lang="en-US" dirty="0"/>
          </a:p>
        </p:txBody>
      </p:sp>
      <p:pic>
        <p:nvPicPr>
          <p:cNvPr id="254" name="Shape 254"/>
          <p:cNvPicPr preferRelativeResize="0"/>
          <p:nvPr/>
        </p:nvPicPr>
        <p:blipFill>
          <a:blip r:embed="rId3">
            <a:alphaModFix/>
          </a:blip>
          <a:stretch>
            <a:fillRect/>
          </a:stretch>
        </p:blipFill>
        <p:spPr>
          <a:xfrm>
            <a:off x="7227168" y="4324333"/>
            <a:ext cx="4355233" cy="2152667"/>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Shape 265"/>
          <p:cNvPicPr preferRelativeResize="0"/>
          <p:nvPr/>
        </p:nvPicPr>
        <p:blipFill>
          <a:blip r:embed="rId3">
            <a:alphaModFix/>
          </a:blip>
          <a:stretch>
            <a:fillRect/>
          </a:stretch>
        </p:blipFill>
        <p:spPr>
          <a:xfrm>
            <a:off x="2357120" y="990600"/>
            <a:ext cx="7477760" cy="5181600"/>
          </a:xfrm>
          <a:prstGeom prst="rect">
            <a:avLst/>
          </a:prstGeom>
          <a:noFill/>
          <a:ln>
            <a:noFill/>
          </a:ln>
        </p:spPr>
      </p:pic>
      <p:sp>
        <p:nvSpPr>
          <p:cNvPr id="266" name="Shape 266"/>
          <p:cNvSpPr txBox="1">
            <a:spLocks noGrp="1"/>
          </p:cNvSpPr>
          <p:nvPr>
            <p:ph type="title" idx="4294967295"/>
          </p:nvPr>
        </p:nvSpPr>
        <p:spPr>
          <a:xfrm>
            <a:off x="0" y="381001"/>
            <a:ext cx="10972800" cy="488951"/>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3200">
                <a:solidFill>
                  <a:srgbClr val="7B9899"/>
                </a:solidFill>
                <a:latin typeface="Georgia"/>
                <a:ea typeface="Georgia"/>
                <a:cs typeface="Georgia"/>
                <a:sym typeface="Georgia"/>
              </a:rPr>
              <a:t>Adolescent girls from Bibb Mfg. Co. in Macon, Georgia</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idx="4294967295"/>
          </p:nvPr>
        </p:nvSpPr>
        <p:spPr>
          <a:xfrm>
            <a:off x="0" y="304801"/>
            <a:ext cx="10972800" cy="1022351"/>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667">
                <a:solidFill>
                  <a:srgbClr val="7B9899"/>
                </a:solidFill>
                <a:latin typeface="Georgia"/>
                <a:ea typeface="Georgia"/>
                <a:cs typeface="Georgia"/>
                <a:sym typeface="Georgia"/>
              </a:rPr>
              <a:t>Some boys and girls were so small they had to climb up on to the spinning frame to mend broken threads and to put back the empty bobbins. Bibb Mill No. 1. Macon, Ga.</a:t>
            </a:r>
          </a:p>
        </p:txBody>
      </p:sp>
      <p:pic>
        <p:nvPicPr>
          <p:cNvPr id="272" name="Shape 272"/>
          <p:cNvPicPr preferRelativeResize="0"/>
          <p:nvPr/>
        </p:nvPicPr>
        <p:blipFill>
          <a:blip r:embed="rId3">
            <a:alphaModFix/>
          </a:blip>
          <a:stretch>
            <a:fillRect/>
          </a:stretch>
        </p:blipFill>
        <p:spPr>
          <a:xfrm>
            <a:off x="2438400" y="1371600"/>
            <a:ext cx="7315200" cy="5243512"/>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title" idx="4294967295"/>
          </p:nvPr>
        </p:nvSpPr>
        <p:spPr>
          <a:xfrm>
            <a:off x="0" y="304801"/>
            <a:ext cx="10972800" cy="717551"/>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667">
                <a:solidFill>
                  <a:srgbClr val="7B9899"/>
                </a:solidFill>
                <a:latin typeface="Georgia"/>
                <a:ea typeface="Georgia"/>
                <a:cs typeface="Georgia"/>
                <a:sym typeface="Georgia"/>
              </a:rPr>
              <a:t>A moments glimpse of the outer world. Said she was 11 years old. Been working over a year. Rhodes Mfg. Co. Lincolnton, N.C.</a:t>
            </a:r>
          </a:p>
        </p:txBody>
      </p:sp>
      <p:pic>
        <p:nvPicPr>
          <p:cNvPr id="278" name="Shape 278"/>
          <p:cNvPicPr preferRelativeResize="0"/>
          <p:nvPr/>
        </p:nvPicPr>
        <p:blipFill>
          <a:blip r:embed="rId3">
            <a:alphaModFix/>
          </a:blip>
          <a:stretch>
            <a:fillRect/>
          </a:stretch>
        </p:blipFill>
        <p:spPr>
          <a:xfrm>
            <a:off x="2896088" y="1143000"/>
            <a:ext cx="6399821" cy="4984749"/>
          </a:xfrm>
          <a:prstGeom prst="rect">
            <a:avLst/>
          </a:prstGeom>
          <a:noFill/>
          <a:ln>
            <a:noFill/>
          </a:ln>
        </p:spPr>
      </p:pic>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idx="4294967295"/>
          </p:nvPr>
        </p:nvSpPr>
        <p:spPr>
          <a:xfrm>
            <a:off x="0" y="304801"/>
            <a:ext cx="10972800" cy="1022351"/>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667">
                <a:solidFill>
                  <a:srgbClr val="7B9899"/>
                </a:solidFill>
                <a:latin typeface="Georgia"/>
                <a:ea typeface="Georgia"/>
                <a:cs typeface="Georgia"/>
                <a:sym typeface="Georgia"/>
              </a:rPr>
              <a:t>Furman Owens, 12 years old. Can't read. Doesn't know his A,B,C's. Said, "Yes I want to learn but can't when I work all the time." Been in the mills 4 years, 3 years in the Olympia Mill. Columbia, S.C</a:t>
            </a:r>
          </a:p>
        </p:txBody>
      </p:sp>
      <p:pic>
        <p:nvPicPr>
          <p:cNvPr id="284" name="Shape 284"/>
          <p:cNvPicPr preferRelativeResize="0"/>
          <p:nvPr/>
        </p:nvPicPr>
        <p:blipFill>
          <a:blip r:embed="rId3">
            <a:alphaModFix/>
          </a:blip>
          <a:stretch>
            <a:fillRect/>
          </a:stretch>
        </p:blipFill>
        <p:spPr>
          <a:xfrm>
            <a:off x="2857500" y="1371600"/>
            <a:ext cx="6477000" cy="5005387"/>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title" idx="4294967295"/>
          </p:nvPr>
        </p:nvSpPr>
        <p:spPr>
          <a:xfrm>
            <a:off x="1828800" y="381000"/>
            <a:ext cx="10363200" cy="1143000"/>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133">
                <a:solidFill>
                  <a:srgbClr val="7B9899"/>
                </a:solidFill>
                <a:latin typeface="Georgia"/>
                <a:ea typeface="Georgia"/>
                <a:cs typeface="Georgia"/>
                <a:sym typeface="Georgia"/>
              </a:rPr>
              <a:t>One of the spinners in Whitnel Cotton Mill. She was 51 inches high. Has been in the mill one year. Sometimes works at night. Runs 4 sides - 48 cents a day. When asked how old she was, she hesitated, then said, "I don't remember," then added confidentially, "I'm not old enough to work, but do just the same."</a:t>
            </a:r>
          </a:p>
        </p:txBody>
      </p:sp>
      <p:pic>
        <p:nvPicPr>
          <p:cNvPr id="290" name="Shape 290"/>
          <p:cNvPicPr preferRelativeResize="0"/>
          <p:nvPr/>
        </p:nvPicPr>
        <p:blipFill>
          <a:blip r:embed="rId3">
            <a:alphaModFix/>
          </a:blip>
          <a:stretch>
            <a:fillRect/>
          </a:stretch>
        </p:blipFill>
        <p:spPr>
          <a:xfrm>
            <a:off x="2705101" y="1600200"/>
            <a:ext cx="6781799" cy="4756149"/>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idx="4294967295"/>
          </p:nvPr>
        </p:nvSpPr>
        <p:spPr>
          <a:xfrm>
            <a:off x="1828800" y="304800"/>
            <a:ext cx="10363200" cy="1143000"/>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133">
                <a:solidFill>
                  <a:srgbClr val="7B9899"/>
                </a:solidFill>
                <a:latin typeface="Georgia"/>
                <a:ea typeface="Georgia"/>
                <a:cs typeface="Georgia"/>
                <a:sym typeface="Georgia"/>
              </a:rPr>
              <a:t>View of the Ewen Breaker of the Pa. Coal Co. The dust was so dense at times as to obscure the view. This dust penetrated the utmost recesses of the boys' lungs. A kind of slave-driver sometimes stands over the boys, prodding or kicking them into obedience. S. Pittston, Pa</a:t>
            </a:r>
          </a:p>
        </p:txBody>
      </p:sp>
      <p:pic>
        <p:nvPicPr>
          <p:cNvPr id="296" name="Shape 296"/>
          <p:cNvPicPr preferRelativeResize="0"/>
          <p:nvPr/>
        </p:nvPicPr>
        <p:blipFill>
          <a:blip r:embed="rId3">
            <a:alphaModFix/>
          </a:blip>
          <a:stretch>
            <a:fillRect/>
          </a:stretch>
        </p:blipFill>
        <p:spPr>
          <a:xfrm>
            <a:off x="2667001" y="1447800"/>
            <a:ext cx="6857999" cy="4838699"/>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idx="4294967295"/>
          </p:nvPr>
        </p:nvSpPr>
        <p:spPr>
          <a:xfrm>
            <a:off x="0" y="304801"/>
            <a:ext cx="10972800" cy="641351"/>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400">
                <a:solidFill>
                  <a:srgbClr val="7B9899"/>
                </a:solidFill>
                <a:latin typeface="Georgia"/>
                <a:ea typeface="Georgia"/>
                <a:cs typeface="Georgia"/>
                <a:sym typeface="Georgia"/>
              </a:rPr>
              <a:t>young driver in the Brown mine. Has been driving one year. Works 7 a.m. to 5:30 p.m. daily. Brown W. Va</a:t>
            </a:r>
          </a:p>
        </p:txBody>
      </p:sp>
      <p:pic>
        <p:nvPicPr>
          <p:cNvPr id="302" name="Shape 302"/>
          <p:cNvPicPr preferRelativeResize="0"/>
          <p:nvPr/>
        </p:nvPicPr>
        <p:blipFill>
          <a:blip r:embed="rId3">
            <a:alphaModFix/>
          </a:blip>
          <a:stretch>
            <a:fillRect/>
          </a:stretch>
        </p:blipFill>
        <p:spPr>
          <a:xfrm>
            <a:off x="4343400" y="1066800"/>
            <a:ext cx="3505200" cy="5159373"/>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Shape 307"/>
          <p:cNvSpPr txBox="1">
            <a:spLocks noGrp="1"/>
          </p:cNvSpPr>
          <p:nvPr>
            <p:ph type="title" idx="4294967295"/>
          </p:nvPr>
        </p:nvSpPr>
        <p:spPr>
          <a:xfrm>
            <a:off x="0" y="381000"/>
            <a:ext cx="10972800" cy="1143000"/>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400">
                <a:solidFill>
                  <a:srgbClr val="7B9899"/>
                </a:solidFill>
                <a:latin typeface="Georgia"/>
                <a:ea typeface="Georgia"/>
                <a:cs typeface="Georgia"/>
                <a:sym typeface="Georgia"/>
              </a:rPr>
              <a:t>The youngest children in the textile factories were usually employed as scavengers and piecers. Scavengers had to pick up the loose cotton from under the machinery. This was extremely dangerous as the children were expected to carry out the task while the machine was still working.</a:t>
            </a:r>
          </a:p>
        </p:txBody>
      </p:sp>
      <p:pic>
        <p:nvPicPr>
          <p:cNvPr id="308" name="Shape 308"/>
          <p:cNvPicPr preferRelativeResize="0"/>
          <p:nvPr/>
        </p:nvPicPr>
        <p:blipFill>
          <a:blip r:embed="rId3">
            <a:alphaModFix/>
          </a:blip>
          <a:stretch>
            <a:fillRect/>
          </a:stretch>
        </p:blipFill>
        <p:spPr>
          <a:xfrm>
            <a:off x="3124201" y="1676401"/>
            <a:ext cx="5943599" cy="4640961"/>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idx="4294967295"/>
          </p:nvPr>
        </p:nvSpPr>
        <p:spPr>
          <a:xfrm>
            <a:off x="0" y="609601"/>
            <a:ext cx="10972800" cy="641351"/>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400">
                <a:solidFill>
                  <a:srgbClr val="7B9899"/>
                </a:solidFill>
                <a:latin typeface="Georgia"/>
                <a:ea typeface="Georgia"/>
                <a:cs typeface="Georgia"/>
                <a:sym typeface="Georgia"/>
              </a:rPr>
              <a:t>Francis Lance, 5 years old, 41 inches high. He jumps on and off moving trolley cars at the risk of his life. St. Louis, Mo. </a:t>
            </a:r>
          </a:p>
        </p:txBody>
      </p:sp>
      <p:pic>
        <p:nvPicPr>
          <p:cNvPr id="314" name="Shape 314"/>
          <p:cNvPicPr preferRelativeResize="0"/>
          <p:nvPr/>
        </p:nvPicPr>
        <p:blipFill>
          <a:blip r:embed="rId3">
            <a:alphaModFix/>
          </a:blip>
          <a:stretch>
            <a:fillRect/>
          </a:stretch>
        </p:blipFill>
        <p:spPr>
          <a:xfrm>
            <a:off x="3061834" y="1639868"/>
            <a:ext cx="6248399" cy="4898865"/>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Shape 319"/>
          <p:cNvSpPr txBox="1">
            <a:spLocks noGrp="1"/>
          </p:cNvSpPr>
          <p:nvPr>
            <p:ph type="title" idx="4294967295"/>
          </p:nvPr>
        </p:nvSpPr>
        <p:spPr>
          <a:xfrm>
            <a:off x="0" y="609600"/>
            <a:ext cx="10363200" cy="1143000"/>
          </a:xfrm>
          <a:prstGeom prst="rect">
            <a:avLst/>
          </a:prstGeom>
          <a:noFill/>
          <a:ln>
            <a:noFill/>
          </a:ln>
        </p:spPr>
        <p:txBody>
          <a:bodyPr lIns="121900" tIns="60933" rIns="121900" bIns="60933" anchor="b" anchorCtr="0">
            <a:noAutofit/>
          </a:bodyPr>
          <a:lstStyle/>
          <a:p>
            <a:pPr algn="ctr">
              <a:spcBef>
                <a:spcPts val="0"/>
              </a:spcBef>
              <a:buClr>
                <a:srgbClr val="7B9899"/>
              </a:buClr>
              <a:buSzPct val="25000"/>
            </a:pPr>
            <a:r>
              <a:rPr lang="en" sz="2400">
                <a:solidFill>
                  <a:srgbClr val="7B9899"/>
                </a:solidFill>
                <a:latin typeface="Georgia"/>
                <a:ea typeface="Georgia"/>
                <a:cs typeface="Georgia"/>
                <a:sym typeface="Georgia"/>
              </a:rPr>
              <a:t>Tony Casale, age 11, been selling 4 years. Sells sometimes until 10 p.m. His paper told me the boy had shown him the marks on his arm where his father had bitten him for not selling more papers. He (the boy) said, "Drunken men say bad words to us." Hartford, Conn. </a:t>
            </a:r>
          </a:p>
        </p:txBody>
      </p:sp>
      <p:pic>
        <p:nvPicPr>
          <p:cNvPr id="320" name="Shape 320"/>
          <p:cNvPicPr preferRelativeResize="0"/>
          <p:nvPr/>
        </p:nvPicPr>
        <p:blipFill>
          <a:blip r:embed="rId3">
            <a:alphaModFix/>
          </a:blip>
          <a:stretch>
            <a:fillRect/>
          </a:stretch>
        </p:blipFill>
        <p:spPr>
          <a:xfrm>
            <a:off x="3048000" y="1828801"/>
            <a:ext cx="6096000" cy="4370388"/>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Shape 325"/>
          <p:cNvSpPr txBox="1">
            <a:spLocks noGrp="1"/>
          </p:cNvSpPr>
          <p:nvPr>
            <p:ph type="title"/>
          </p:nvPr>
        </p:nvSpPr>
        <p:spPr/>
        <p:txBody>
          <a:bodyPr/>
          <a:lstStyle/>
          <a:p>
            <a:pPr lvl="0"/>
            <a:r>
              <a:rPr lang="en">
                <a:sym typeface="Georgia"/>
              </a:rPr>
              <a:t>Life in Factories and Mines</a:t>
            </a:r>
          </a:p>
        </p:txBody>
      </p:sp>
      <p:sp>
        <p:nvSpPr>
          <p:cNvPr id="326" name="Shape 326"/>
          <p:cNvSpPr txBox="1">
            <a:spLocks noGrp="1"/>
          </p:cNvSpPr>
          <p:nvPr>
            <p:ph sz="quarter" idx="1"/>
          </p:nvPr>
        </p:nvSpPr>
        <p:spPr/>
        <p:txBody>
          <a:bodyPr/>
          <a:lstStyle/>
          <a:p>
            <a:pPr lvl="2"/>
            <a:r>
              <a:rPr lang="en"/>
              <a:t>Child labor reform laws called “factory acts” were passed in the early 1800s</a:t>
            </a:r>
          </a:p>
          <a:p>
            <a:pPr lvl="3"/>
            <a:r>
              <a:rPr lang="en"/>
              <a:t>These laws were passed to reduce a child’s workday to twelve hours and also to remove children under the age of eight or nine from the cotton mills</a:t>
            </a:r>
          </a:p>
          <a:p>
            <a:pPr lvl="4"/>
            <a:r>
              <a:rPr lang="en"/>
              <a:t>Because the laws were generally not enforced, British lawmakers formed teams of inspectors to ensure that factories and mines obeyed the laws in the 1830s and 1840s</a:t>
            </a:r>
          </a:p>
          <a:p>
            <a:pPr lvl="4"/>
            <a:r>
              <a:rPr lang="en"/>
              <a:t>More laws were then passed to shorten the workday for women and require that child workers be educated</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p:txBody>
          <a:bodyPr/>
          <a:lstStyle/>
          <a:p>
            <a:pPr lvl="0"/>
            <a:r>
              <a:rPr lang="en">
                <a:sym typeface="Georgia"/>
              </a:rPr>
              <a:t>The Results of Industrialization</a:t>
            </a:r>
          </a:p>
        </p:txBody>
      </p:sp>
      <p:sp>
        <p:nvSpPr>
          <p:cNvPr id="332" name="Shape 332"/>
          <p:cNvSpPr txBox="1">
            <a:spLocks noGrp="1"/>
          </p:cNvSpPr>
          <p:nvPr>
            <p:ph sz="quarter" idx="1"/>
          </p:nvPr>
        </p:nvSpPr>
        <p:spPr/>
        <p:txBody>
          <a:bodyPr/>
          <a:lstStyle/>
          <a:p>
            <a:pPr lvl="2"/>
            <a:r>
              <a:rPr lang="en"/>
              <a:t>Since the 1800s, people have debated whether the Industrial Revolution was a blessing or a curse</a:t>
            </a:r>
          </a:p>
          <a:p>
            <a:pPr lvl="3"/>
            <a:r>
              <a:rPr lang="en"/>
              <a:t>The early industrial age brought terrible hardships</a:t>
            </a:r>
          </a:p>
          <a:p>
            <a:pPr lvl="3"/>
            <a:r>
              <a:rPr lang="en"/>
              <a:t>In time, however, reformers pressed for laws to improve working conditions</a:t>
            </a:r>
          </a:p>
          <a:p>
            <a:pPr lvl="3"/>
            <a:r>
              <a:rPr lang="en"/>
              <a:t>Labor unions won the right to bargain with employers for better wages, hours, and working conditions</a:t>
            </a:r>
          </a:p>
          <a:p>
            <a:pPr lvl="3"/>
            <a:r>
              <a:rPr lang="en"/>
              <a:t>Eventually working-class men gained the right to vote, which gave them political power</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Shape 336"/>
        <p:cNvGrpSpPr/>
        <p:nvPr/>
      </p:nvGrpSpPr>
      <p:grpSpPr>
        <a:xfrm>
          <a:off x="0" y="0"/>
          <a:ext cx="0" cy="0"/>
          <a:chOff x="0" y="0"/>
          <a:chExt cx="0" cy="0"/>
        </a:xfrm>
      </p:grpSpPr>
    </p:spTree>
  </p:cSld>
  <p:clrMapOvr>
    <a:masterClrMapping/>
  </p:clrMapOvr>
  <p:transition spd="slow">
    <p:cu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1392</Words>
  <Application>Microsoft Office PowerPoint</Application>
  <PresentationFormat>Widescreen</PresentationFormat>
  <Paragraphs>94</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Calibri</vt:lpstr>
      <vt:lpstr>Franklin Gothic Book</vt:lpstr>
      <vt:lpstr>Georgia</vt:lpstr>
      <vt:lpstr>Perpetua</vt:lpstr>
      <vt:lpstr>Wingdings 2</vt:lpstr>
      <vt:lpstr>Equity</vt:lpstr>
      <vt:lpstr>Section 2: Social Impact of the Industrial Revolution</vt:lpstr>
      <vt:lpstr>People Move to New Industrial Cities</vt:lpstr>
      <vt:lpstr>People Move to New Industrial Cities</vt:lpstr>
      <vt:lpstr>People Move to New Industrial Cities</vt:lpstr>
      <vt:lpstr>New Social Classes Emerge</vt:lpstr>
      <vt:lpstr>New Social Classes Emerge</vt:lpstr>
      <vt:lpstr>New Social Classes Emerge</vt:lpstr>
      <vt:lpstr>Tenement</vt:lpstr>
      <vt:lpstr>Life in Factories and Mines</vt:lpstr>
      <vt:lpstr>Life in Factories and Mines</vt:lpstr>
      <vt:lpstr>Life in Factories and Mines</vt:lpstr>
      <vt:lpstr>Life in Factories and Mines</vt:lpstr>
      <vt:lpstr>Life in Factories and Mines</vt:lpstr>
      <vt:lpstr>Life in Factories and Mines</vt:lpstr>
      <vt:lpstr>Adolescent girls from Bibb Mfg. Co. in Macon, Georgia</vt:lpstr>
      <vt:lpstr>Some boys and girls were so small they had to climb up on to the spinning frame to mend broken threads and to put back the empty bobbins. Bibb Mill No. 1. Macon, Ga.</vt:lpstr>
      <vt:lpstr>A moments glimpse of the outer world. Said she was 11 years old. Been working over a year. Rhodes Mfg. Co. Lincolnton, N.C.</vt:lpstr>
      <vt:lpstr>Furman Owens, 12 years old. Can't read. Doesn't know his A,B,C's. Said, "Yes I want to learn but can't when I work all the time." Been in the mills 4 years, 3 years in the Olympia Mill. Columbia, S.C</vt:lpstr>
      <vt:lpstr>One of the spinners in Whitnel Cotton Mill. She was 51 inches high. Has been in the mill one year. Sometimes works at night. Runs 4 sides - 48 cents a day. When asked how old she was, she hesitated, then said, "I don't remember," then added confidentially, "I'm not old enough to work, but do just the same."</vt:lpstr>
      <vt:lpstr>View of the Ewen Breaker of the Pa. Coal Co. The dust was so dense at times as to obscure the view. This dust penetrated the utmost recesses of the boys' lungs. A kind of slave-driver sometimes stands over the boys, prodding or kicking them into obedience. S. Pittston, Pa</vt:lpstr>
      <vt:lpstr>young driver in the Brown mine. Has been driving one year. Works 7 a.m. to 5:30 p.m. daily. Brown W. Va</vt:lpstr>
      <vt:lpstr>The youngest children in the textile factories were usually employed as scavengers and piecers. Scavengers had to pick up the loose cotton from under the machinery. This was extremely dangerous as the children were expected to carry out the task while the machine was still working.</vt:lpstr>
      <vt:lpstr>Francis Lance, 5 years old, 41 inches high. He jumps on and off moving trolley cars at the risk of his life. St. Louis, Mo. </vt:lpstr>
      <vt:lpstr>Tony Casale, age 11, been selling 4 years. Sells sometimes until 10 p.m. His paper told me the boy had shown him the marks on his arm where his father had bitten him for not selling more papers. He (the boy) said, "Drunken men say bad words to us." Hartford, Conn. </vt:lpstr>
      <vt:lpstr>Life in Factories and Mines</vt:lpstr>
      <vt:lpstr>The Results of Industrialization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2: Social Impact of the Industrial Revolution</dc:title>
  <dc:creator>Mary Lawrence</dc:creator>
  <cp:lastModifiedBy>Mary Lawrence</cp:lastModifiedBy>
  <cp:revision>1</cp:revision>
  <dcterms:created xsi:type="dcterms:W3CDTF">2021-06-24T20:30:05Z</dcterms:created>
  <dcterms:modified xsi:type="dcterms:W3CDTF">2021-06-24T20:30:13Z</dcterms:modified>
</cp:coreProperties>
</file>