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82" r:id="rId2"/>
    <p:sldId id="277" r:id="rId3"/>
    <p:sldId id="278" r:id="rId4"/>
    <p:sldId id="279" r:id="rId5"/>
    <p:sldId id="280" r:id="rId6"/>
    <p:sldId id="281" r:id="rId7"/>
    <p:sldId id="283" r:id="rId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2451"/>
    <a:srgbClr val="E194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3C0FC">
              <a:alpha val="26000"/>
            </a:srgbClr>
          </a:solidFill>
        </a:fill>
      </a:tcStyle>
    </a:band2H>
    <a:firstCol>
      <a:tcTxStyle b="off" i="off">
        <a:fontRef idx="minor">
          <a:srgbClr val="FFFFFF"/>
        </a:fontRef>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hueOff val="-136794"/>
              <a:satOff val="-2150"/>
              <a:lumOff val="15693"/>
            </a:schemeClr>
          </a:solidFill>
        </a:fill>
      </a:tcStyle>
    </a:firstCol>
    <a:la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lastRow>
    <a:fir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8EA5CB">
              <a:alpha val="2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solidFill>
            <a:srgbClr val="53585F"/>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chemeClr val="accent3">
              <a:alpha val="35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CBCBCB"/>
              </a:solidFill>
              <a:prstDash val="solid"/>
              <a:miter lim="400000"/>
            </a:ln>
          </a:insideV>
        </a:tcBdr>
        <a:fill>
          <a:solidFill>
            <a:srgbClr val="2D713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BF630E"/>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1F242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97A7C">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6100"/>
  </p:normalViewPr>
  <p:slideViewPr>
    <p:cSldViewPr snapToGrid="0" snapToObjects="1">
      <p:cViewPr>
        <p:scale>
          <a:sx n="71" d="100"/>
          <a:sy n="71" d="100"/>
        </p:scale>
        <p:origin x="1848" y="-480"/>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8" name="Shape 78"/>
          <p:cNvSpPr>
            <a:spLocks noGrp="1" noRot="1" noChangeAspect="1"/>
          </p:cNvSpPr>
          <p:nvPr>
            <p:ph type="sldImg"/>
          </p:nvPr>
        </p:nvSpPr>
        <p:spPr>
          <a:xfrm>
            <a:off x="1143000" y="685800"/>
            <a:ext cx="4572000" cy="3429000"/>
          </a:xfrm>
          <a:prstGeom prst="rect">
            <a:avLst/>
          </a:prstGeom>
        </p:spPr>
        <p:txBody>
          <a:bodyPr/>
          <a:lstStyle/>
          <a:p>
            <a:endParaRPr/>
          </a:p>
        </p:txBody>
      </p:sp>
      <p:sp>
        <p:nvSpPr>
          <p:cNvPr id="79" name="Shape 7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43361897"/>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Shape 94"/>
          <p:cNvSpPr>
            <a:spLocks noGrp="1" noRot="1" noChangeAspect="1"/>
          </p:cNvSpPr>
          <p:nvPr>
            <p:ph type="sldImg"/>
          </p:nvPr>
        </p:nvSpPr>
        <p:spPr>
          <a:prstGeom prst="rect">
            <a:avLst/>
          </a:prstGeom>
        </p:spPr>
        <p:txBody>
          <a:bodyPr/>
          <a:lstStyle/>
          <a:p>
            <a:endParaRPr/>
          </a:p>
        </p:txBody>
      </p:sp>
      <p:sp>
        <p:nvSpPr>
          <p:cNvPr id="95" name="Shape 95"/>
          <p:cNvSpPr>
            <a:spLocks noGrp="1"/>
          </p:cNvSpPr>
          <p:nvPr>
            <p:ph type="body" sz="quarter" idx="1"/>
          </p:nvPr>
        </p:nvSpPr>
        <p:spPr>
          <a:prstGeom prst="rect">
            <a:avLst/>
          </a:prstGeom>
        </p:spPr>
        <p:txBody>
          <a:bodyPr/>
          <a:lstStyle/>
          <a:p>
            <a:pPr defTabSz="584200">
              <a:lnSpc>
                <a:spcPct val="100000"/>
              </a:lnSpc>
              <a:defRPr>
                <a:latin typeface="Arial"/>
                <a:ea typeface="Arial"/>
                <a:cs typeface="Arial"/>
                <a:sym typeface="Arial"/>
              </a:defRPr>
            </a:pPr>
            <a:r>
              <a:t>KEY</a:t>
            </a:r>
          </a:p>
          <a:p>
            <a:pPr defTabSz="584200">
              <a:lnSpc>
                <a:spcPct val="100000"/>
              </a:lnSpc>
              <a:defRPr>
                <a:latin typeface="Arial"/>
                <a:ea typeface="Arial"/>
                <a:cs typeface="Arial"/>
                <a:sym typeface="Arial"/>
              </a:defRPr>
            </a:pPr>
            <a:r>
              <a:t>1. Rebellious Americans or Patriots</a:t>
            </a:r>
          </a:p>
          <a:p>
            <a:pPr defTabSz="584200">
              <a:lnSpc>
                <a:spcPct val="100000"/>
              </a:lnSpc>
              <a:defRPr>
                <a:latin typeface="Arial"/>
                <a:ea typeface="Arial"/>
                <a:cs typeface="Arial"/>
                <a:sym typeface="Arial"/>
              </a:defRPr>
            </a:pPr>
            <a:endParaRPr/>
          </a:p>
          <a:p>
            <a:pPr defTabSz="584200">
              <a:lnSpc>
                <a:spcPct val="100000"/>
              </a:lnSpc>
              <a:defRPr>
                <a:latin typeface="Arial"/>
                <a:ea typeface="Arial"/>
                <a:cs typeface="Arial"/>
                <a:sym typeface="Arial"/>
              </a:defRPr>
            </a:pPr>
            <a:r>
              <a:t>2. The snake is saying that it has room in its stomach for more British armies, meaning the Americans are prepared to continue defeating the British on the battlefield</a:t>
            </a:r>
          </a:p>
          <a:p>
            <a:pPr defTabSz="584200">
              <a:lnSpc>
                <a:spcPct val="100000"/>
              </a:lnSpc>
              <a:defRPr>
                <a:latin typeface="Arial"/>
                <a:ea typeface="Arial"/>
                <a:cs typeface="Arial"/>
                <a:sym typeface="Arial"/>
              </a:defRPr>
            </a:pPr>
            <a:endParaRPr/>
          </a:p>
          <a:p>
            <a:pPr defTabSz="584200">
              <a:lnSpc>
                <a:spcPct val="100000"/>
              </a:lnSpc>
              <a:defRPr>
                <a:latin typeface="Arial"/>
                <a:ea typeface="Arial"/>
                <a:cs typeface="Arial"/>
                <a:sym typeface="Arial"/>
              </a:defRPr>
            </a:pPr>
            <a:r>
              <a:t>3. Colonist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Shape 455"/>
          <p:cNvSpPr>
            <a:spLocks noGrp="1" noRot="1" noChangeAspect="1"/>
          </p:cNvSpPr>
          <p:nvPr>
            <p:ph type="sldImg"/>
          </p:nvPr>
        </p:nvSpPr>
        <p:spPr>
          <a:prstGeom prst="rect">
            <a:avLst/>
          </a:prstGeom>
        </p:spPr>
        <p:txBody>
          <a:bodyPr/>
          <a:lstStyle/>
          <a:p>
            <a:endParaRPr/>
          </a:p>
        </p:txBody>
      </p:sp>
      <p:sp>
        <p:nvSpPr>
          <p:cNvPr id="456" name="Shape 456"/>
          <p:cNvSpPr>
            <a:spLocks noGrp="1"/>
          </p:cNvSpPr>
          <p:nvPr>
            <p:ph type="body" sz="quarter" idx="1"/>
          </p:nvPr>
        </p:nvSpPr>
        <p:spPr>
          <a:prstGeom prst="rect">
            <a:avLst/>
          </a:prstGeom>
        </p:spPr>
        <p:txBody>
          <a:bodyPr/>
          <a:lstStyle/>
          <a:p>
            <a:r>
              <a:rPr b="1" u="sng"/>
              <a:t>Saratoga</a:t>
            </a:r>
            <a:r>
              <a:t>; Meanwhile, one of Howe’s fellow British generals, General John “Gentleman Johnny” Burgoyne, convinced the London high command to allow him to pursue a complex scheme. Burgoyne’s plan was to lead an army down a route of lakes from Canada to Albany, where he would meet Howe’s troops as they arrived from New York City. According to Burgoyne’s plan, the two generals would then join forces to isolate New England from the rest of the colonies. </a:t>
            </a:r>
          </a:p>
          <a:p>
            <a:r>
              <a:t>Burgoyne set out with 4,000 redcoats, 3,000 mercenaries, and 1,000 Mohawk under his command. His army had to haul 30 wagons containing 138 pieces of artillery along with extra personal items, such as fine clothes and champagne. South of Lake Champlain, swamps and gullies, as well as thick underbrush, bogged down Burgoyne’s army. Food supplies ran low. </a:t>
            </a:r>
          </a:p>
          <a:p>
            <a:r>
              <a:t>The Continental Congress had appointed General Horatio Gates to command the Northern Department of the Continental Army. Gates, a popular commander, gathered militiamen and soldiers from all over New York and New England. Burgoyne lost several hundred men every time his forces clashed with the Americans, such as when Ethan Allen and his Green Mountain Boys attacked Burgoyne at Bennington, in what is now Vermont. Even worse, Burgoyne didn’t realize that Howe was preoccupied with conquering and occupying Philadelphia and wasn’t coming to meet him. </a:t>
            </a:r>
          </a:p>
          <a:p>
            <a:r>
              <a:t>Massed American troops finally surrounded Burgoyne at Saratoga, where he surrendered his battered army to General Gates on October 17, 1777. The surrender at Saratoga dramatically changed Britain’s war strategy. From that time on, the British generally kept their troops along the</a:t>
            </a:r>
            <a:br/>
            <a:r>
              <a:t>coast, close to the big guns and supply bases of</a:t>
            </a:r>
            <a:br/>
            <a:r>
              <a:t>the British fleet.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hape 48"/>
          <p:cNvSpPr>
            <a:spLocks noGrp="1" noRot="1" noChangeAspect="1"/>
          </p:cNvSpPr>
          <p:nvPr>
            <p:ph type="sldImg"/>
          </p:nvPr>
        </p:nvSpPr>
        <p:spPr>
          <a:prstGeom prst="rect">
            <a:avLst/>
          </a:prstGeom>
        </p:spPr>
        <p:txBody>
          <a:bodyPr/>
          <a:lstStyle/>
          <a:p>
            <a:endParaRPr/>
          </a:p>
        </p:txBody>
      </p:sp>
      <p:sp>
        <p:nvSpPr>
          <p:cNvPr id="49" name="Shape 49"/>
          <p:cNvSpPr>
            <a:spLocks noGrp="1"/>
          </p:cNvSpPr>
          <p:nvPr>
            <p:ph type="body" sz="quarter" idx="1"/>
          </p:nvPr>
        </p:nvSpPr>
        <p:spPr>
          <a:prstGeom prst="rect">
            <a:avLst/>
          </a:prstGeom>
        </p:spPr>
        <p:txBody>
          <a:bodyPr/>
          <a:lstStyle/>
          <a:p>
            <a:r>
              <a:rPr b="1" u="sng"/>
              <a:t>Winter at Valley Forge</a:t>
            </a:r>
            <a:r>
              <a:t>: </a:t>
            </a:r>
          </a:p>
          <a:p>
            <a:r>
              <a:t>The Battle of Saratoga was significant because it gave the French the confidence to join the war on behalf of the Americans. However, it would take months for French aid to arrive. </a:t>
            </a:r>
          </a:p>
          <a:p>
            <a:endParaRPr/>
          </a:p>
          <a:p>
            <a:r>
              <a:t>The war in the American North was in recess for the winter.  British troops wintered comfortably in Philadelphia, this city they had conquered, driving out the Continental Congress. At the same time, Washington and his little Continental Army struggled to stay alive amidst bitter cold and primitive conditions at winter camp in Valley Forge, Pennsylvania. Soldiers suffered from freezing and frostbite, and surgeons worked constantly but often unsuccessfully to save arms and limbs from amputation.  Of the 10,000 soldiers who braved wind, snow, and hunger at Valley Forge that winter, more than 2,000 died. Yet those who survived remained at their posts. </a:t>
            </a:r>
          </a:p>
          <a:p>
            <a:endParaRPr/>
          </a:p>
          <a:p>
            <a:r>
              <a:rPr b="1" u="sng"/>
              <a:t>Friedrich von Steuben</a:t>
            </a:r>
            <a:r>
              <a:rPr b="1"/>
              <a:t>:</a:t>
            </a:r>
            <a:r>
              <a:t> In February 1778, in the midst of the frozen winter at Valley Forge, American troops began an amazing transformation. </a:t>
            </a:r>
            <a:r>
              <a:rPr u="sng"/>
              <a:t>Friedrich von Steuben</a:t>
            </a:r>
            <a:r>
              <a:t>, a Prussian captain and talented drillmaster, volunteered his services to General Washington and went to work “to make regular soldiers out of country bump-kins.” Von Steuben taught the colonial soldiers to stand at attention, execute field maneuvers, fire and reload quickly, and wield bayonets. With the help of such European military leaders, the raw Continental Army was becoming an effective fighting force. </a:t>
            </a:r>
          </a:p>
          <a:p>
            <a:endParaRPr/>
          </a:p>
          <a:p>
            <a:r>
              <a:t>LAFAYETTE AND THE FRENCH Around the same time, another military leader, the Marquis de Lafayette, a brave, idealistic 20-year-old French aristocrat, offered his help. Lafayette joined Washington’s staff and lived through the misery of Valley Forge.  He lobbied for French reinforcements in France in 1779, and led a command in Virginia in the last years of the war. </a:t>
            </a:r>
          </a:p>
          <a:p>
            <a:endParaRPr/>
          </a:p>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93"/>
          <p:cNvSpPr>
            <a:spLocks noGrp="1" noRot="1" noChangeAspect="1"/>
          </p:cNvSpPr>
          <p:nvPr>
            <p:ph type="sldImg"/>
          </p:nvPr>
        </p:nvSpPr>
        <p:spPr>
          <a:prstGeom prst="rect">
            <a:avLst/>
          </a:prstGeom>
        </p:spPr>
        <p:txBody>
          <a:bodyPr/>
          <a:lstStyle/>
          <a:p>
            <a:endParaRPr/>
          </a:p>
        </p:txBody>
      </p:sp>
      <p:sp>
        <p:nvSpPr>
          <p:cNvPr id="94" name="Shape 94"/>
          <p:cNvSpPr>
            <a:spLocks noGrp="1"/>
          </p:cNvSpPr>
          <p:nvPr>
            <p:ph type="body" sz="quarter" idx="1"/>
          </p:nvPr>
        </p:nvSpPr>
        <p:spPr>
          <a:prstGeom prst="rect">
            <a:avLst/>
          </a:prstGeom>
        </p:spPr>
        <p:txBody>
          <a:bodyPr/>
          <a:lstStyle/>
          <a:p>
            <a:r>
              <a:rPr b="1" u="sng"/>
              <a:t>Southern Strategy</a:t>
            </a:r>
            <a:r>
              <a:t>: After a huge defeat at Saratoga, the British changed their military strategy. In the summer of 1778 they began to shift their efforts to the South. There strategy was to rally Loyalist support, reclaim their former colonies in the region, and then slowly fight their way back north. </a:t>
            </a:r>
          </a:p>
          <a:p>
            <a:endParaRPr/>
          </a:p>
          <a:p>
            <a:r>
              <a:rPr b="1" u="sng"/>
              <a:t>Early Success in the South</a:t>
            </a:r>
            <a:r>
              <a:t>: At the end of 1778, a British expedition easily took Savannah, Georgia, and by the spring of 1779, they had taken Georgia. In 1780, British commanders, </a:t>
            </a:r>
            <a:r>
              <a:rPr u="sng"/>
              <a:t>General Henry Clinton</a:t>
            </a:r>
            <a:r>
              <a:t> and </a:t>
            </a:r>
            <a:r>
              <a:rPr u="sng"/>
              <a:t>General Charles Cornwallis</a:t>
            </a:r>
            <a:r>
              <a:t> sailed south with 8,500 men. They took Charles Town, South Carolina in May 1780 and captured 5,500 American soldiers.  Clinton then left for New York, leaving Cornwallis to conquer the rest of the South. </a:t>
            </a:r>
          </a:p>
          <a:p>
            <a:endParaRPr/>
          </a:p>
          <a:p>
            <a:r>
              <a:t>For most of 1780, Cornwallis succeeded. His military was joined by thousands of African Americans who had escaped from Patriot slave owners to join the British. England had promised to free them after the war.  In August, Cornwallis’s army had taken much of South Carolina. However, when Cornwallis and his forces advanced into North Carolina, Patriot bands attacked them and cut British communication lines. They were forced to retreat to South Carolina. </a:t>
            </a:r>
          </a:p>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noRot="1" noChangeAspect="1"/>
          </p:cNvSpPr>
          <p:nvPr>
            <p:ph type="sldImg"/>
          </p:nvPr>
        </p:nvSpPr>
        <p:spPr>
          <a:prstGeom prst="rect">
            <a:avLst/>
          </a:prstGeom>
        </p:spPr>
        <p:txBody>
          <a:bodyPr/>
          <a:lstStyle/>
          <a:p>
            <a:endParaRPr/>
          </a:p>
        </p:txBody>
      </p:sp>
      <p:sp>
        <p:nvSpPr>
          <p:cNvPr id="104" name="Shape 104"/>
          <p:cNvSpPr>
            <a:spLocks noGrp="1"/>
          </p:cNvSpPr>
          <p:nvPr>
            <p:ph type="body" sz="quarter" idx="1"/>
          </p:nvPr>
        </p:nvSpPr>
        <p:spPr>
          <a:prstGeom prst="rect">
            <a:avLst/>
          </a:prstGeom>
        </p:spPr>
        <p:txBody>
          <a:bodyPr/>
          <a:lstStyle/>
          <a:p>
            <a:r>
              <a:rPr lang="en-US" b="1" u="sng" dirty="0"/>
              <a:t>Original YouTube Link</a:t>
            </a:r>
            <a:r>
              <a:rPr lang="en-US" b="0" u="none" dirty="0"/>
              <a:t>: https://</a:t>
            </a:r>
            <a:r>
              <a:rPr lang="en-US" b="0" u="none" dirty="0" err="1"/>
              <a:t>youtu.be</a:t>
            </a:r>
            <a:r>
              <a:rPr lang="en-US" b="0" u="none"/>
              <a:t>/Ly3kYOn34c0</a:t>
            </a:r>
            <a:endParaRPr lang="en-US" b="0" u="none" dirty="0"/>
          </a:p>
          <a:p>
            <a:endParaRPr lang="en-US" b="1" u="sng" dirty="0"/>
          </a:p>
          <a:p>
            <a:r>
              <a:rPr b="1" u="sng" dirty="0"/>
              <a:t>British Losses</a:t>
            </a:r>
            <a:r>
              <a:rPr dirty="0"/>
              <a:t>: In 1781 Washington ordered </a:t>
            </a:r>
            <a:r>
              <a:rPr u="sng" dirty="0"/>
              <a:t>Nathanael Greene</a:t>
            </a:r>
            <a:r>
              <a:rPr dirty="0"/>
              <a:t>, his ablest general, to march south and harass Cornwallis as he retreated to South Carolina. Greene’s gorilla warfare tactics greatly weakened Cornwallis’s army.  </a:t>
            </a:r>
          </a:p>
          <a:p>
            <a:endParaRPr dirty="0"/>
          </a:p>
          <a:p>
            <a:r>
              <a:rPr dirty="0"/>
              <a:t>Cornwallis then chose to move the fight to Virginia, where he met up with reinforcements. First he tried to capture the divisions led by </a:t>
            </a:r>
            <a:r>
              <a:rPr u="sng" dirty="0"/>
              <a:t>Lafayette</a:t>
            </a:r>
            <a:r>
              <a:rPr dirty="0"/>
              <a:t> and </a:t>
            </a:r>
            <a:r>
              <a:rPr u="sng" dirty="0"/>
              <a:t>von Steuben</a:t>
            </a:r>
            <a:r>
              <a:rPr dirty="0"/>
              <a:t>. When that failed, Cornwallis led his army of 7,500 onto the peninsula between the James and York rivers and camped at Yorktown. Cornwallis planned to fortify Yorktown, take Virginia, and then move north to join Clinton’s forces towards </a:t>
            </a:r>
            <a:r>
              <a:rPr dirty="0" err="1"/>
              <a:t>NewYork</a:t>
            </a:r>
            <a:r>
              <a:rPr dirty="0"/>
              <a:t>.</a:t>
            </a:r>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prstGeom prst="rect">
            <a:avLst/>
          </a:prstGeom>
        </p:spPr>
        <p:txBody>
          <a:bodyPr/>
          <a:lstStyle/>
          <a:p>
            <a:endParaRPr/>
          </a:p>
        </p:txBody>
      </p:sp>
      <p:sp>
        <p:nvSpPr>
          <p:cNvPr id="127" name="Shape 127"/>
          <p:cNvSpPr>
            <a:spLocks noGrp="1"/>
          </p:cNvSpPr>
          <p:nvPr>
            <p:ph type="body" sz="quarter" idx="1"/>
          </p:nvPr>
        </p:nvSpPr>
        <p:spPr>
          <a:prstGeom prst="rect">
            <a:avLst/>
          </a:prstGeom>
        </p:spPr>
        <p:txBody>
          <a:bodyPr/>
          <a:lstStyle/>
          <a:p>
            <a:r>
              <a:rPr b="1" u="sng"/>
              <a:t>Treaty of Paris</a:t>
            </a:r>
            <a:r>
              <a:t>: Peace talks began in Paris in 1782. Representatives of four nations—the United States, Great Britain, France, and Spain—joined the negotiations, with each nation looking out for its own interests. </a:t>
            </a:r>
          </a:p>
          <a:p>
            <a:r>
              <a:rPr u="sng"/>
              <a:t>Britain</a:t>
            </a:r>
            <a:r>
              <a:t> hoped to avoid giving America full independence. </a:t>
            </a:r>
          </a:p>
          <a:p>
            <a:r>
              <a:rPr u="sng"/>
              <a:t>France</a:t>
            </a:r>
            <a:r>
              <a:t> supported American independence but feared America’s becoming a major power. </a:t>
            </a:r>
          </a:p>
          <a:p>
            <a:r>
              <a:rPr u="sng"/>
              <a:t>Spain</a:t>
            </a:r>
            <a:r>
              <a:t> was interested in acquiring the land between the Appalachian Mountains and the Mississippi River. </a:t>
            </a:r>
          </a:p>
          <a:p>
            <a:endParaRPr/>
          </a:p>
          <a:p>
            <a:r>
              <a:t>Many observers expected the clever European diplomats to outwit the Americans at the bargaining table. But the Continental Congress chose amazing team of negotiators—John Adams, Benjamin Franklin, and John Jay of New York. Together the three demanded that Britain recognize American independence before any other negotiations began. Once Britain agreed to full independence, the talks officially opened. </a:t>
            </a:r>
          </a:p>
          <a:p>
            <a:endParaRPr/>
          </a:p>
          <a:p>
            <a:r>
              <a:t>In September 1783, the delegates signed the </a:t>
            </a:r>
            <a:r>
              <a:rPr u="sng"/>
              <a:t>Treaty of Paris</a:t>
            </a:r>
            <a:r>
              <a:t>, which confirmed U.S. independence and set the boundaries of the new nation. The United States now stretched from the Atlantic Ocean to the Mississippi River and from Canada to the Florida border. </a:t>
            </a:r>
          </a:p>
          <a:p>
            <a:endParaRPr/>
          </a:p>
          <a:p>
            <a:r>
              <a:t>Some provisions of the treaty promised future trouble. The British made no attempt to protect the land interests of their Native American allies, and the treaty did not specify when the British would evacuate their American forts. On the other side, the Americans agreed that British creditors could collect debts owed them by Americans and promised to allow Loyalists to sue in state courts for recovery of their losses. The state governments, however, later failed to honor this agreement. </a:t>
            </a:r>
          </a:p>
          <a:p>
            <a:endParaRPr/>
          </a:p>
          <a:p>
            <a:pPr>
              <a:defRPr b="1" u="sng"/>
            </a:pPr>
            <a:r>
              <a:t>The War Becomes a Symbol of Liberty </a:t>
            </a:r>
          </a:p>
          <a:p>
            <a:r>
              <a:t>The American Revolution would inspire the world as both a democratic revolution and a war for independence. </a:t>
            </a:r>
          </a:p>
          <a:p>
            <a:endParaRPr/>
          </a:p>
          <a:p>
            <a:r>
              <a:t>THE IMPACT ON AMERICAN SOCIETY: Revolutionary ideals set a new course for American society. During the war, class distinctions between rich and poor had begun to blur as the wealthy wore homespun clothing and military leaders showed respect for all of their men. These changes stimulated a rise of </a:t>
            </a:r>
            <a:r>
              <a:rPr b="1" u="sng"/>
              <a:t>egalitarianism</a:t>
            </a:r>
            <a:r>
              <a:t>—a belief in the equality of all people—which fostered a new attitude: the idea that ability, effort, and virtue, not wealth or family, defined one’s worth. </a:t>
            </a:r>
          </a:p>
          <a:p>
            <a:endParaRPr/>
          </a:p>
          <a:p>
            <a:r>
              <a:t>The egalitarianism of the 1780s, however, applied only to </a:t>
            </a:r>
            <a:r>
              <a:rPr u="sng"/>
              <a:t>white males</a:t>
            </a:r>
            <a:r>
              <a:t>. It did not bring any new political rights to </a:t>
            </a:r>
            <a:r>
              <a:rPr u="sng"/>
              <a:t>women</a:t>
            </a:r>
            <a:r>
              <a:t>. A few states made it possible for women to divorce, but common law still dictated that a married woman’s property belonged to her husband. </a:t>
            </a:r>
          </a:p>
          <a:p>
            <a:endParaRPr/>
          </a:p>
          <a:p>
            <a:r>
              <a:t>Moreover, most </a:t>
            </a:r>
            <a:r>
              <a:rPr u="sng"/>
              <a:t>African Americans</a:t>
            </a:r>
            <a:r>
              <a:t> were still enslaved, and even those who were free usually faced discrimination and poverty. However by 1804, many Northern states had taken steps to outlaw slavery. </a:t>
            </a:r>
          </a:p>
          <a:p>
            <a:endParaRPr/>
          </a:p>
          <a:p>
            <a:r>
              <a:t>The Southern states, where slavery was more entrenched, did not outlaw the practice, but most made it easier for slave owners to free their slaves. Planters in the upper South debated the morality of slavery, and some, like George Washington, freed their slaves. In Maryland and Virginia, the number of free blacks increased from about 4,000 to over 20,000 following the war. The slavery debate generally did not reach the Deep South, although some Southern slaveholders did have grave misgivings. </a:t>
            </a:r>
          </a:p>
          <a:p>
            <a:endParaRPr/>
          </a:p>
          <a:p>
            <a:r>
              <a:t>For </a:t>
            </a:r>
            <a:r>
              <a:rPr u="sng"/>
              <a:t>Native Americans</a:t>
            </a:r>
            <a:r>
              <a:t>, the Revolution brought uncertainty. During both the French and Indian War and the Revolution, many Native American communities had either been destroyed or displaced, and the Native American population east of the Mississippi had declined by about 50 percent. Postwar developments further threatened Native American interests, as settlers from the United States moved west and began taking tribal lands left unprotected by the Treaty of Paris. </a:t>
            </a:r>
          </a:p>
          <a:p>
            <a:endParaRPr/>
          </a:p>
          <a:p>
            <a:endParaRPr/>
          </a:p>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a:spLocks noGrp="1" noRot="1" noChangeAspect="1"/>
          </p:cNvSpPr>
          <p:nvPr>
            <p:ph type="sldImg"/>
          </p:nvPr>
        </p:nvSpPr>
        <p:spPr>
          <a:prstGeom prst="rect">
            <a:avLst/>
          </a:prstGeom>
        </p:spPr>
        <p:txBody>
          <a:bodyPr/>
          <a:lstStyle/>
          <a:p>
            <a:endParaRPr/>
          </a:p>
        </p:txBody>
      </p:sp>
      <p:sp>
        <p:nvSpPr>
          <p:cNvPr id="100" name="Shape 100"/>
          <p:cNvSpPr>
            <a:spLocks noGrp="1"/>
          </p:cNvSpPr>
          <p:nvPr>
            <p:ph type="body" sz="quarter" idx="1"/>
          </p:nvPr>
        </p:nvSpPr>
        <p:spPr>
          <a:prstGeom prst="rect">
            <a:avLst/>
          </a:prstGeom>
        </p:spPr>
        <p:txBody>
          <a:bodyPr/>
          <a:lstStyle/>
          <a:p>
            <a:r>
              <a:t>Day 4 Exit Ticket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5" name="Title Text"/>
          <p:cNvSpPr txBox="1">
            <a:spLocks noGrp="1"/>
          </p:cNvSpPr>
          <p:nvPr>
            <p:ph type="title"/>
          </p:nvPr>
        </p:nvSpPr>
        <p:spPr>
          <a:xfrm>
            <a:off x="1270000" y="1638300"/>
            <a:ext cx="10464800" cy="3302000"/>
          </a:xfrm>
          <a:prstGeom prst="rect">
            <a:avLst/>
          </a:prstGeom>
        </p:spPr>
        <p:txBody>
          <a:bodyPr anchor="b"/>
          <a:lstStyle/>
          <a:p>
            <a:r>
              <a:t>Title Text</a:t>
            </a:r>
          </a:p>
        </p:txBody>
      </p:sp>
      <p:sp>
        <p:nvSpPr>
          <p:cNvPr id="16" name="Body Level One…"/>
          <p:cNvSpPr txBox="1">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Flag 1">
    <p:spTree>
      <p:nvGrpSpPr>
        <p:cNvPr id="1" name=""/>
        <p:cNvGrpSpPr/>
        <p:nvPr/>
      </p:nvGrpSpPr>
      <p:grpSpPr>
        <a:xfrm>
          <a:off x="0" y="0"/>
          <a:ext cx="0" cy="0"/>
          <a:chOff x="0" y="0"/>
          <a:chExt cx="0" cy="0"/>
        </a:xfrm>
      </p:grpSpPr>
      <p:sp>
        <p:nvSpPr>
          <p:cNvPr id="24" name="Rectangle"/>
          <p:cNvSpPr/>
          <p:nvPr/>
        </p:nvSpPr>
        <p:spPr>
          <a:xfrm>
            <a:off x="15212" y="-8343"/>
            <a:ext cx="12959776" cy="1235875"/>
          </a:xfrm>
          <a:prstGeom prst="rect">
            <a:avLst/>
          </a:prstGeom>
          <a:solidFill>
            <a:srgbClr val="01001A"/>
          </a:solidFill>
          <a:ln w="12700">
            <a:miter lim="400000"/>
          </a:ln>
          <a:effectLst>
            <a:outerShdw blurRad="457200" dir="3222370" rotWithShape="0">
              <a:srgbClr val="FFFFFF"/>
            </a:outerShdw>
            <a:reflection stA="50000" endPos="40000" dir="5400000" sy="-100000" algn="bl" rotWithShape="0"/>
          </a:effectLst>
        </p:spPr>
        <p:txBody>
          <a:bodyPr lIns="50800" tIns="50800" rIns="50800" bIns="50800" anchor="ctr"/>
          <a:lstStyle/>
          <a:p>
            <a:pPr>
              <a:defRPr sz="2600"/>
            </a:pPr>
            <a:endParaRPr/>
          </a:p>
        </p:txBody>
      </p:sp>
      <p:pic>
        <p:nvPicPr>
          <p:cNvPr id="25" name="RareFlags_IAS_00242.png" descr="RareFlags_IAS_00242.png"/>
          <p:cNvPicPr>
            <a:picLocks/>
          </p:cNvPicPr>
          <p:nvPr/>
        </p:nvPicPr>
        <p:blipFill>
          <a:blip r:embed="rId2">
            <a:alphaModFix amt="77863"/>
          </a:blip>
          <a:stretch>
            <a:fillRect/>
          </a:stretch>
        </p:blipFill>
        <p:spPr>
          <a:xfrm>
            <a:off x="823673" y="1258190"/>
            <a:ext cx="11357454" cy="7905840"/>
          </a:xfrm>
          <a:prstGeom prst="rect">
            <a:avLst/>
          </a:prstGeom>
          <a:ln w="12700">
            <a:miter lim="400000"/>
          </a:ln>
          <a:effectLst>
            <a:outerShdw blurRad="457200" dist="25400" dir="5400000" rotWithShape="0">
              <a:srgbClr val="000000"/>
            </a:outerShdw>
            <a:reflection stA="67920" endPos="40000" dir="5400000" sy="-100000" algn="bl" rotWithShape="0"/>
          </a:effectLst>
        </p:spPr>
      </p:pic>
      <p:pic>
        <p:nvPicPr>
          <p:cNvPr id="26" name="American Revolution Title.png" descr="American Revolution Title.png"/>
          <p:cNvPicPr>
            <a:picLocks/>
          </p:cNvPicPr>
          <p:nvPr/>
        </p:nvPicPr>
        <p:blipFill>
          <a:blip r:embed="rId3"/>
          <a:stretch>
            <a:fillRect/>
          </a:stretch>
        </p:blipFill>
        <p:spPr>
          <a:xfrm>
            <a:off x="193367" y="-21647"/>
            <a:ext cx="12524258" cy="1262483"/>
          </a:xfrm>
          <a:prstGeom prst="rect">
            <a:avLst/>
          </a:prstGeom>
          <a:ln w="12700">
            <a:miter lim="400000"/>
          </a:ln>
        </p:spPr>
      </p:pic>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Flag 2">
    <p:spTree>
      <p:nvGrpSpPr>
        <p:cNvPr id="1" name=""/>
        <p:cNvGrpSpPr/>
        <p:nvPr/>
      </p:nvGrpSpPr>
      <p:grpSpPr>
        <a:xfrm>
          <a:off x="0" y="0"/>
          <a:ext cx="0" cy="0"/>
          <a:chOff x="0" y="0"/>
          <a:chExt cx="0" cy="0"/>
        </a:xfrm>
      </p:grpSpPr>
      <p:pic>
        <p:nvPicPr>
          <p:cNvPr id="34" name="RareFlags_IAS_00242.png" descr="RareFlags_IAS_00242.png"/>
          <p:cNvPicPr>
            <a:picLocks/>
          </p:cNvPicPr>
          <p:nvPr/>
        </p:nvPicPr>
        <p:blipFill>
          <a:blip r:embed="rId2">
            <a:alphaModFix amt="77863"/>
          </a:blip>
          <a:stretch>
            <a:fillRect/>
          </a:stretch>
        </p:blipFill>
        <p:spPr>
          <a:xfrm>
            <a:off x="823673" y="1258190"/>
            <a:ext cx="11357454" cy="7905840"/>
          </a:xfrm>
          <a:prstGeom prst="rect">
            <a:avLst/>
          </a:prstGeom>
          <a:ln w="12700">
            <a:miter lim="400000"/>
          </a:ln>
          <a:effectLst>
            <a:outerShdw blurRad="457200" dist="25400" dir="5400000" rotWithShape="0">
              <a:srgbClr val="000000"/>
            </a:outerShdw>
            <a:reflection stA="67920" endPos="40000" dir="5400000" sy="-100000" algn="bl" rotWithShape="0"/>
          </a:effectLst>
        </p:spPr>
      </p:pic>
      <p:pic>
        <p:nvPicPr>
          <p:cNvPr id="35" name="American Revolution Title.png" descr="American Revolution Title.png"/>
          <p:cNvPicPr>
            <a:picLocks/>
          </p:cNvPicPr>
          <p:nvPr/>
        </p:nvPicPr>
        <p:blipFill>
          <a:blip r:embed="rId3"/>
          <a:stretch>
            <a:fillRect/>
          </a:stretch>
        </p:blipFill>
        <p:spPr>
          <a:xfrm>
            <a:off x="193367" y="-21647"/>
            <a:ext cx="12524258" cy="1262483"/>
          </a:xfrm>
          <a:prstGeom prst="rect">
            <a:avLst/>
          </a:prstGeom>
          <a:ln w="12700">
            <a:miter lim="400000"/>
          </a:ln>
        </p:spPr>
      </p:pic>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lank copy">
    <p:spTree>
      <p:nvGrpSpPr>
        <p:cNvPr id="1" name=""/>
        <p:cNvGrpSpPr/>
        <p:nvPr/>
      </p:nvGrpSpPr>
      <p:grpSpPr>
        <a:xfrm>
          <a:off x="0" y="0"/>
          <a:ext cx="0" cy="0"/>
          <a:chOff x="0" y="0"/>
          <a:chExt cx="0" cy="0"/>
        </a:xfrm>
      </p:grpSpPr>
      <p:grpSp>
        <p:nvGrpSpPr>
          <p:cNvPr id="70" name="Group"/>
          <p:cNvGrpSpPr/>
          <p:nvPr/>
        </p:nvGrpSpPr>
        <p:grpSpPr>
          <a:xfrm>
            <a:off x="-26711" y="-25418"/>
            <a:ext cx="13058222" cy="1270001"/>
            <a:chOff x="0" y="0"/>
            <a:chExt cx="13058221" cy="1270000"/>
          </a:xfrm>
        </p:grpSpPr>
        <p:sp>
          <p:nvSpPr>
            <p:cNvPr id="68" name="Rectangle"/>
            <p:cNvSpPr/>
            <p:nvPr/>
          </p:nvSpPr>
          <p:spPr>
            <a:xfrm>
              <a:off x="0" y="0"/>
              <a:ext cx="13058222" cy="1270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2600"/>
              </a:pPr>
              <a:endParaRPr/>
            </a:p>
          </p:txBody>
        </p:sp>
        <p:pic>
          <p:nvPicPr>
            <p:cNvPr id="69" name="American Revolution Title.png" descr="American Revolution Title.png"/>
            <p:cNvPicPr>
              <a:picLocks/>
            </p:cNvPicPr>
            <p:nvPr/>
          </p:nvPicPr>
          <p:blipFill>
            <a:blip r:embed="rId2"/>
            <a:srcRect/>
            <a:stretch>
              <a:fillRect/>
            </a:stretch>
          </p:blipFill>
          <p:spPr>
            <a:xfrm>
              <a:off x="220078" y="3770"/>
              <a:ext cx="12524258" cy="1262483"/>
            </a:xfrm>
            <a:prstGeom prst="rect">
              <a:avLst/>
            </a:prstGeom>
            <a:ln w="12700" cap="flat">
              <a:noFill/>
              <a:miter lim="400000"/>
            </a:ln>
            <a:effectLst>
              <a:outerShdw blurRad="50800" dist="97114" dir="4157850" rotWithShape="0">
                <a:srgbClr val="000000"/>
              </a:outerShdw>
            </a:effectLst>
          </p:spPr>
        </p:pic>
      </p:grpSp>
      <p:sp>
        <p:nvSpPr>
          <p:cNvPr id="71" name="Rectangle"/>
          <p:cNvSpPr/>
          <p:nvPr/>
        </p:nvSpPr>
        <p:spPr>
          <a:xfrm>
            <a:off x="-28287" y="8883391"/>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sp>
        <p:nvSpPr>
          <p:cNvPr id="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Flag 3">
    <p:spTree>
      <p:nvGrpSpPr>
        <p:cNvPr id="1" name=""/>
        <p:cNvGrpSpPr/>
        <p:nvPr/>
      </p:nvGrpSpPr>
      <p:grpSpPr>
        <a:xfrm>
          <a:off x="0" y="0"/>
          <a:ext cx="0" cy="0"/>
          <a:chOff x="0" y="0"/>
          <a:chExt cx="0" cy="0"/>
        </a:xfrm>
      </p:grpSpPr>
      <p:sp>
        <p:nvSpPr>
          <p:cNvPr id="11" name="Rectangle"/>
          <p:cNvSpPr/>
          <p:nvPr/>
        </p:nvSpPr>
        <p:spPr>
          <a:xfrm>
            <a:off x="-28287" y="8883391"/>
            <a:ext cx="13061374" cy="938978"/>
          </a:xfrm>
          <a:prstGeom prst="rect">
            <a:avLst/>
          </a:prstGeom>
          <a:solidFill>
            <a:srgbClr val="340302"/>
          </a:solidFill>
          <a:ln w="12700">
            <a:miter lim="400000"/>
          </a:ln>
        </p:spPr>
        <p:txBody>
          <a:bodyPr lIns="50800" tIns="50800" rIns="50800" bIns="50800" anchor="ctr"/>
          <a:lstStyle/>
          <a:p>
            <a:pPr>
              <a:defRPr sz="2600" b="0">
                <a:solidFill>
                  <a:srgbClr val="FFFFFF"/>
                </a:solidFill>
                <a:latin typeface="Helvetica Light"/>
                <a:ea typeface="Helvetica Light"/>
                <a:cs typeface="Helvetica Light"/>
                <a:sym typeface="Helvetica Light"/>
              </a:defRPr>
            </a:pPr>
            <a:endParaRPr/>
          </a:p>
        </p:txBody>
      </p:sp>
      <p:pic>
        <p:nvPicPr>
          <p:cNvPr id="12" name="RareFlags_IAS_00242.png" descr="RareFlags_IAS_00242.png"/>
          <p:cNvPicPr>
            <a:picLocks/>
          </p:cNvPicPr>
          <p:nvPr/>
        </p:nvPicPr>
        <p:blipFill>
          <a:blip r:embed="rId2">
            <a:alphaModFix amt="77863"/>
          </a:blip>
          <a:srcRect t="87835" b="1"/>
          <a:stretch>
            <a:fillRect/>
          </a:stretch>
        </p:blipFill>
        <p:spPr>
          <a:xfrm>
            <a:off x="823714" y="10174961"/>
            <a:ext cx="11357372" cy="96162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0800" y="21600"/>
                </a:lnTo>
                <a:lnTo>
                  <a:pt x="21600" y="21600"/>
                </a:lnTo>
                <a:lnTo>
                  <a:pt x="21600" y="0"/>
                </a:lnTo>
                <a:lnTo>
                  <a:pt x="20791" y="0"/>
                </a:lnTo>
                <a:cubicBezTo>
                  <a:pt x="20766" y="273"/>
                  <a:pt x="20730" y="529"/>
                  <a:pt x="20680" y="776"/>
                </a:cubicBezTo>
                <a:cubicBezTo>
                  <a:pt x="20596" y="1191"/>
                  <a:pt x="20505" y="1441"/>
                  <a:pt x="20478" y="1328"/>
                </a:cubicBezTo>
                <a:cubicBezTo>
                  <a:pt x="20451" y="1215"/>
                  <a:pt x="20381" y="1340"/>
                  <a:pt x="20322" y="1605"/>
                </a:cubicBezTo>
                <a:cubicBezTo>
                  <a:pt x="20264" y="1869"/>
                  <a:pt x="20091" y="2281"/>
                  <a:pt x="19939" y="2523"/>
                </a:cubicBezTo>
                <a:cubicBezTo>
                  <a:pt x="19786" y="2765"/>
                  <a:pt x="19619" y="3071"/>
                  <a:pt x="19566" y="3200"/>
                </a:cubicBezTo>
                <a:cubicBezTo>
                  <a:pt x="19513" y="3330"/>
                  <a:pt x="19273" y="3732"/>
                  <a:pt x="19033" y="4092"/>
                </a:cubicBezTo>
                <a:cubicBezTo>
                  <a:pt x="18555" y="4808"/>
                  <a:pt x="18054" y="4823"/>
                  <a:pt x="13037" y="4270"/>
                </a:cubicBezTo>
                <a:cubicBezTo>
                  <a:pt x="11291" y="4078"/>
                  <a:pt x="8262" y="3830"/>
                  <a:pt x="6306" y="3726"/>
                </a:cubicBezTo>
                <a:cubicBezTo>
                  <a:pt x="2250" y="3511"/>
                  <a:pt x="1726" y="3323"/>
                  <a:pt x="1421" y="1952"/>
                </a:cubicBezTo>
                <a:cubicBezTo>
                  <a:pt x="1363" y="1692"/>
                  <a:pt x="1309" y="1480"/>
                  <a:pt x="1302" y="1480"/>
                </a:cubicBezTo>
                <a:cubicBezTo>
                  <a:pt x="1295" y="1480"/>
                  <a:pt x="1266" y="3351"/>
                  <a:pt x="1238" y="5634"/>
                </a:cubicBezTo>
                <a:cubicBezTo>
                  <a:pt x="1210" y="7917"/>
                  <a:pt x="1179" y="10289"/>
                  <a:pt x="1168" y="10911"/>
                </a:cubicBezTo>
                <a:cubicBezTo>
                  <a:pt x="1155" y="11674"/>
                  <a:pt x="1169" y="12044"/>
                  <a:pt x="1211" y="12044"/>
                </a:cubicBezTo>
                <a:cubicBezTo>
                  <a:pt x="1324" y="12044"/>
                  <a:pt x="1329" y="13085"/>
                  <a:pt x="1222" y="14352"/>
                </a:cubicBezTo>
                <a:cubicBezTo>
                  <a:pt x="1104" y="15743"/>
                  <a:pt x="844" y="16220"/>
                  <a:pt x="516" y="15645"/>
                </a:cubicBezTo>
                <a:cubicBezTo>
                  <a:pt x="332" y="15323"/>
                  <a:pt x="229" y="14046"/>
                  <a:pt x="290" y="12828"/>
                </a:cubicBezTo>
                <a:cubicBezTo>
                  <a:pt x="303" y="12567"/>
                  <a:pt x="317" y="11326"/>
                  <a:pt x="322" y="10065"/>
                </a:cubicBezTo>
                <a:cubicBezTo>
                  <a:pt x="327" y="8777"/>
                  <a:pt x="377" y="4642"/>
                  <a:pt x="436" y="0"/>
                </a:cubicBezTo>
                <a:lnTo>
                  <a:pt x="0" y="0"/>
                </a:lnTo>
                <a:close/>
                <a:moveTo>
                  <a:pt x="1615" y="36"/>
                </a:moveTo>
                <a:cubicBezTo>
                  <a:pt x="1600" y="28"/>
                  <a:pt x="1584" y="61"/>
                  <a:pt x="1568" y="134"/>
                </a:cubicBezTo>
                <a:cubicBezTo>
                  <a:pt x="1534" y="294"/>
                  <a:pt x="1544" y="413"/>
                  <a:pt x="1594" y="437"/>
                </a:cubicBezTo>
                <a:cubicBezTo>
                  <a:pt x="1639" y="459"/>
                  <a:pt x="1664" y="337"/>
                  <a:pt x="1650" y="169"/>
                </a:cubicBezTo>
                <a:cubicBezTo>
                  <a:pt x="1643" y="86"/>
                  <a:pt x="1630" y="43"/>
                  <a:pt x="1615" y="36"/>
                </a:cubicBezTo>
                <a:close/>
                <a:moveTo>
                  <a:pt x="2239" y="472"/>
                </a:moveTo>
                <a:cubicBezTo>
                  <a:pt x="2229" y="472"/>
                  <a:pt x="2209" y="704"/>
                  <a:pt x="2194" y="981"/>
                </a:cubicBezTo>
                <a:cubicBezTo>
                  <a:pt x="2180" y="1257"/>
                  <a:pt x="2188" y="1480"/>
                  <a:pt x="2213" y="1480"/>
                </a:cubicBezTo>
                <a:cubicBezTo>
                  <a:pt x="2238" y="1480"/>
                  <a:pt x="2258" y="1257"/>
                  <a:pt x="2258" y="981"/>
                </a:cubicBezTo>
                <a:cubicBezTo>
                  <a:pt x="2258" y="704"/>
                  <a:pt x="2250" y="472"/>
                  <a:pt x="2239" y="472"/>
                </a:cubicBezTo>
                <a:close/>
                <a:moveTo>
                  <a:pt x="693" y="8175"/>
                </a:moveTo>
                <a:cubicBezTo>
                  <a:pt x="662" y="8231"/>
                  <a:pt x="634" y="8365"/>
                  <a:pt x="614" y="8558"/>
                </a:cubicBezTo>
                <a:cubicBezTo>
                  <a:pt x="555" y="9142"/>
                  <a:pt x="555" y="9243"/>
                  <a:pt x="616" y="9646"/>
                </a:cubicBezTo>
                <a:cubicBezTo>
                  <a:pt x="653" y="9891"/>
                  <a:pt x="672" y="10319"/>
                  <a:pt x="657" y="10591"/>
                </a:cubicBezTo>
                <a:cubicBezTo>
                  <a:pt x="643" y="10862"/>
                  <a:pt x="655" y="11421"/>
                  <a:pt x="684" y="11830"/>
                </a:cubicBezTo>
                <a:cubicBezTo>
                  <a:pt x="730" y="12479"/>
                  <a:pt x="743" y="12457"/>
                  <a:pt x="789" y="11678"/>
                </a:cubicBezTo>
                <a:cubicBezTo>
                  <a:pt x="817" y="11188"/>
                  <a:pt x="854" y="10286"/>
                  <a:pt x="870" y="9672"/>
                </a:cubicBezTo>
                <a:cubicBezTo>
                  <a:pt x="894" y="8759"/>
                  <a:pt x="880" y="8494"/>
                  <a:pt x="790" y="8228"/>
                </a:cubicBezTo>
                <a:cubicBezTo>
                  <a:pt x="758" y="8131"/>
                  <a:pt x="724" y="8118"/>
                  <a:pt x="693" y="8175"/>
                </a:cubicBezTo>
                <a:close/>
              </a:path>
            </a:pathLst>
          </a:custGeom>
          <a:ln w="12700">
            <a:miter lim="400000"/>
          </a:ln>
          <a:effectLst>
            <a:outerShdw blurRad="457200" dist="25400" dir="5400000" rotWithShape="0">
              <a:srgbClr val="000000"/>
            </a:outerShdw>
            <a:reflection stA="67920" endPos="40000" dir="5400000" sy="-100000" algn="bl" rotWithShape="0"/>
          </a:effectLst>
        </p:spPr>
      </p:pic>
      <p:pic>
        <p:nvPicPr>
          <p:cNvPr id="13" name="RareFlags_IAS_00242.png" descr="RareFlags_IAS_00242.png"/>
          <p:cNvPicPr>
            <a:picLocks/>
          </p:cNvPicPr>
          <p:nvPr/>
        </p:nvPicPr>
        <p:blipFill>
          <a:blip r:embed="rId2"/>
          <a:stretch>
            <a:fillRect/>
          </a:stretch>
        </p:blipFill>
        <p:spPr>
          <a:xfrm>
            <a:off x="644815" y="1117648"/>
            <a:ext cx="11715170" cy="8172235"/>
          </a:xfrm>
          <a:prstGeom prst="rect">
            <a:avLst/>
          </a:prstGeom>
          <a:ln w="12700">
            <a:miter lim="400000"/>
          </a:ln>
          <a:effectLst>
            <a:outerShdw blurRad="457200" dist="25400" dir="5400000" rotWithShape="0">
              <a:srgbClr val="000000"/>
            </a:outerShdw>
            <a:reflection stA="67920" endPos="40000" dir="5400000" sy="-100000" algn="bl" rotWithShape="0"/>
          </a:effectLst>
        </p:spPr>
      </p:pic>
      <p:pic>
        <p:nvPicPr>
          <p:cNvPr id="14" name="American Revolution Title.png" descr="American Revolution Title.png"/>
          <p:cNvPicPr>
            <a:picLocks/>
          </p:cNvPicPr>
          <p:nvPr/>
        </p:nvPicPr>
        <p:blipFill>
          <a:blip r:embed="rId3"/>
          <a:stretch>
            <a:fillRect/>
          </a:stretch>
        </p:blipFill>
        <p:spPr>
          <a:xfrm>
            <a:off x="193367" y="-21647"/>
            <a:ext cx="12524258" cy="1262483"/>
          </a:xfrm>
          <a:prstGeom prst="rect">
            <a:avLst/>
          </a:prstGeom>
          <a:ln w="12700">
            <a:miter lim="400000"/>
          </a:ln>
          <a:effectLst>
            <a:outerShdw blurRad="25400" dist="125559" dir="2007969" rotWithShape="0">
              <a:srgbClr val="000000"/>
            </a:outerShdw>
          </a:effectLst>
        </p:spPr>
      </p:pic>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1339257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p:cNvSpPr/>
          <p:nvPr/>
        </p:nvSpPr>
        <p:spPr>
          <a:xfrm>
            <a:off x="-28287" y="8883391"/>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pic>
        <p:nvPicPr>
          <p:cNvPr id="3" name="British Flag.jpg" descr="British Flag.jpg"/>
          <p:cNvPicPr>
            <a:picLocks/>
          </p:cNvPicPr>
          <p:nvPr/>
        </p:nvPicPr>
        <p:blipFill>
          <a:blip r:embed="rId8">
            <a:alphaModFix amt="36481"/>
          </a:blip>
          <a:srcRect t="1514"/>
          <a:stretch>
            <a:fillRect/>
          </a:stretch>
        </p:blipFill>
        <p:spPr>
          <a:xfrm>
            <a:off x="125771" y="913010"/>
            <a:ext cx="12879030" cy="7927453"/>
          </a:xfrm>
          <a:prstGeom prst="rect">
            <a:avLst/>
          </a:prstGeom>
          <a:ln w="12700">
            <a:miter lim="400000"/>
          </a:ln>
          <a:effectLst>
            <a:outerShdw blurRad="63500" dist="25400" dir="5400000" rotWithShape="0">
              <a:srgbClr val="000000">
                <a:alpha val="50000"/>
              </a:srgbClr>
            </a:outerShdw>
            <a:reflection stA="69216" endPos="40000" dir="5400000" sy="-100000" algn="bl" rotWithShape="0"/>
          </a:effectLst>
        </p:spPr>
      </p:pic>
      <p:pic>
        <p:nvPicPr>
          <p:cNvPr id="4" name="RareFlags_IAS_00242.png" descr="RareFlags_IAS_00242.png"/>
          <p:cNvPicPr>
            <a:picLocks/>
          </p:cNvPicPr>
          <p:nvPr/>
        </p:nvPicPr>
        <p:blipFill>
          <a:blip r:embed="rId9">
            <a:alphaModFix amt="77863"/>
          </a:blip>
          <a:stretch>
            <a:fillRect/>
          </a:stretch>
        </p:blipFill>
        <p:spPr>
          <a:xfrm>
            <a:off x="2036262" y="2004756"/>
            <a:ext cx="8932276" cy="6005462"/>
          </a:xfrm>
          <a:prstGeom prst="rect">
            <a:avLst/>
          </a:prstGeom>
          <a:ln w="12700">
            <a:miter lim="400000"/>
          </a:ln>
          <a:effectLst>
            <a:outerShdw blurRad="457200" dist="25400" dir="5400000" rotWithShape="0">
              <a:srgbClr val="000000"/>
            </a:outerShdw>
          </a:effectLst>
        </p:spPr>
      </p:pic>
      <p:pic>
        <p:nvPicPr>
          <p:cNvPr id="5" name="American Revolution Title.png" descr="American Revolution Title.png"/>
          <p:cNvPicPr>
            <a:picLocks/>
          </p:cNvPicPr>
          <p:nvPr/>
        </p:nvPicPr>
        <p:blipFill>
          <a:blip r:embed="rId10"/>
          <a:stretch>
            <a:fillRect/>
          </a:stretch>
        </p:blipFill>
        <p:spPr>
          <a:xfrm>
            <a:off x="193367" y="-21647"/>
            <a:ext cx="12524258" cy="1262483"/>
          </a:xfrm>
          <a:prstGeom prst="rect">
            <a:avLst/>
          </a:prstGeom>
          <a:ln w="12700">
            <a:miter lim="400000"/>
          </a:ln>
        </p:spPr>
      </p:pic>
      <p:sp>
        <p:nvSpPr>
          <p:cNvPr id="6"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7"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6311798" y="925830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 id="2147483656" r:id="rId6"/>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xml"/><Relationship Id="rId7" Type="http://schemas.openxmlformats.org/officeDocument/2006/relationships/image" Target="../media/image1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14.tif"/><Relationship Id="rId4" Type="http://schemas.openxmlformats.org/officeDocument/2006/relationships/notesSlide" Target="../notesSlides/notesSlide5.xml"/><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American Rattle Snake.jpg" descr="American Rattle Snake.jpg"/>
          <p:cNvPicPr>
            <a:picLocks/>
          </p:cNvPicPr>
          <p:nvPr/>
        </p:nvPicPr>
        <p:blipFill>
          <a:blip r:embed="rId3"/>
          <a:srcRect l="7169" t="10891" r="3334" b="2248"/>
          <a:stretch>
            <a:fillRect/>
          </a:stretch>
        </p:blipFill>
        <p:spPr>
          <a:xfrm>
            <a:off x="-15023" y="-89171"/>
            <a:ext cx="13034846" cy="7815599"/>
          </a:xfrm>
          <a:prstGeom prst="rect">
            <a:avLst/>
          </a:prstGeom>
          <a:ln w="12700">
            <a:miter lim="400000"/>
          </a:ln>
        </p:spPr>
      </p:pic>
      <p:sp>
        <p:nvSpPr>
          <p:cNvPr id="92" name="DAY 4…"/>
          <p:cNvSpPr txBox="1"/>
          <p:nvPr/>
        </p:nvSpPr>
        <p:spPr>
          <a:xfrm>
            <a:off x="11006642" y="90746"/>
            <a:ext cx="1520503" cy="844668"/>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a:solidFill>
                  <a:srgbClr val="000000"/>
                </a:solidFill>
                <a:latin typeface="Arial"/>
                <a:ea typeface="Arial"/>
                <a:cs typeface="Arial"/>
                <a:sym typeface="Arial"/>
              </a:defRPr>
            </a:pPr>
            <a:r>
              <a:t>DAY 4</a:t>
            </a:r>
          </a:p>
          <a:p>
            <a:pPr>
              <a:defRPr sz="1500">
                <a:solidFill>
                  <a:srgbClr val="000000"/>
                </a:solidFill>
                <a:latin typeface="Arial"/>
                <a:ea typeface="Arial"/>
                <a:cs typeface="Arial"/>
                <a:sym typeface="Arial"/>
              </a:defRPr>
            </a:pPr>
            <a:r>
              <a:t>Place Date Here</a:t>
            </a:r>
          </a:p>
        </p:txBody>
      </p:sp>
      <p:sp>
        <p:nvSpPr>
          <p:cNvPr id="93" name="1. Who does the rattlesnake represent?…"/>
          <p:cNvSpPr txBox="1">
            <a:spLocks noGrp="1"/>
          </p:cNvSpPr>
          <p:nvPr>
            <p:ph type="body" sz="quarter" idx="4294967295"/>
          </p:nvPr>
        </p:nvSpPr>
        <p:spPr>
          <a:xfrm>
            <a:off x="0" y="7785100"/>
            <a:ext cx="12636500" cy="1905000"/>
          </a:xfrm>
          <a:prstGeom prst="rect">
            <a:avLst/>
          </a:prstGeom>
          <a:effectLst>
            <a:outerShdw blurRad="127000" dist="76200" dir="2700000" rotWithShape="0">
              <a:srgbClr val="020202">
                <a:alpha val="75000"/>
              </a:srgbClr>
            </a:outerShdw>
          </a:effectLst>
        </p:spPr>
        <p:txBody>
          <a:bodyPr anchor="t">
            <a:noAutofit/>
          </a:bodyPr>
          <a:lstStyle/>
          <a:p>
            <a:pPr marL="533399" indent="-533399">
              <a:lnSpc>
                <a:spcPts val="3000"/>
              </a:lnSpc>
              <a:spcBef>
                <a:spcPts val="700"/>
              </a:spcBef>
              <a:buSzTx/>
              <a:buNone/>
              <a:defRPr sz="2800">
                <a:latin typeface="Arial"/>
                <a:ea typeface="Arial"/>
                <a:cs typeface="Arial"/>
                <a:sym typeface="Arial"/>
              </a:defRPr>
            </a:pPr>
            <a:r>
              <a:rPr dirty="0"/>
              <a:t>1. Who does the rattlesnake represent?</a:t>
            </a:r>
          </a:p>
          <a:p>
            <a:pPr marL="533399" indent="-533399">
              <a:lnSpc>
                <a:spcPts val="3000"/>
              </a:lnSpc>
              <a:spcBef>
                <a:spcPts val="700"/>
              </a:spcBef>
              <a:buSzTx/>
              <a:buNone/>
              <a:defRPr sz="2800">
                <a:latin typeface="Arial"/>
                <a:ea typeface="Arial"/>
                <a:cs typeface="Arial"/>
                <a:sym typeface="Arial"/>
              </a:defRPr>
            </a:pPr>
            <a:r>
              <a:rPr dirty="0"/>
              <a:t>2. The snake boasts that it has already defeated two British armies.  What is meant by the snake’s statement, “...and room for more I’ve got behind”?</a:t>
            </a:r>
          </a:p>
          <a:p>
            <a:pPr marL="533399" indent="-533399">
              <a:lnSpc>
                <a:spcPts val="3000"/>
              </a:lnSpc>
              <a:spcBef>
                <a:spcPts val="700"/>
              </a:spcBef>
              <a:buSzTx/>
              <a:buNone/>
              <a:defRPr sz="2800">
                <a:latin typeface="Arial"/>
                <a:ea typeface="Arial"/>
                <a:cs typeface="Arial"/>
                <a:sym typeface="Arial"/>
              </a:defRPr>
            </a:pPr>
            <a:r>
              <a:rPr dirty="0"/>
              <a:t>3. From which side of the war does the cartoon represent? Americans? British?</a:t>
            </a:r>
          </a:p>
        </p:txBody>
      </p:sp>
    </p:spTree>
    <p:extLst>
      <p:ext uri="{BB962C8B-B14F-4D97-AF65-F5344CB8AC3E}">
        <p14:creationId xmlns:p14="http://schemas.microsoft.com/office/powerpoint/2010/main" val="15372196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2" name="RareFlags_IAS_00242.png" descr="RareFlags_IAS_00242.png"/>
          <p:cNvPicPr>
            <a:picLocks/>
          </p:cNvPicPr>
          <p:nvPr/>
        </p:nvPicPr>
        <p:blipFill>
          <a:blip r:embed="rId3">
            <a:alphaModFix amt="77863"/>
          </a:blip>
          <a:stretch>
            <a:fillRect/>
          </a:stretch>
        </p:blipFill>
        <p:spPr>
          <a:xfrm>
            <a:off x="2516884" y="3104220"/>
            <a:ext cx="7038786" cy="4899647"/>
          </a:xfrm>
          <a:prstGeom prst="rect">
            <a:avLst/>
          </a:prstGeom>
          <a:ln w="12700">
            <a:miter lim="400000"/>
          </a:ln>
          <a:effectLst>
            <a:outerShdw blurRad="457200" dist="25400" dir="5400000" rotWithShape="0">
              <a:srgbClr val="000000"/>
            </a:outerShdw>
            <a:reflection stA="66000" endPos="40000" dir="5400000" sy="-100000" algn="bl" rotWithShape="0"/>
          </a:effectLst>
        </p:spPr>
      </p:pic>
      <p:sp>
        <p:nvSpPr>
          <p:cNvPr id="454" name="WINNING THE…"/>
          <p:cNvSpPr txBox="1"/>
          <p:nvPr/>
        </p:nvSpPr>
        <p:spPr>
          <a:xfrm>
            <a:off x="1068885" y="3528928"/>
            <a:ext cx="10650638" cy="5497774"/>
          </a:xfrm>
          <a:prstGeom prst="rect">
            <a:avLst/>
          </a:prstGeom>
          <a:ln w="12700">
            <a:miter lim="400000"/>
          </a:ln>
          <a:effectLst>
            <a:outerShdw blurRad="457200" dist="25400" dir="5400000" rotWithShape="0">
              <a:srgbClr val="000000"/>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lnSpc>
                <a:spcPts val="10000"/>
              </a:lnSpc>
              <a:defRPr sz="10300">
                <a:effectLst>
                  <a:outerShdw blurRad="12700" dist="190500" dir="2460000" rotWithShape="0">
                    <a:srgbClr val="000000"/>
                  </a:outerShdw>
                </a:effectLst>
                <a:latin typeface="Arial Black"/>
                <a:ea typeface="Arial Black"/>
                <a:cs typeface="Arial Black"/>
                <a:sym typeface="Arial Black"/>
              </a:defRPr>
            </a:pPr>
            <a:r>
              <a:rPr>
                <a:solidFill>
                  <a:srgbClr val="FF1D00"/>
                </a:solidFill>
              </a:rPr>
              <a:t>WINNING</a:t>
            </a:r>
            <a:r>
              <a:t> THE</a:t>
            </a:r>
          </a:p>
          <a:p>
            <a:pPr>
              <a:lnSpc>
                <a:spcPts val="28500"/>
              </a:lnSpc>
              <a:defRPr sz="31300">
                <a:solidFill>
                  <a:srgbClr val="132FFF"/>
                </a:solidFill>
                <a:effectLst>
                  <a:outerShdw blurRad="12700" dist="190500" dir="2460000" rotWithShape="0">
                    <a:srgbClr val="000000"/>
                  </a:outerShdw>
                </a:effectLst>
                <a:latin typeface="Arial Black"/>
                <a:ea typeface="Arial Black"/>
                <a:cs typeface="Arial Black"/>
                <a:sym typeface="Arial Black"/>
              </a:defRPr>
            </a:pPr>
            <a:r>
              <a:t>WAR</a:t>
            </a:r>
          </a:p>
        </p:txBody>
      </p:sp>
      <p:pic>
        <p:nvPicPr>
          <p:cNvPr id="6" name="American Revolution Title.png" descr="American Revolution Title.png"/>
          <p:cNvPicPr>
            <a:picLocks/>
          </p:cNvPicPr>
          <p:nvPr/>
        </p:nvPicPr>
        <p:blipFill>
          <a:blip r:embed="rId4"/>
          <a:stretch>
            <a:fillRect/>
          </a:stretch>
        </p:blipFill>
        <p:spPr>
          <a:xfrm>
            <a:off x="193367" y="-21647"/>
            <a:ext cx="12524258" cy="1262483"/>
          </a:xfrm>
          <a:prstGeom prst="rect">
            <a:avLst/>
          </a:prstGeom>
          <a:ln w="12700">
            <a:miter lim="400000"/>
          </a:ln>
          <a:effectLst>
            <a:outerShdw blurRad="50800" dist="97114" dir="4157850" rotWithShape="0">
              <a:srgbClr val="000000"/>
            </a:outerShdw>
          </a:effectLst>
        </p:spPr>
      </p:pic>
    </p:spTree>
  </p:cSld>
  <p:clrMapOvr>
    <a:masterClrMapping/>
  </p:clrMapOvr>
  <mc:AlternateContent xmlns:mc="http://schemas.openxmlformats.org/markup-compatibility/2006" xmlns:p14="http://schemas.microsoft.com/office/powerpoint/2010/main">
    <mc:Choice Requires="p14">
      <p:transition spd="slow">
        <p:push/>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1" nodeType="afterEffect">
                                  <p:stCondLst>
                                    <p:cond delay="0"/>
                                  </p:stCondLst>
                                  <p:iterate>
                                    <p:tmAbs val="0"/>
                                  </p:iterate>
                                  <p:childTnLst>
                                    <p:set>
                                      <p:cBhvr>
                                        <p:cTn id="6" fill="hold"/>
                                        <p:tgtEl>
                                          <p:spTgt spid="454"/>
                                        </p:tgtEl>
                                        <p:attrNameLst>
                                          <p:attrName>style.visibility</p:attrName>
                                        </p:attrNameLst>
                                      </p:cBhvr>
                                      <p:to>
                                        <p:strVal val="visible"/>
                                      </p:to>
                                    </p:set>
                                    <p:anim calcmode="lin" valueType="num">
                                      <p:cBhvr>
                                        <p:cTn id="7" dur="6000" fill="hold"/>
                                        <p:tgtEl>
                                          <p:spTgt spid="454"/>
                                        </p:tgtEl>
                                        <p:attrNameLst>
                                          <p:attrName>ppt_w</p:attrName>
                                        </p:attrNameLst>
                                      </p:cBhvr>
                                      <p:tavLst>
                                        <p:tav tm="0">
                                          <p:val>
                                            <p:strVal val="4*#ppt_w"/>
                                          </p:val>
                                        </p:tav>
                                        <p:tav tm="100000">
                                          <p:val>
                                            <p:strVal val="#ppt_w"/>
                                          </p:val>
                                        </p:tav>
                                      </p:tavLst>
                                    </p:anim>
                                    <p:anim calcmode="lin" valueType="num">
                                      <p:cBhvr>
                                        <p:cTn id="8" dur="6000" fill="hold"/>
                                        <p:tgtEl>
                                          <p:spTgt spid="454"/>
                                        </p:tgtEl>
                                        <p:attrNameLst>
                                          <p:attrName>ppt_h</p:attrName>
                                        </p:attrNameLst>
                                      </p:cBhvr>
                                      <p:tavLst>
                                        <p:tav tm="0">
                                          <p:val>
                                            <p:strVal val="4*#ppt_h"/>
                                          </p:val>
                                        </p:tav>
                                        <p:tav tm="100000">
                                          <p:val>
                                            <p:strVal val="#ppt_h"/>
                                          </p:val>
                                        </p:tav>
                                      </p:tavLst>
                                    </p:anim>
                                  </p:childTnLst>
                                </p:cTn>
                              </p:par>
                              <p:par>
                                <p:cTn id="9" presetID="6" presetClass="emph" presetSubtype="0" accel="50000" decel="50000" fill="hold" nodeType="withEffect">
                                  <p:stCondLst>
                                    <p:cond delay="0"/>
                                  </p:stCondLst>
                                  <p:childTnLst>
                                    <p:animScale>
                                      <p:cBhvr>
                                        <p:cTn id="10" dur="6000" fill="hold"/>
                                        <p:tgtEl>
                                          <p:spTgt spid="45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4"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eorgewashingtonatvalleyforge5.jpg" descr="georgewashingtonatvalleyforge5.jpg"/>
          <p:cNvPicPr>
            <a:picLocks noChangeAspect="1"/>
          </p:cNvPicPr>
          <p:nvPr/>
        </p:nvPicPr>
        <p:blipFill>
          <a:blip r:embed="rId3"/>
          <a:srcRect t="6817"/>
          <a:stretch>
            <a:fillRect/>
          </a:stretch>
        </p:blipFill>
        <p:spPr>
          <a:xfrm>
            <a:off x="-1" y="608607"/>
            <a:ext cx="13004801" cy="8536321"/>
          </a:xfrm>
          <a:prstGeom prst="rect">
            <a:avLst/>
          </a:prstGeom>
          <a:ln w="12700">
            <a:miter lim="400000"/>
          </a:ln>
          <a:effectLst>
            <a:outerShdw blurRad="88900" dir="2700000" rotWithShape="0">
              <a:srgbClr val="000000"/>
            </a:outerShdw>
            <a:reflection stA="50000" endPos="40000" dir="5400000" sy="-100000" algn="bl" rotWithShape="0"/>
          </a:effectLst>
        </p:spPr>
      </p:pic>
      <p:grpSp>
        <p:nvGrpSpPr>
          <p:cNvPr id="45" name="Group"/>
          <p:cNvGrpSpPr/>
          <p:nvPr/>
        </p:nvGrpSpPr>
        <p:grpSpPr>
          <a:xfrm>
            <a:off x="316324" y="5142836"/>
            <a:ext cx="6879083" cy="4245755"/>
            <a:chOff x="-63500" y="958980"/>
            <a:chExt cx="6879081" cy="4245754"/>
          </a:xfrm>
        </p:grpSpPr>
        <p:pic>
          <p:nvPicPr>
            <p:cNvPr id="43" name="Rectangle" descr="Rectangle"/>
            <p:cNvPicPr>
              <a:picLocks/>
            </p:cNvPicPr>
            <p:nvPr/>
          </p:nvPicPr>
          <p:blipFill>
            <a:blip r:embed="rId4"/>
            <a:stretch>
              <a:fillRect/>
            </a:stretch>
          </p:blipFill>
          <p:spPr>
            <a:xfrm>
              <a:off x="-63500" y="958980"/>
              <a:ext cx="6879082" cy="4245756"/>
            </a:xfrm>
            <a:prstGeom prst="rect">
              <a:avLst/>
            </a:prstGeom>
            <a:effectLst>
              <a:outerShdw blurRad="228600" dir="2700000" rotWithShape="0">
                <a:srgbClr val="000000"/>
              </a:outerShdw>
              <a:reflection stA="43750" endPos="40000" dir="5400000" sy="-100000" algn="bl" rotWithShape="0"/>
            </a:effectLst>
          </p:spPr>
        </p:pic>
        <p:sp>
          <p:nvSpPr>
            <p:cNvPr id="44" name="Valley Forge  1778…"/>
            <p:cNvSpPr txBox="1"/>
            <p:nvPr/>
          </p:nvSpPr>
          <p:spPr>
            <a:xfrm>
              <a:off x="110300" y="1219184"/>
              <a:ext cx="6531482" cy="38925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lgn="l">
                <a:lnSpc>
                  <a:spcPts val="3200"/>
                </a:lnSpc>
                <a:spcBef>
                  <a:spcPts val="1200"/>
                </a:spcBef>
                <a:defRPr sz="3800" b="0" u="sng">
                  <a:solidFill>
                    <a:srgbClr val="FFFFFF"/>
                  </a:solidFill>
                  <a:latin typeface="Arial"/>
                  <a:ea typeface="Arial"/>
                  <a:cs typeface="Arial"/>
                  <a:sym typeface="Arial"/>
                </a:defRPr>
              </a:pPr>
              <a:r>
                <a:rPr sz="4800" b="1" spc="-192" dirty="0">
                  <a:solidFill>
                    <a:srgbClr val="E8A433"/>
                  </a:solidFill>
                </a:rPr>
                <a:t>Valley Forge</a:t>
              </a:r>
              <a:r>
                <a:rPr sz="4800" b="1" u="none" spc="-192" dirty="0"/>
                <a:t>  </a:t>
              </a:r>
              <a:r>
                <a:rPr sz="2900" u="none" dirty="0"/>
                <a:t>1778</a:t>
              </a:r>
            </a:p>
            <a:p>
              <a:pPr algn="l">
                <a:lnSpc>
                  <a:spcPts val="3200"/>
                </a:lnSpc>
                <a:spcBef>
                  <a:spcPts val="1100"/>
                </a:spcBef>
                <a:defRPr sz="2900" b="0" u="sng">
                  <a:solidFill>
                    <a:srgbClr val="FFFFFF"/>
                  </a:solidFill>
                  <a:latin typeface="Arial"/>
                  <a:ea typeface="Arial"/>
                  <a:cs typeface="Arial"/>
                  <a:sym typeface="Arial"/>
                </a:defRPr>
              </a:pPr>
              <a:r>
                <a:rPr u="none" dirty="0"/>
                <a:t>Brutal winter partly responsible for the 2,000 sold</a:t>
              </a:r>
              <a:r>
                <a:rPr lang="en-US" u="none" dirty="0"/>
                <a:t>i</a:t>
              </a:r>
              <a:r>
                <a:rPr u="none" dirty="0"/>
                <a:t>ers who died</a:t>
              </a:r>
            </a:p>
            <a:p>
              <a:pPr marL="433298" indent="-339223" algn="l">
                <a:lnSpc>
                  <a:spcPts val="3200"/>
                </a:lnSpc>
                <a:spcBef>
                  <a:spcPts val="500"/>
                </a:spcBef>
                <a:buSzPct val="75000"/>
                <a:buChar char="-"/>
                <a:defRPr sz="2900" b="0" u="sng">
                  <a:solidFill>
                    <a:srgbClr val="FFFFFF"/>
                  </a:solidFill>
                  <a:latin typeface="Arial"/>
                  <a:ea typeface="Arial"/>
                  <a:cs typeface="Arial"/>
                  <a:sym typeface="Arial"/>
                </a:defRPr>
              </a:pPr>
              <a:r>
                <a:rPr b="1" dirty="0"/>
                <a:t>Friedrich von Steuben</a:t>
              </a:r>
              <a:r>
                <a:rPr u="none" dirty="0"/>
                <a:t> - Prussian drill</a:t>
              </a:r>
              <a:r>
                <a:rPr lang="en-US" u="none" dirty="0"/>
                <a:t> </a:t>
              </a:r>
              <a:r>
                <a:rPr u="none" dirty="0"/>
                <a:t>master train Americans to be “soldiers</a:t>
              </a:r>
              <a:r>
                <a:rPr lang="en-US" u="none" dirty="0"/>
                <a:t>"</a:t>
              </a:r>
              <a:endParaRPr u="none" dirty="0"/>
            </a:p>
            <a:p>
              <a:pPr marL="475074" indent="-381000" algn="l">
                <a:lnSpc>
                  <a:spcPts val="3200"/>
                </a:lnSpc>
                <a:spcBef>
                  <a:spcPts val="500"/>
                </a:spcBef>
                <a:defRPr sz="2900" b="0" u="sng">
                  <a:solidFill>
                    <a:srgbClr val="FFFFFF"/>
                  </a:solidFill>
                  <a:latin typeface="Arial"/>
                  <a:ea typeface="Arial"/>
                  <a:cs typeface="Arial"/>
                  <a:sym typeface="Arial"/>
                </a:defRPr>
              </a:pPr>
              <a:r>
                <a:rPr u="none" dirty="0"/>
                <a:t>- </a:t>
              </a:r>
              <a:r>
                <a:rPr b="1" dirty="0"/>
                <a:t>Marquis de Lafayette</a:t>
              </a:r>
              <a:r>
                <a:rPr u="none" dirty="0"/>
                <a:t> - Frenchman who led troops in VA.</a:t>
              </a:r>
            </a:p>
          </p:txBody>
        </p:sp>
      </p:grpSp>
      <p:pic>
        <p:nvPicPr>
          <p:cNvPr id="46" name="American Revolution Title.png" descr="American Revolution Title.png"/>
          <p:cNvPicPr>
            <a:picLocks/>
          </p:cNvPicPr>
          <p:nvPr/>
        </p:nvPicPr>
        <p:blipFill>
          <a:blip r:embed="rId5"/>
          <a:stretch>
            <a:fillRect/>
          </a:stretch>
        </p:blipFill>
        <p:spPr>
          <a:xfrm>
            <a:off x="193367" y="-21647"/>
            <a:ext cx="12524258" cy="1262483"/>
          </a:xfrm>
          <a:prstGeom prst="rect">
            <a:avLst/>
          </a:prstGeom>
          <a:ln w="12700">
            <a:miter lim="400000"/>
          </a:ln>
          <a:effectLst>
            <a:outerShdw blurRad="50800" dist="97114" dir="4157850" rotWithShape="0">
              <a:srgbClr val="000000"/>
            </a:outerShdw>
          </a:effectLst>
        </p:spPr>
      </p:pic>
      <p:sp>
        <p:nvSpPr>
          <p:cNvPr id="47" name="VII. European Allies shift the balance"/>
          <p:cNvSpPr txBox="1"/>
          <p:nvPr/>
        </p:nvSpPr>
        <p:spPr>
          <a:xfrm>
            <a:off x="188030" y="936410"/>
            <a:ext cx="12628740" cy="938978"/>
          </a:xfrm>
          <a:prstGeom prst="rect">
            <a:avLst/>
          </a:prstGeom>
          <a:ln w="12700">
            <a:miter lim="400000"/>
          </a:ln>
          <a:effectLst>
            <a:outerShdw blurRad="76200" dist="25400" dir="2560976" rotWithShape="0">
              <a:srgbClr val="000000"/>
            </a:outerShdw>
          </a:effectLst>
          <a:extLst>
            <a:ext uri="{C572A759-6A51-4108-AA02-DFA0A04FC94B}">
              <ma14:wrappingTextBoxFlag xmlns:ma14="http://schemas.microsoft.com/office/mac/drawingml/2011/main" xmlns="" val="1"/>
            </a:ext>
          </a:extLst>
        </p:spPr>
        <p:txBody>
          <a:bodyPr lIns="50800" tIns="50800" rIns="50800" bIns="50800" anchor="ctr"/>
          <a:lstStyle>
            <a:lvl1pPr algn="l">
              <a:defRPr sz="4100" b="0" cap="all" spc="-205">
                <a:solidFill>
                  <a:srgbClr val="E8A433"/>
                </a:solidFill>
                <a:effectLst>
                  <a:outerShdw dist="63500" dir="2580000" rotWithShape="0">
                    <a:srgbClr val="000000"/>
                  </a:outerShdw>
                </a:effectLst>
                <a:latin typeface="Arial Black"/>
                <a:ea typeface="Arial Black"/>
                <a:cs typeface="Arial Black"/>
                <a:sym typeface="Arial Black"/>
              </a:defRPr>
            </a:lvl1pPr>
          </a:lstStyle>
          <a:p>
            <a:r>
              <a:t> VII. European Allies shift the balance</a:t>
            </a:r>
          </a:p>
        </p:txBody>
      </p:sp>
    </p:spTree>
    <p:extLst>
      <p:ext uri="{BB962C8B-B14F-4D97-AF65-F5344CB8AC3E}">
        <p14:creationId xmlns:p14="http://schemas.microsoft.com/office/powerpoint/2010/main" val="307207549"/>
      </p:ext>
    </p:extLst>
  </p:cSld>
  <p:clrMapOvr>
    <a:masterClrMapping/>
  </p:clrMapOvr>
  <mc:AlternateContent xmlns:mc="http://schemas.openxmlformats.org/markup-compatibility/2006" xmlns:p14="http://schemas.microsoft.com/office/powerpoint/2010/main">
    <mc:Choice Requires="p14">
      <p:transition spd="slow" p14:dur="1500">
        <p14:flas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60000">
                                      <p:stCondLst>
                                        <p:cond delay="0"/>
                                      </p:stCondLst>
                                      <p:childTnLst>
                                        <p:set>
                                          <p:cBhvr>
                                            <p:cTn id="6" fill="hold"/>
                                            <p:tgtEl>
                                              <p:spTgt spid="47"/>
                                            </p:tgtEl>
                                            <p:attrNameLst>
                                              <p:attrName>style.visibility</p:attrName>
                                            </p:attrNameLst>
                                          </p:cBhvr>
                                          <p:to>
                                            <p:strVal val="visible"/>
                                          </p:to>
                                        </p:set>
                                        <p:anim calcmode="lin" valueType="num" p14:bounceEnd="60000">
                                          <p:cBhvr>
                                            <p:cTn id="7" dur="1250" fill="hold"/>
                                            <p:tgtEl>
                                              <p:spTgt spid="47"/>
                                            </p:tgtEl>
                                            <p:attrNameLst>
                                              <p:attrName>ppt_x</p:attrName>
                                            </p:attrNameLst>
                                          </p:cBhvr>
                                          <p:tavLst>
                                            <p:tav tm="0">
                                              <p:val>
                                                <p:strVal val="0-#ppt_w/2"/>
                                              </p:val>
                                            </p:tav>
                                            <p:tav tm="100000">
                                              <p:val>
                                                <p:strVal val="#ppt_x"/>
                                              </p:val>
                                            </p:tav>
                                          </p:tavLst>
                                        </p:anim>
                                        <p:anim calcmode="lin" valueType="num" p14:bounceEnd="60000">
                                          <p:cBhvr>
                                            <p:cTn id="8" dur="125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 presetClass="entr" presetSubtype="8" fill="hold" grpId="0" nodeType="afterEffect" p14:presetBounceEnd="60000">
                                      <p:stCondLst>
                                        <p:cond delay="0"/>
                                      </p:stCondLst>
                                      <p:iterate>
                                        <p:tmAbs val="0"/>
                                      </p:iterate>
                                      <p:childTnLst>
                                        <p:set>
                                          <p:cBhvr>
                                            <p:cTn id="11" fill="hold"/>
                                            <p:tgtEl>
                                              <p:spTgt spid="45"/>
                                            </p:tgtEl>
                                            <p:attrNameLst>
                                              <p:attrName>style.visibility</p:attrName>
                                            </p:attrNameLst>
                                          </p:cBhvr>
                                          <p:to>
                                            <p:strVal val="visible"/>
                                          </p:to>
                                        </p:set>
                                        <p:anim calcmode="lin" valueType="num" p14:bounceEnd="60000">
                                          <p:cBhvr>
                                            <p:cTn id="12" dur="1250" fill="hold"/>
                                            <p:tgtEl>
                                              <p:spTgt spid="45"/>
                                            </p:tgtEl>
                                            <p:attrNameLst>
                                              <p:attrName>ppt_x</p:attrName>
                                            </p:attrNameLst>
                                          </p:cBhvr>
                                          <p:tavLst>
                                            <p:tav tm="0">
                                              <p:val>
                                                <p:strVal val="0-#ppt_w/2"/>
                                              </p:val>
                                            </p:tav>
                                            <p:tav tm="100000">
                                              <p:val>
                                                <p:strVal val="#ppt_x"/>
                                              </p:val>
                                            </p:tav>
                                          </p:tavLst>
                                        </p:anim>
                                        <p:anim calcmode="lin" valueType="num" p14:bounceEnd="60000">
                                          <p:cBhvr>
                                            <p:cTn id="13" dur="125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advAuto="0"/>
          <p:bldP spid="47" grpId="0"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fill="hold"/>
                                            <p:tgtEl>
                                              <p:spTgt spid="47"/>
                                            </p:tgtEl>
                                            <p:attrNameLst>
                                              <p:attrName>style.visibility</p:attrName>
                                            </p:attrNameLst>
                                          </p:cBhvr>
                                          <p:to>
                                            <p:strVal val="visible"/>
                                          </p:to>
                                        </p:set>
                                        <p:anim calcmode="lin" valueType="num">
                                          <p:cBhvr>
                                            <p:cTn id="7" dur="1250" fill="hold"/>
                                            <p:tgtEl>
                                              <p:spTgt spid="47"/>
                                            </p:tgtEl>
                                            <p:attrNameLst>
                                              <p:attrName>ppt_x</p:attrName>
                                            </p:attrNameLst>
                                          </p:cBhvr>
                                          <p:tavLst>
                                            <p:tav tm="0">
                                              <p:val>
                                                <p:strVal val="0-#ppt_w/2"/>
                                              </p:val>
                                            </p:tav>
                                            <p:tav tm="100000">
                                              <p:val>
                                                <p:strVal val="#ppt_x"/>
                                              </p:val>
                                            </p:tav>
                                          </p:tavLst>
                                        </p:anim>
                                        <p:anim calcmode="lin" valueType="num">
                                          <p:cBhvr>
                                            <p:cTn id="8" dur="125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 presetClass="entr" presetSubtype="8" fill="hold" grpId="2" nodeType="afterEffect">
                                      <p:stCondLst>
                                        <p:cond delay="0"/>
                                      </p:stCondLst>
                                      <p:iterate>
                                        <p:tmAbs val="0"/>
                                      </p:iterate>
                                      <p:childTnLst>
                                        <p:set>
                                          <p:cBhvr>
                                            <p:cTn id="11" fill="hold"/>
                                            <p:tgtEl>
                                              <p:spTgt spid="45"/>
                                            </p:tgtEl>
                                            <p:attrNameLst>
                                              <p:attrName>style.visibility</p:attrName>
                                            </p:attrNameLst>
                                          </p:cBhvr>
                                          <p:to>
                                            <p:strVal val="visible"/>
                                          </p:to>
                                        </p:set>
                                        <p:anim calcmode="lin" valueType="num">
                                          <p:cBhvr>
                                            <p:cTn id="12" dur="1250" fill="hold"/>
                                            <p:tgtEl>
                                              <p:spTgt spid="45"/>
                                            </p:tgtEl>
                                            <p:attrNameLst>
                                              <p:attrName>ppt_x</p:attrName>
                                            </p:attrNameLst>
                                          </p:cBhvr>
                                          <p:tavLst>
                                            <p:tav tm="0">
                                              <p:val>
                                                <p:strVal val="0-#ppt_w/2"/>
                                              </p:val>
                                            </p:tav>
                                            <p:tav tm="100000">
                                              <p:val>
                                                <p:strVal val="#ppt_x"/>
                                              </p:val>
                                            </p:tav>
                                          </p:tavLst>
                                        </p:anim>
                                        <p:anim calcmode="lin" valueType="num">
                                          <p:cBhvr>
                                            <p:cTn id="13" dur="125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2" animBg="1" advAuto="0"/>
          <p:bldP spid="47" grpId="1" animBg="1" advAuto="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22451"/>
        </a:solidFill>
        <a:effectLst/>
      </p:bgPr>
    </p:bg>
    <p:spTree>
      <p:nvGrpSpPr>
        <p:cNvPr id="1" name=""/>
        <p:cNvGrpSpPr/>
        <p:nvPr/>
      </p:nvGrpSpPr>
      <p:grpSpPr>
        <a:xfrm>
          <a:off x="0" y="0"/>
          <a:ext cx="0" cy="0"/>
          <a:chOff x="0" y="0"/>
          <a:chExt cx="0" cy="0"/>
        </a:xfrm>
      </p:grpSpPr>
      <p:sp>
        <p:nvSpPr>
          <p:cNvPr id="57" name="Line"/>
          <p:cNvSpPr/>
          <p:nvPr/>
        </p:nvSpPr>
        <p:spPr>
          <a:xfrm>
            <a:off x="2549933" y="4922189"/>
            <a:ext cx="10539019" cy="23"/>
          </a:xfrm>
          <a:prstGeom prst="line">
            <a:avLst/>
          </a:prstGeom>
          <a:ln w="114300">
            <a:solidFill>
              <a:srgbClr val="E8A433"/>
            </a:solidFill>
            <a:miter lim="400000"/>
          </a:ln>
        </p:spPr>
        <p:txBody>
          <a:bodyPr lIns="50800" tIns="50800" rIns="50800" bIns="50800" anchor="ctr"/>
          <a:lstStyle/>
          <a:p>
            <a:pPr algn="l" defTabSz="457200">
              <a:defRPr sz="1200" b="0">
                <a:latin typeface="Helvetica"/>
                <a:ea typeface="Helvetica"/>
                <a:cs typeface="Helvetica"/>
                <a:sym typeface="Helvetica"/>
              </a:defRPr>
            </a:pPr>
            <a:endParaRPr/>
          </a:p>
        </p:txBody>
      </p:sp>
      <p:grpSp>
        <p:nvGrpSpPr>
          <p:cNvPr id="54" name="Group"/>
          <p:cNvGrpSpPr/>
          <p:nvPr/>
        </p:nvGrpSpPr>
        <p:grpSpPr>
          <a:xfrm>
            <a:off x="1824898" y="2850444"/>
            <a:ext cx="1589485" cy="1718833"/>
            <a:chOff x="0" y="0"/>
            <a:chExt cx="1589484" cy="1718831"/>
          </a:xfrm>
        </p:grpSpPr>
        <p:pic>
          <p:nvPicPr>
            <p:cNvPr id="51" name="British Ship icon.png" descr="British Ship icon.png"/>
            <p:cNvPicPr>
              <a:picLocks noChangeAspect="1"/>
            </p:cNvPicPr>
            <p:nvPr/>
          </p:nvPicPr>
          <p:blipFill>
            <a:blip r:embed="rId3"/>
            <a:stretch>
              <a:fillRect/>
            </a:stretch>
          </p:blipFill>
          <p:spPr>
            <a:xfrm>
              <a:off x="0" y="1049206"/>
              <a:ext cx="951658" cy="669626"/>
            </a:xfrm>
            <a:prstGeom prst="rect">
              <a:avLst/>
            </a:prstGeom>
            <a:ln w="12700" cap="flat">
              <a:noFill/>
              <a:miter lim="400000"/>
            </a:ln>
            <a:effectLst/>
          </p:spPr>
        </p:pic>
        <p:pic>
          <p:nvPicPr>
            <p:cNvPr id="52" name="British Ship icon.png" descr="British Ship icon.png"/>
            <p:cNvPicPr>
              <a:picLocks noChangeAspect="1"/>
            </p:cNvPicPr>
            <p:nvPr/>
          </p:nvPicPr>
          <p:blipFill>
            <a:blip r:embed="rId3"/>
            <a:stretch>
              <a:fillRect/>
            </a:stretch>
          </p:blipFill>
          <p:spPr>
            <a:xfrm>
              <a:off x="0" y="0"/>
              <a:ext cx="951658" cy="669626"/>
            </a:xfrm>
            <a:prstGeom prst="rect">
              <a:avLst/>
            </a:prstGeom>
            <a:ln w="12700" cap="flat">
              <a:noFill/>
              <a:miter lim="400000"/>
            </a:ln>
            <a:effectLst/>
          </p:spPr>
        </p:pic>
        <p:pic>
          <p:nvPicPr>
            <p:cNvPr id="53" name="British Ship icon.png" descr="British Ship icon.png"/>
            <p:cNvPicPr>
              <a:picLocks noChangeAspect="1"/>
            </p:cNvPicPr>
            <p:nvPr/>
          </p:nvPicPr>
          <p:blipFill>
            <a:blip r:embed="rId3"/>
            <a:stretch>
              <a:fillRect/>
            </a:stretch>
          </p:blipFill>
          <p:spPr>
            <a:xfrm>
              <a:off x="637826" y="494641"/>
              <a:ext cx="951659" cy="669626"/>
            </a:xfrm>
            <a:prstGeom prst="rect">
              <a:avLst/>
            </a:prstGeom>
            <a:ln w="12700" cap="flat">
              <a:noFill/>
              <a:miter lim="400000"/>
            </a:ln>
            <a:effectLst/>
          </p:spPr>
        </p:pic>
      </p:grpSp>
      <p:sp>
        <p:nvSpPr>
          <p:cNvPr id="55" name="Rectangle"/>
          <p:cNvSpPr/>
          <p:nvPr/>
        </p:nvSpPr>
        <p:spPr>
          <a:xfrm>
            <a:off x="0" y="10814"/>
            <a:ext cx="13014875" cy="1120745"/>
          </a:xfrm>
          <a:prstGeom prst="rect">
            <a:avLst/>
          </a:prstGeom>
          <a:solidFill>
            <a:srgbClr val="01001B"/>
          </a:solidFill>
          <a:ln w="12700">
            <a:miter lim="400000"/>
          </a:ln>
        </p:spPr>
        <p:txBody>
          <a:bodyPr lIns="50800" tIns="50800" rIns="50800" bIns="50800" anchor="ctr"/>
          <a:lstStyle/>
          <a:p>
            <a:pPr>
              <a:defRPr sz="2600" b="0">
                <a:solidFill>
                  <a:srgbClr val="FFFFFF"/>
                </a:solidFill>
                <a:latin typeface="Helvetica Light"/>
                <a:ea typeface="Helvetica Light"/>
                <a:cs typeface="Helvetica Light"/>
                <a:sym typeface="Helvetica Light"/>
              </a:defRPr>
            </a:pPr>
            <a:endParaRPr/>
          </a:p>
        </p:txBody>
      </p:sp>
      <p:pic>
        <p:nvPicPr>
          <p:cNvPr id="56" name="American Revolution Title.png" descr="American Revolution Title.png"/>
          <p:cNvPicPr>
            <a:picLocks/>
          </p:cNvPicPr>
          <p:nvPr/>
        </p:nvPicPr>
        <p:blipFill>
          <a:blip r:embed="rId4"/>
          <a:stretch>
            <a:fillRect/>
          </a:stretch>
        </p:blipFill>
        <p:spPr>
          <a:xfrm>
            <a:off x="193367" y="-21647"/>
            <a:ext cx="12524258" cy="1262483"/>
          </a:xfrm>
          <a:prstGeom prst="rect">
            <a:avLst/>
          </a:prstGeom>
          <a:ln w="12700">
            <a:miter lim="400000"/>
          </a:ln>
          <a:effectLst>
            <a:outerShdw blurRad="50800" dist="152009" dir="1867975" rotWithShape="0">
              <a:srgbClr val="000000"/>
            </a:outerShdw>
          </a:effectLst>
        </p:spPr>
      </p:pic>
      <p:sp>
        <p:nvSpPr>
          <p:cNvPr id="58" name="British capture Savannah, Georgia"/>
          <p:cNvSpPr/>
          <p:nvPr/>
        </p:nvSpPr>
        <p:spPr>
          <a:xfrm>
            <a:off x="4389260" y="2834230"/>
            <a:ext cx="2247901" cy="112074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spcBef>
                <a:spcPts val="1600"/>
              </a:spcBef>
              <a:defRPr sz="2300" b="0">
                <a:solidFill>
                  <a:srgbClr val="FFFFFF"/>
                </a:solidFill>
                <a:effectLst>
                  <a:outerShdw blurRad="38100" dir="2700000" rotWithShape="0">
                    <a:srgbClr val="020202"/>
                  </a:outerShdw>
                </a:effectLst>
                <a:latin typeface="Arial"/>
                <a:ea typeface="Arial"/>
                <a:cs typeface="Arial"/>
                <a:sym typeface="Arial"/>
              </a:defRPr>
            </a:pPr>
            <a:r>
              <a:rPr dirty="0"/>
              <a:t>British </a:t>
            </a:r>
            <a:r>
              <a:rPr b="1" dirty="0">
                <a:solidFill>
                  <a:srgbClr val="FFF711"/>
                </a:solidFill>
              </a:rPr>
              <a:t>capture</a:t>
            </a:r>
            <a:r>
              <a:rPr dirty="0"/>
              <a:t> Savannah, Georgia</a:t>
            </a:r>
          </a:p>
        </p:txBody>
      </p:sp>
      <p:sp>
        <p:nvSpPr>
          <p:cNvPr id="59" name="Line"/>
          <p:cNvSpPr/>
          <p:nvPr/>
        </p:nvSpPr>
        <p:spPr>
          <a:xfrm>
            <a:off x="5513210" y="4329721"/>
            <a:ext cx="1" cy="838201"/>
          </a:xfrm>
          <a:prstGeom prst="line">
            <a:avLst/>
          </a:prstGeom>
          <a:ln w="50800">
            <a:solidFill>
              <a:srgbClr val="FFFFFF"/>
            </a:solidFill>
            <a:miter lim="400000"/>
          </a:ln>
        </p:spPr>
        <p:txBody>
          <a:bodyPr lIns="50800" tIns="50800" rIns="50800" bIns="50800" anchor="ctr"/>
          <a:lstStyle/>
          <a:p>
            <a:pPr algn="l" defTabSz="457200">
              <a:defRPr sz="1200" b="0">
                <a:latin typeface="Helvetica"/>
                <a:ea typeface="Helvetica"/>
                <a:cs typeface="Helvetica"/>
                <a:sym typeface="Helvetica"/>
              </a:defRPr>
            </a:pPr>
            <a:endParaRPr/>
          </a:p>
        </p:txBody>
      </p:sp>
      <p:sp>
        <p:nvSpPr>
          <p:cNvPr id="60" name="December…"/>
          <p:cNvSpPr/>
          <p:nvPr/>
        </p:nvSpPr>
        <p:spPr>
          <a:xfrm>
            <a:off x="4771775" y="5157492"/>
            <a:ext cx="1542853" cy="838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300" b="0">
                <a:solidFill>
                  <a:srgbClr val="FFFFFF"/>
                </a:solidFill>
                <a:latin typeface="Arial"/>
                <a:ea typeface="Arial"/>
                <a:cs typeface="Arial"/>
                <a:sym typeface="Arial"/>
              </a:defRPr>
            </a:pPr>
            <a:r>
              <a:t>December</a:t>
            </a:r>
          </a:p>
          <a:p>
            <a:pPr>
              <a:defRPr sz="2300" b="0">
                <a:solidFill>
                  <a:srgbClr val="FFFFFF"/>
                </a:solidFill>
                <a:latin typeface="Arial"/>
                <a:ea typeface="Arial"/>
                <a:cs typeface="Arial"/>
                <a:sym typeface="Arial"/>
              </a:defRPr>
            </a:pPr>
            <a:r>
              <a:t> 1778</a:t>
            </a:r>
          </a:p>
        </p:txBody>
      </p:sp>
      <p:sp>
        <p:nvSpPr>
          <p:cNvPr id="61" name="British capture Charleston, S. Carolina"/>
          <p:cNvSpPr/>
          <p:nvPr/>
        </p:nvSpPr>
        <p:spPr>
          <a:xfrm>
            <a:off x="6006806" y="1855929"/>
            <a:ext cx="2181283" cy="112074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spcBef>
                <a:spcPts val="1600"/>
              </a:spcBef>
              <a:defRPr sz="2300" b="0">
                <a:solidFill>
                  <a:srgbClr val="FFFFFF"/>
                </a:solidFill>
                <a:effectLst>
                  <a:outerShdw blurRad="38100" dir="2700000" rotWithShape="0">
                    <a:srgbClr val="020202"/>
                  </a:outerShdw>
                </a:effectLst>
                <a:latin typeface="Arial"/>
                <a:ea typeface="Arial"/>
                <a:cs typeface="Arial"/>
                <a:sym typeface="Arial"/>
              </a:defRPr>
            </a:pPr>
            <a:r>
              <a:rPr dirty="0"/>
              <a:t>British </a:t>
            </a:r>
            <a:r>
              <a:rPr b="1" dirty="0">
                <a:solidFill>
                  <a:srgbClr val="FFF711"/>
                </a:solidFill>
              </a:rPr>
              <a:t>capture</a:t>
            </a:r>
            <a:r>
              <a:rPr dirty="0"/>
              <a:t> Charleston, S. Carolina</a:t>
            </a:r>
          </a:p>
        </p:txBody>
      </p:sp>
      <p:sp>
        <p:nvSpPr>
          <p:cNvPr id="62" name="Line"/>
          <p:cNvSpPr/>
          <p:nvPr/>
        </p:nvSpPr>
        <p:spPr>
          <a:xfrm>
            <a:off x="7037210" y="3264511"/>
            <a:ext cx="1" cy="1875727"/>
          </a:xfrm>
          <a:prstGeom prst="line">
            <a:avLst/>
          </a:prstGeom>
          <a:ln w="50800">
            <a:solidFill>
              <a:srgbClr val="FFFFFF"/>
            </a:solidFill>
            <a:miter lim="400000"/>
          </a:ln>
        </p:spPr>
        <p:txBody>
          <a:bodyPr lIns="50800" tIns="50800" rIns="50800" bIns="50800" anchor="ctr"/>
          <a:lstStyle/>
          <a:p>
            <a:pPr algn="l" defTabSz="457200">
              <a:defRPr sz="1200" b="0">
                <a:latin typeface="Helvetica"/>
                <a:ea typeface="Helvetica"/>
                <a:cs typeface="Helvetica"/>
                <a:sym typeface="Helvetica"/>
              </a:defRPr>
            </a:pPr>
            <a:endParaRPr/>
          </a:p>
        </p:txBody>
      </p:sp>
      <p:sp>
        <p:nvSpPr>
          <p:cNvPr id="63" name="May…"/>
          <p:cNvSpPr/>
          <p:nvPr/>
        </p:nvSpPr>
        <p:spPr>
          <a:xfrm>
            <a:off x="6715393" y="5157492"/>
            <a:ext cx="764109" cy="838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300" b="0">
                <a:solidFill>
                  <a:srgbClr val="FFFFFF"/>
                </a:solidFill>
                <a:latin typeface="Arial"/>
                <a:ea typeface="Arial"/>
                <a:cs typeface="Arial"/>
                <a:sym typeface="Arial"/>
              </a:defRPr>
            </a:pPr>
            <a:r>
              <a:t>May</a:t>
            </a:r>
          </a:p>
          <a:p>
            <a:pPr>
              <a:defRPr sz="2300" b="0">
                <a:solidFill>
                  <a:srgbClr val="FFFFFF"/>
                </a:solidFill>
                <a:latin typeface="Arial"/>
                <a:ea typeface="Arial"/>
                <a:cs typeface="Arial"/>
                <a:sym typeface="Arial"/>
              </a:defRPr>
            </a:pPr>
            <a:r>
              <a:t>1778</a:t>
            </a:r>
          </a:p>
        </p:txBody>
      </p:sp>
      <p:sp>
        <p:nvSpPr>
          <p:cNvPr id="64" name="British capture Camden,…"/>
          <p:cNvSpPr/>
          <p:nvPr/>
        </p:nvSpPr>
        <p:spPr>
          <a:xfrm>
            <a:off x="7698275" y="3043780"/>
            <a:ext cx="1845264" cy="146364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defRPr sz="2300" b="0">
                <a:solidFill>
                  <a:srgbClr val="FFFFFF"/>
                </a:solidFill>
                <a:effectLst>
                  <a:outerShdw blurRad="38100" dir="2700000" rotWithShape="0">
                    <a:srgbClr val="020202"/>
                  </a:outerShdw>
                </a:effectLst>
                <a:latin typeface="Arial"/>
                <a:ea typeface="Arial"/>
                <a:cs typeface="Arial"/>
                <a:sym typeface="Arial"/>
              </a:defRPr>
            </a:pPr>
            <a:r>
              <a:rPr dirty="0"/>
              <a:t>British </a:t>
            </a:r>
            <a:r>
              <a:rPr b="1" dirty="0">
                <a:solidFill>
                  <a:srgbClr val="FFF711"/>
                </a:solidFill>
              </a:rPr>
              <a:t>capture</a:t>
            </a:r>
            <a:r>
              <a:rPr dirty="0"/>
              <a:t> Camden, </a:t>
            </a:r>
          </a:p>
          <a:p>
            <a:pPr defTabSz="457200">
              <a:defRPr sz="2300" b="0">
                <a:solidFill>
                  <a:srgbClr val="FFFFFF"/>
                </a:solidFill>
                <a:effectLst>
                  <a:outerShdw blurRad="38100" dir="2700000" rotWithShape="0">
                    <a:srgbClr val="020202"/>
                  </a:outerShdw>
                </a:effectLst>
                <a:latin typeface="Arial"/>
                <a:ea typeface="Arial"/>
                <a:cs typeface="Arial"/>
                <a:sym typeface="Arial"/>
              </a:defRPr>
            </a:pPr>
            <a:r>
              <a:rPr dirty="0"/>
              <a:t>S. Carolina</a:t>
            </a:r>
          </a:p>
        </p:txBody>
      </p:sp>
      <p:sp>
        <p:nvSpPr>
          <p:cNvPr id="65" name="Line"/>
          <p:cNvSpPr/>
          <p:nvPr/>
        </p:nvSpPr>
        <p:spPr>
          <a:xfrm>
            <a:off x="8561210" y="4481512"/>
            <a:ext cx="1" cy="669626"/>
          </a:xfrm>
          <a:prstGeom prst="line">
            <a:avLst/>
          </a:prstGeom>
          <a:ln w="50800">
            <a:solidFill>
              <a:srgbClr val="FFFFFF"/>
            </a:solidFill>
            <a:miter lim="400000"/>
          </a:ln>
        </p:spPr>
        <p:txBody>
          <a:bodyPr lIns="50800" tIns="50800" rIns="50800" bIns="50800" anchor="ctr"/>
          <a:lstStyle/>
          <a:p>
            <a:pPr algn="l" defTabSz="457200">
              <a:defRPr sz="1200" b="0">
                <a:latin typeface="Helvetica"/>
                <a:ea typeface="Helvetica"/>
                <a:cs typeface="Helvetica"/>
                <a:sym typeface="Helvetica"/>
              </a:defRPr>
            </a:pPr>
            <a:endParaRPr/>
          </a:p>
        </p:txBody>
      </p:sp>
      <p:sp>
        <p:nvSpPr>
          <p:cNvPr id="66" name="August…"/>
          <p:cNvSpPr/>
          <p:nvPr/>
        </p:nvSpPr>
        <p:spPr>
          <a:xfrm>
            <a:off x="7982139" y="5148864"/>
            <a:ext cx="1104846" cy="838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300" b="0">
                <a:solidFill>
                  <a:srgbClr val="FFFFFF"/>
                </a:solidFill>
                <a:latin typeface="Arial"/>
                <a:ea typeface="Arial"/>
                <a:cs typeface="Arial"/>
                <a:sym typeface="Arial"/>
              </a:defRPr>
            </a:pPr>
            <a:r>
              <a:t>August</a:t>
            </a:r>
          </a:p>
          <a:p>
            <a:pPr>
              <a:defRPr sz="2300" b="0">
                <a:solidFill>
                  <a:srgbClr val="FFFFFF"/>
                </a:solidFill>
                <a:latin typeface="Arial"/>
                <a:ea typeface="Arial"/>
                <a:cs typeface="Arial"/>
                <a:sym typeface="Arial"/>
              </a:defRPr>
            </a:pPr>
            <a:r>
              <a:t>1778</a:t>
            </a:r>
          </a:p>
        </p:txBody>
      </p:sp>
      <p:sp>
        <p:nvSpPr>
          <p:cNvPr id="67" name="Cornwallis vs. Green…"/>
          <p:cNvSpPr/>
          <p:nvPr/>
        </p:nvSpPr>
        <p:spPr>
          <a:xfrm>
            <a:off x="8737089" y="1616201"/>
            <a:ext cx="2247901" cy="157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defRPr sz="2300" b="0">
                <a:solidFill>
                  <a:srgbClr val="FFFFFF"/>
                </a:solidFill>
                <a:effectLst>
                  <a:outerShdw blurRad="38100" dir="2700000" rotWithShape="0">
                    <a:srgbClr val="020202"/>
                  </a:outerShdw>
                </a:effectLst>
                <a:latin typeface="Arial"/>
                <a:ea typeface="Arial"/>
                <a:cs typeface="Arial"/>
                <a:sym typeface="Arial"/>
              </a:defRPr>
            </a:pPr>
            <a:r>
              <a:t>Cornwallis vs. Green</a:t>
            </a:r>
          </a:p>
          <a:p>
            <a:pPr defTabSz="457200">
              <a:defRPr sz="2300" b="0">
                <a:solidFill>
                  <a:srgbClr val="FFFFFF"/>
                </a:solidFill>
                <a:effectLst>
                  <a:outerShdw blurRad="38100" dir="2700000" rotWithShape="0">
                    <a:srgbClr val="020202"/>
                  </a:outerShdw>
                </a:effectLst>
                <a:latin typeface="Arial"/>
                <a:ea typeface="Arial"/>
                <a:cs typeface="Arial"/>
                <a:sym typeface="Arial"/>
              </a:defRPr>
            </a:pPr>
            <a:r>
              <a:t>in North Carolina</a:t>
            </a:r>
          </a:p>
        </p:txBody>
      </p:sp>
      <p:sp>
        <p:nvSpPr>
          <p:cNvPr id="68" name="Line"/>
          <p:cNvSpPr/>
          <p:nvPr/>
        </p:nvSpPr>
        <p:spPr>
          <a:xfrm flipH="1">
            <a:off x="9848565" y="3266164"/>
            <a:ext cx="2" cy="1875726"/>
          </a:xfrm>
          <a:prstGeom prst="line">
            <a:avLst/>
          </a:prstGeom>
          <a:ln w="50800">
            <a:solidFill>
              <a:srgbClr val="FFFFFF"/>
            </a:solidFill>
            <a:miter lim="400000"/>
          </a:ln>
        </p:spPr>
        <p:txBody>
          <a:bodyPr lIns="50800" tIns="50800" rIns="50800" bIns="50800" anchor="ctr"/>
          <a:lstStyle/>
          <a:p>
            <a:pPr algn="l" defTabSz="457200">
              <a:defRPr sz="1200" b="0">
                <a:latin typeface="Helvetica"/>
                <a:ea typeface="Helvetica"/>
                <a:cs typeface="Helvetica"/>
                <a:sym typeface="Helvetica"/>
              </a:defRPr>
            </a:pPr>
            <a:endParaRPr/>
          </a:p>
        </p:txBody>
      </p:sp>
      <p:sp>
        <p:nvSpPr>
          <p:cNvPr id="69" name="April-May…"/>
          <p:cNvSpPr/>
          <p:nvPr/>
        </p:nvSpPr>
        <p:spPr>
          <a:xfrm>
            <a:off x="9146592" y="5157492"/>
            <a:ext cx="1428894" cy="838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300" b="0">
                <a:solidFill>
                  <a:srgbClr val="FFFFFF"/>
                </a:solidFill>
                <a:latin typeface="Arial"/>
                <a:ea typeface="Arial"/>
                <a:cs typeface="Arial"/>
                <a:sym typeface="Arial"/>
              </a:defRPr>
            </a:pPr>
            <a:r>
              <a:t>April-May</a:t>
            </a:r>
          </a:p>
          <a:p>
            <a:pPr>
              <a:defRPr sz="2300" b="0">
                <a:solidFill>
                  <a:srgbClr val="FFFFFF"/>
                </a:solidFill>
                <a:latin typeface="Arial"/>
                <a:ea typeface="Arial"/>
                <a:cs typeface="Arial"/>
                <a:sym typeface="Arial"/>
              </a:defRPr>
            </a:pPr>
            <a:r>
              <a:t>1781</a:t>
            </a:r>
          </a:p>
        </p:txBody>
      </p:sp>
      <p:pic>
        <p:nvPicPr>
          <p:cNvPr id="70" name="458px-Map_of_territorial_growth_1775.svg.png" descr="458px-Map_of_territorial_growth_1775.svg.png"/>
          <p:cNvPicPr>
            <a:picLocks noChangeAspect="1"/>
          </p:cNvPicPr>
          <p:nvPr/>
        </p:nvPicPr>
        <p:blipFill>
          <a:blip r:embed="rId5"/>
          <a:srcRect l="43636" t="1925" r="1361" b="23540"/>
          <a:stretch>
            <a:fillRect/>
          </a:stretch>
        </p:blipFill>
        <p:spPr>
          <a:xfrm>
            <a:off x="-269253" y="1559390"/>
            <a:ext cx="4640263" cy="82240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17998" y="8219"/>
                </a:moveTo>
                <a:cubicBezTo>
                  <a:pt x="18021" y="8222"/>
                  <a:pt x="18043" y="8230"/>
                  <a:pt x="18057" y="8243"/>
                </a:cubicBezTo>
                <a:cubicBezTo>
                  <a:pt x="18084" y="8268"/>
                  <a:pt x="18072" y="8301"/>
                  <a:pt x="18027" y="8317"/>
                </a:cubicBezTo>
                <a:cubicBezTo>
                  <a:pt x="17982" y="8333"/>
                  <a:pt x="17924" y="8326"/>
                  <a:pt x="17896" y="8300"/>
                </a:cubicBezTo>
                <a:cubicBezTo>
                  <a:pt x="17868" y="8275"/>
                  <a:pt x="17881" y="8242"/>
                  <a:pt x="17925" y="8226"/>
                </a:cubicBezTo>
                <a:cubicBezTo>
                  <a:pt x="17948" y="8219"/>
                  <a:pt x="17973" y="8216"/>
                  <a:pt x="17998" y="8219"/>
                </a:cubicBezTo>
                <a:close/>
                <a:moveTo>
                  <a:pt x="16993" y="8308"/>
                </a:moveTo>
                <a:cubicBezTo>
                  <a:pt x="17062" y="8309"/>
                  <a:pt x="17118" y="8336"/>
                  <a:pt x="17122" y="8367"/>
                </a:cubicBezTo>
                <a:cubicBezTo>
                  <a:pt x="17152" y="8367"/>
                  <a:pt x="17182" y="8372"/>
                  <a:pt x="17199" y="8388"/>
                </a:cubicBezTo>
                <a:cubicBezTo>
                  <a:pt x="17208" y="8396"/>
                  <a:pt x="17206" y="8405"/>
                  <a:pt x="17207" y="8414"/>
                </a:cubicBezTo>
                <a:cubicBezTo>
                  <a:pt x="17238" y="8415"/>
                  <a:pt x="17267" y="8420"/>
                  <a:pt x="17284" y="8436"/>
                </a:cubicBezTo>
                <a:cubicBezTo>
                  <a:pt x="17312" y="8461"/>
                  <a:pt x="17300" y="8494"/>
                  <a:pt x="17255" y="8510"/>
                </a:cubicBezTo>
                <a:cubicBezTo>
                  <a:pt x="17210" y="8525"/>
                  <a:pt x="17151" y="8519"/>
                  <a:pt x="17124" y="8494"/>
                </a:cubicBezTo>
                <a:cubicBezTo>
                  <a:pt x="17113" y="8484"/>
                  <a:pt x="17112" y="8473"/>
                  <a:pt x="17113" y="8462"/>
                </a:cubicBezTo>
                <a:cubicBezTo>
                  <a:pt x="17102" y="8461"/>
                  <a:pt x="17091" y="8465"/>
                  <a:pt x="17081" y="8462"/>
                </a:cubicBezTo>
                <a:cubicBezTo>
                  <a:pt x="17037" y="8476"/>
                  <a:pt x="16979" y="8470"/>
                  <a:pt x="16952" y="8445"/>
                </a:cubicBezTo>
                <a:cubicBezTo>
                  <a:pt x="16948" y="8442"/>
                  <a:pt x="16951" y="8438"/>
                  <a:pt x="16950" y="8434"/>
                </a:cubicBezTo>
                <a:cubicBezTo>
                  <a:pt x="16943" y="8445"/>
                  <a:pt x="16932" y="8455"/>
                  <a:pt x="16913" y="8462"/>
                </a:cubicBezTo>
                <a:cubicBezTo>
                  <a:pt x="16899" y="8467"/>
                  <a:pt x="16883" y="8466"/>
                  <a:pt x="16867" y="8466"/>
                </a:cubicBezTo>
                <a:cubicBezTo>
                  <a:pt x="16866" y="8484"/>
                  <a:pt x="16854" y="8500"/>
                  <a:pt x="16826" y="8510"/>
                </a:cubicBezTo>
                <a:cubicBezTo>
                  <a:pt x="16804" y="8518"/>
                  <a:pt x="16778" y="8521"/>
                  <a:pt x="16754" y="8518"/>
                </a:cubicBezTo>
                <a:cubicBezTo>
                  <a:pt x="16730" y="8515"/>
                  <a:pt x="16709" y="8507"/>
                  <a:pt x="16695" y="8494"/>
                </a:cubicBezTo>
                <a:cubicBezTo>
                  <a:pt x="16667" y="8469"/>
                  <a:pt x="16680" y="8435"/>
                  <a:pt x="16725" y="8419"/>
                </a:cubicBezTo>
                <a:cubicBezTo>
                  <a:pt x="16739" y="8414"/>
                  <a:pt x="16755" y="8416"/>
                  <a:pt x="16771" y="8415"/>
                </a:cubicBezTo>
                <a:cubicBezTo>
                  <a:pt x="16772" y="8398"/>
                  <a:pt x="16782" y="8381"/>
                  <a:pt x="16810" y="8371"/>
                </a:cubicBezTo>
                <a:cubicBezTo>
                  <a:pt x="16825" y="8366"/>
                  <a:pt x="16844" y="8365"/>
                  <a:pt x="16861" y="8365"/>
                </a:cubicBezTo>
                <a:cubicBezTo>
                  <a:pt x="16862" y="8361"/>
                  <a:pt x="16858" y="8358"/>
                  <a:pt x="16860" y="8354"/>
                </a:cubicBezTo>
                <a:cubicBezTo>
                  <a:pt x="16865" y="8342"/>
                  <a:pt x="16878" y="8332"/>
                  <a:pt x="16898" y="8323"/>
                </a:cubicBezTo>
                <a:cubicBezTo>
                  <a:pt x="16900" y="8323"/>
                  <a:pt x="16900" y="8321"/>
                  <a:pt x="16902" y="8320"/>
                </a:cubicBezTo>
                <a:cubicBezTo>
                  <a:pt x="16931" y="8310"/>
                  <a:pt x="16963" y="8307"/>
                  <a:pt x="16993" y="8308"/>
                </a:cubicBezTo>
                <a:close/>
                <a:moveTo>
                  <a:pt x="17484" y="8315"/>
                </a:moveTo>
                <a:cubicBezTo>
                  <a:pt x="17508" y="8318"/>
                  <a:pt x="17527" y="8327"/>
                  <a:pt x="17541" y="8340"/>
                </a:cubicBezTo>
                <a:cubicBezTo>
                  <a:pt x="17559" y="8356"/>
                  <a:pt x="17555" y="8373"/>
                  <a:pt x="17541" y="8389"/>
                </a:cubicBezTo>
                <a:cubicBezTo>
                  <a:pt x="17567" y="8414"/>
                  <a:pt x="17556" y="8447"/>
                  <a:pt x="17512" y="8462"/>
                </a:cubicBezTo>
                <a:cubicBezTo>
                  <a:pt x="17483" y="8472"/>
                  <a:pt x="17453" y="8470"/>
                  <a:pt x="17425" y="8462"/>
                </a:cubicBezTo>
                <a:cubicBezTo>
                  <a:pt x="17419" y="8464"/>
                  <a:pt x="17411" y="8463"/>
                  <a:pt x="17405" y="8464"/>
                </a:cubicBezTo>
                <a:cubicBezTo>
                  <a:pt x="17425" y="8468"/>
                  <a:pt x="17444" y="8474"/>
                  <a:pt x="17456" y="8485"/>
                </a:cubicBezTo>
                <a:cubicBezTo>
                  <a:pt x="17474" y="8501"/>
                  <a:pt x="17470" y="8519"/>
                  <a:pt x="17456" y="8535"/>
                </a:cubicBezTo>
                <a:cubicBezTo>
                  <a:pt x="17482" y="8560"/>
                  <a:pt x="17471" y="8592"/>
                  <a:pt x="17427" y="8607"/>
                </a:cubicBezTo>
                <a:cubicBezTo>
                  <a:pt x="17382" y="8622"/>
                  <a:pt x="17323" y="8615"/>
                  <a:pt x="17296" y="8590"/>
                </a:cubicBezTo>
                <a:cubicBezTo>
                  <a:pt x="17278" y="8574"/>
                  <a:pt x="17282" y="8556"/>
                  <a:pt x="17296" y="8540"/>
                </a:cubicBezTo>
                <a:cubicBezTo>
                  <a:pt x="17270" y="8515"/>
                  <a:pt x="17281" y="8484"/>
                  <a:pt x="17325" y="8468"/>
                </a:cubicBezTo>
                <a:cubicBezTo>
                  <a:pt x="17333" y="8466"/>
                  <a:pt x="17341" y="8466"/>
                  <a:pt x="17349" y="8465"/>
                </a:cubicBezTo>
                <a:cubicBezTo>
                  <a:pt x="17329" y="8462"/>
                  <a:pt x="17308" y="8456"/>
                  <a:pt x="17296" y="8445"/>
                </a:cubicBezTo>
                <a:cubicBezTo>
                  <a:pt x="17268" y="8420"/>
                  <a:pt x="17280" y="8387"/>
                  <a:pt x="17325" y="8371"/>
                </a:cubicBezTo>
                <a:cubicBezTo>
                  <a:pt x="17339" y="8366"/>
                  <a:pt x="17356" y="8368"/>
                  <a:pt x="17371" y="8367"/>
                </a:cubicBezTo>
                <a:cubicBezTo>
                  <a:pt x="17372" y="8350"/>
                  <a:pt x="17382" y="8333"/>
                  <a:pt x="17410" y="8323"/>
                </a:cubicBezTo>
                <a:cubicBezTo>
                  <a:pt x="17432" y="8316"/>
                  <a:pt x="17460" y="8312"/>
                  <a:pt x="17484" y="8315"/>
                </a:cubicBezTo>
                <a:close/>
                <a:moveTo>
                  <a:pt x="18083" y="8315"/>
                </a:moveTo>
                <a:cubicBezTo>
                  <a:pt x="18106" y="8318"/>
                  <a:pt x="18128" y="8327"/>
                  <a:pt x="18142" y="8340"/>
                </a:cubicBezTo>
                <a:cubicBezTo>
                  <a:pt x="18150" y="8348"/>
                  <a:pt x="18150" y="8356"/>
                  <a:pt x="18151" y="8365"/>
                </a:cubicBezTo>
                <a:cubicBezTo>
                  <a:pt x="18157" y="8365"/>
                  <a:pt x="18163" y="8363"/>
                  <a:pt x="18169" y="8364"/>
                </a:cubicBezTo>
                <a:cubicBezTo>
                  <a:pt x="18193" y="8367"/>
                  <a:pt x="18215" y="8375"/>
                  <a:pt x="18228" y="8388"/>
                </a:cubicBezTo>
                <a:cubicBezTo>
                  <a:pt x="18237" y="8396"/>
                  <a:pt x="18235" y="8405"/>
                  <a:pt x="18236" y="8414"/>
                </a:cubicBezTo>
                <a:cubicBezTo>
                  <a:pt x="18248" y="8414"/>
                  <a:pt x="18255" y="8420"/>
                  <a:pt x="18265" y="8422"/>
                </a:cubicBezTo>
                <a:cubicBezTo>
                  <a:pt x="18267" y="8422"/>
                  <a:pt x="18267" y="8420"/>
                  <a:pt x="18269" y="8419"/>
                </a:cubicBezTo>
                <a:cubicBezTo>
                  <a:pt x="18314" y="8404"/>
                  <a:pt x="18373" y="8411"/>
                  <a:pt x="18400" y="8436"/>
                </a:cubicBezTo>
                <a:cubicBezTo>
                  <a:pt x="18428" y="8461"/>
                  <a:pt x="18415" y="8494"/>
                  <a:pt x="18371" y="8510"/>
                </a:cubicBezTo>
                <a:cubicBezTo>
                  <a:pt x="18364" y="8512"/>
                  <a:pt x="18356" y="8511"/>
                  <a:pt x="18349" y="8512"/>
                </a:cubicBezTo>
                <a:cubicBezTo>
                  <a:pt x="18369" y="8516"/>
                  <a:pt x="18388" y="8522"/>
                  <a:pt x="18400" y="8533"/>
                </a:cubicBezTo>
                <a:cubicBezTo>
                  <a:pt x="18428" y="8558"/>
                  <a:pt x="18415" y="8591"/>
                  <a:pt x="18371" y="8607"/>
                </a:cubicBezTo>
                <a:cubicBezTo>
                  <a:pt x="18326" y="8622"/>
                  <a:pt x="18267" y="8615"/>
                  <a:pt x="18240" y="8590"/>
                </a:cubicBezTo>
                <a:cubicBezTo>
                  <a:pt x="18212" y="8565"/>
                  <a:pt x="18224" y="8532"/>
                  <a:pt x="18269" y="8516"/>
                </a:cubicBezTo>
                <a:cubicBezTo>
                  <a:pt x="18276" y="8514"/>
                  <a:pt x="18282" y="8517"/>
                  <a:pt x="18289" y="8515"/>
                </a:cubicBezTo>
                <a:cubicBezTo>
                  <a:pt x="18286" y="8514"/>
                  <a:pt x="18285" y="8511"/>
                  <a:pt x="18282" y="8510"/>
                </a:cubicBezTo>
                <a:cubicBezTo>
                  <a:pt x="18238" y="8524"/>
                  <a:pt x="18180" y="8519"/>
                  <a:pt x="18153" y="8494"/>
                </a:cubicBezTo>
                <a:cubicBezTo>
                  <a:pt x="18144" y="8486"/>
                  <a:pt x="18146" y="8477"/>
                  <a:pt x="18145" y="8468"/>
                </a:cubicBezTo>
                <a:cubicBezTo>
                  <a:pt x="18115" y="8468"/>
                  <a:pt x="18085" y="8461"/>
                  <a:pt x="18068" y="8445"/>
                </a:cubicBezTo>
                <a:cubicBezTo>
                  <a:pt x="18059" y="8437"/>
                  <a:pt x="18060" y="8428"/>
                  <a:pt x="18059" y="8419"/>
                </a:cubicBezTo>
                <a:cubicBezTo>
                  <a:pt x="18028" y="8419"/>
                  <a:pt x="17998" y="8413"/>
                  <a:pt x="17981" y="8397"/>
                </a:cubicBezTo>
                <a:cubicBezTo>
                  <a:pt x="17953" y="8372"/>
                  <a:pt x="17966" y="8339"/>
                  <a:pt x="18010" y="8323"/>
                </a:cubicBezTo>
                <a:cubicBezTo>
                  <a:pt x="18033" y="8316"/>
                  <a:pt x="18059" y="8312"/>
                  <a:pt x="18083" y="8315"/>
                </a:cubicBezTo>
                <a:close/>
                <a:moveTo>
                  <a:pt x="18426" y="8315"/>
                </a:moveTo>
                <a:cubicBezTo>
                  <a:pt x="18450" y="8318"/>
                  <a:pt x="18471" y="8327"/>
                  <a:pt x="18485" y="8340"/>
                </a:cubicBezTo>
                <a:cubicBezTo>
                  <a:pt x="18513" y="8365"/>
                  <a:pt x="18501" y="8398"/>
                  <a:pt x="18456" y="8414"/>
                </a:cubicBezTo>
                <a:cubicBezTo>
                  <a:pt x="18411" y="8430"/>
                  <a:pt x="18352" y="8423"/>
                  <a:pt x="18325" y="8397"/>
                </a:cubicBezTo>
                <a:cubicBezTo>
                  <a:pt x="18297" y="8372"/>
                  <a:pt x="18309" y="8339"/>
                  <a:pt x="18354" y="8323"/>
                </a:cubicBezTo>
                <a:cubicBezTo>
                  <a:pt x="18376" y="8316"/>
                  <a:pt x="18402" y="8312"/>
                  <a:pt x="18426" y="8315"/>
                </a:cubicBezTo>
                <a:close/>
                <a:moveTo>
                  <a:pt x="17741" y="8364"/>
                </a:moveTo>
                <a:cubicBezTo>
                  <a:pt x="17765" y="8367"/>
                  <a:pt x="17786" y="8375"/>
                  <a:pt x="17800" y="8388"/>
                </a:cubicBezTo>
                <a:cubicBezTo>
                  <a:pt x="17827" y="8413"/>
                  <a:pt x="17815" y="8446"/>
                  <a:pt x="17770" y="8462"/>
                </a:cubicBezTo>
                <a:cubicBezTo>
                  <a:pt x="17726" y="8478"/>
                  <a:pt x="17667" y="8470"/>
                  <a:pt x="17639" y="8445"/>
                </a:cubicBezTo>
                <a:cubicBezTo>
                  <a:pt x="17612" y="8420"/>
                  <a:pt x="17624" y="8387"/>
                  <a:pt x="17669" y="8371"/>
                </a:cubicBezTo>
                <a:cubicBezTo>
                  <a:pt x="17691" y="8363"/>
                  <a:pt x="17717" y="8361"/>
                  <a:pt x="17741" y="8364"/>
                </a:cubicBezTo>
                <a:close/>
                <a:moveTo>
                  <a:pt x="16307" y="8405"/>
                </a:moveTo>
                <a:cubicBezTo>
                  <a:pt x="16348" y="8406"/>
                  <a:pt x="16380" y="8417"/>
                  <a:pt x="16405" y="8431"/>
                </a:cubicBezTo>
                <a:cubicBezTo>
                  <a:pt x="16408" y="8433"/>
                  <a:pt x="16411" y="8433"/>
                  <a:pt x="16414" y="8435"/>
                </a:cubicBezTo>
                <a:cubicBezTo>
                  <a:pt x="16438" y="8450"/>
                  <a:pt x="16449" y="8468"/>
                  <a:pt x="16431" y="8488"/>
                </a:cubicBezTo>
                <a:cubicBezTo>
                  <a:pt x="16574" y="8496"/>
                  <a:pt x="16732" y="8530"/>
                  <a:pt x="16732" y="8576"/>
                </a:cubicBezTo>
                <a:cubicBezTo>
                  <a:pt x="16732" y="8588"/>
                  <a:pt x="16666" y="8625"/>
                  <a:pt x="16625" y="8654"/>
                </a:cubicBezTo>
                <a:cubicBezTo>
                  <a:pt x="16649" y="8657"/>
                  <a:pt x="16670" y="8665"/>
                  <a:pt x="16684" y="8678"/>
                </a:cubicBezTo>
                <a:cubicBezTo>
                  <a:pt x="16689" y="8683"/>
                  <a:pt x="16682" y="8688"/>
                  <a:pt x="16684" y="8693"/>
                </a:cubicBezTo>
                <a:cubicBezTo>
                  <a:pt x="16686" y="8690"/>
                  <a:pt x="16693" y="8689"/>
                  <a:pt x="16695" y="8686"/>
                </a:cubicBezTo>
                <a:cubicBezTo>
                  <a:pt x="16669" y="8661"/>
                  <a:pt x="16681" y="8628"/>
                  <a:pt x="16725" y="8613"/>
                </a:cubicBezTo>
                <a:cubicBezTo>
                  <a:pt x="16747" y="8605"/>
                  <a:pt x="16773" y="8603"/>
                  <a:pt x="16797" y="8606"/>
                </a:cubicBezTo>
                <a:cubicBezTo>
                  <a:pt x="16821" y="8609"/>
                  <a:pt x="16842" y="8617"/>
                  <a:pt x="16856" y="8630"/>
                </a:cubicBezTo>
                <a:cubicBezTo>
                  <a:pt x="16865" y="8638"/>
                  <a:pt x="16862" y="8647"/>
                  <a:pt x="16863" y="8656"/>
                </a:cubicBezTo>
                <a:cubicBezTo>
                  <a:pt x="16864" y="8656"/>
                  <a:pt x="16866" y="8656"/>
                  <a:pt x="16867" y="8656"/>
                </a:cubicBezTo>
                <a:cubicBezTo>
                  <a:pt x="16879" y="8656"/>
                  <a:pt x="16887" y="8659"/>
                  <a:pt x="16898" y="8662"/>
                </a:cubicBezTo>
                <a:cubicBezTo>
                  <a:pt x="16900" y="8661"/>
                  <a:pt x="16900" y="8660"/>
                  <a:pt x="16902" y="8659"/>
                </a:cubicBezTo>
                <a:cubicBezTo>
                  <a:pt x="16931" y="8649"/>
                  <a:pt x="16963" y="8646"/>
                  <a:pt x="16993" y="8646"/>
                </a:cubicBezTo>
                <a:cubicBezTo>
                  <a:pt x="17022" y="8647"/>
                  <a:pt x="17043" y="8656"/>
                  <a:pt x="17065" y="8664"/>
                </a:cubicBezTo>
                <a:cubicBezTo>
                  <a:pt x="17066" y="8663"/>
                  <a:pt x="17067" y="8663"/>
                  <a:pt x="17068" y="8662"/>
                </a:cubicBezTo>
                <a:cubicBezTo>
                  <a:pt x="17082" y="8657"/>
                  <a:pt x="17097" y="8657"/>
                  <a:pt x="17113" y="8657"/>
                </a:cubicBezTo>
                <a:cubicBezTo>
                  <a:pt x="17113" y="8640"/>
                  <a:pt x="17125" y="8623"/>
                  <a:pt x="17153" y="8613"/>
                </a:cubicBezTo>
                <a:cubicBezTo>
                  <a:pt x="17176" y="8605"/>
                  <a:pt x="17201" y="8603"/>
                  <a:pt x="17225" y="8606"/>
                </a:cubicBezTo>
                <a:cubicBezTo>
                  <a:pt x="17249" y="8609"/>
                  <a:pt x="17271" y="8617"/>
                  <a:pt x="17284" y="8630"/>
                </a:cubicBezTo>
                <a:cubicBezTo>
                  <a:pt x="17312" y="8655"/>
                  <a:pt x="17300" y="8688"/>
                  <a:pt x="17255" y="8704"/>
                </a:cubicBezTo>
                <a:cubicBezTo>
                  <a:pt x="17241" y="8709"/>
                  <a:pt x="17226" y="8707"/>
                  <a:pt x="17211" y="8708"/>
                </a:cubicBezTo>
                <a:cubicBezTo>
                  <a:pt x="17209" y="8725"/>
                  <a:pt x="17198" y="8743"/>
                  <a:pt x="17170" y="8753"/>
                </a:cubicBezTo>
                <a:cubicBezTo>
                  <a:pt x="17154" y="8758"/>
                  <a:pt x="17138" y="8752"/>
                  <a:pt x="17122" y="8751"/>
                </a:cubicBezTo>
                <a:cubicBezTo>
                  <a:pt x="17125" y="8770"/>
                  <a:pt x="17114" y="8790"/>
                  <a:pt x="17083" y="8801"/>
                </a:cubicBezTo>
                <a:cubicBezTo>
                  <a:pt x="17054" y="8811"/>
                  <a:pt x="17021" y="8809"/>
                  <a:pt x="16993" y="8801"/>
                </a:cubicBezTo>
                <a:cubicBezTo>
                  <a:pt x="16965" y="8809"/>
                  <a:pt x="16936" y="8808"/>
                  <a:pt x="16909" y="8801"/>
                </a:cubicBezTo>
                <a:cubicBezTo>
                  <a:pt x="16865" y="8815"/>
                  <a:pt x="16809" y="8809"/>
                  <a:pt x="16782" y="8784"/>
                </a:cubicBezTo>
                <a:cubicBezTo>
                  <a:pt x="16772" y="8775"/>
                  <a:pt x="16780" y="8766"/>
                  <a:pt x="16782" y="8757"/>
                </a:cubicBezTo>
                <a:cubicBezTo>
                  <a:pt x="16748" y="8758"/>
                  <a:pt x="16714" y="8753"/>
                  <a:pt x="16695" y="8736"/>
                </a:cubicBezTo>
                <a:cubicBezTo>
                  <a:pt x="16684" y="8726"/>
                  <a:pt x="16682" y="8714"/>
                  <a:pt x="16684" y="8703"/>
                </a:cubicBezTo>
                <a:cubicBezTo>
                  <a:pt x="16684" y="8711"/>
                  <a:pt x="16691" y="8719"/>
                  <a:pt x="16684" y="8728"/>
                </a:cubicBezTo>
                <a:cubicBezTo>
                  <a:pt x="16710" y="8753"/>
                  <a:pt x="16699" y="8785"/>
                  <a:pt x="16654" y="8801"/>
                </a:cubicBezTo>
                <a:cubicBezTo>
                  <a:pt x="16627" y="8810"/>
                  <a:pt x="16597" y="8808"/>
                  <a:pt x="16569" y="8801"/>
                </a:cubicBezTo>
                <a:cubicBezTo>
                  <a:pt x="16569" y="8801"/>
                  <a:pt x="16567" y="8801"/>
                  <a:pt x="16566" y="8801"/>
                </a:cubicBezTo>
                <a:cubicBezTo>
                  <a:pt x="16552" y="8805"/>
                  <a:pt x="16537" y="8805"/>
                  <a:pt x="16521" y="8805"/>
                </a:cubicBezTo>
                <a:cubicBezTo>
                  <a:pt x="16522" y="8822"/>
                  <a:pt x="16513" y="8839"/>
                  <a:pt x="16485" y="8849"/>
                </a:cubicBezTo>
                <a:cubicBezTo>
                  <a:pt x="16457" y="8858"/>
                  <a:pt x="16425" y="8856"/>
                  <a:pt x="16398" y="8849"/>
                </a:cubicBezTo>
                <a:cubicBezTo>
                  <a:pt x="16397" y="8848"/>
                  <a:pt x="16397" y="8849"/>
                  <a:pt x="16396" y="8849"/>
                </a:cubicBezTo>
                <a:cubicBezTo>
                  <a:pt x="16368" y="8858"/>
                  <a:pt x="16337" y="8856"/>
                  <a:pt x="16309" y="8849"/>
                </a:cubicBezTo>
                <a:cubicBezTo>
                  <a:pt x="16308" y="8849"/>
                  <a:pt x="16308" y="8848"/>
                  <a:pt x="16307" y="8849"/>
                </a:cubicBezTo>
                <a:cubicBezTo>
                  <a:pt x="16263" y="8862"/>
                  <a:pt x="16208" y="8856"/>
                  <a:pt x="16182" y="8832"/>
                </a:cubicBezTo>
                <a:cubicBezTo>
                  <a:pt x="16173" y="8824"/>
                  <a:pt x="16173" y="8816"/>
                  <a:pt x="16172" y="8807"/>
                </a:cubicBezTo>
                <a:cubicBezTo>
                  <a:pt x="16141" y="8807"/>
                  <a:pt x="16112" y="8800"/>
                  <a:pt x="16095" y="8784"/>
                </a:cubicBezTo>
                <a:cubicBezTo>
                  <a:pt x="16077" y="8768"/>
                  <a:pt x="16081" y="8750"/>
                  <a:pt x="16095" y="8734"/>
                </a:cubicBezTo>
                <a:cubicBezTo>
                  <a:pt x="16069" y="8709"/>
                  <a:pt x="16080" y="8677"/>
                  <a:pt x="16124" y="8662"/>
                </a:cubicBezTo>
                <a:cubicBezTo>
                  <a:pt x="16133" y="8659"/>
                  <a:pt x="16143" y="8660"/>
                  <a:pt x="16152" y="8659"/>
                </a:cubicBezTo>
                <a:cubicBezTo>
                  <a:pt x="16148" y="8658"/>
                  <a:pt x="16142" y="8657"/>
                  <a:pt x="16137" y="8656"/>
                </a:cubicBezTo>
                <a:cubicBezTo>
                  <a:pt x="16093" y="8670"/>
                  <a:pt x="16037" y="8664"/>
                  <a:pt x="16010" y="8639"/>
                </a:cubicBezTo>
                <a:cubicBezTo>
                  <a:pt x="15982" y="8614"/>
                  <a:pt x="15994" y="8581"/>
                  <a:pt x="16039" y="8565"/>
                </a:cubicBezTo>
                <a:cubicBezTo>
                  <a:pt x="16053" y="8560"/>
                  <a:pt x="16068" y="8560"/>
                  <a:pt x="16084" y="8560"/>
                </a:cubicBezTo>
                <a:cubicBezTo>
                  <a:pt x="16084" y="8543"/>
                  <a:pt x="16096" y="8526"/>
                  <a:pt x="16124" y="8516"/>
                </a:cubicBezTo>
                <a:cubicBezTo>
                  <a:pt x="16153" y="8506"/>
                  <a:pt x="16186" y="8508"/>
                  <a:pt x="16215" y="8516"/>
                </a:cubicBezTo>
                <a:cubicBezTo>
                  <a:pt x="16214" y="8516"/>
                  <a:pt x="16214" y="8516"/>
                  <a:pt x="16213" y="8515"/>
                </a:cubicBezTo>
                <a:cubicBezTo>
                  <a:pt x="16193" y="8504"/>
                  <a:pt x="16182" y="8489"/>
                  <a:pt x="16178" y="8474"/>
                </a:cubicBezTo>
                <a:cubicBezTo>
                  <a:pt x="16176" y="8469"/>
                  <a:pt x="16176" y="8466"/>
                  <a:pt x="16176" y="8461"/>
                </a:cubicBezTo>
                <a:cubicBezTo>
                  <a:pt x="16178" y="8444"/>
                  <a:pt x="16185" y="8428"/>
                  <a:pt x="16215" y="8417"/>
                </a:cubicBezTo>
                <a:cubicBezTo>
                  <a:pt x="16243" y="8407"/>
                  <a:pt x="16277" y="8404"/>
                  <a:pt x="16307" y="8405"/>
                </a:cubicBezTo>
                <a:close/>
                <a:moveTo>
                  <a:pt x="18513" y="8461"/>
                </a:moveTo>
                <a:cubicBezTo>
                  <a:pt x="18537" y="8464"/>
                  <a:pt x="18556" y="8472"/>
                  <a:pt x="18570" y="8485"/>
                </a:cubicBezTo>
                <a:cubicBezTo>
                  <a:pt x="18598" y="8510"/>
                  <a:pt x="18586" y="8543"/>
                  <a:pt x="18541" y="8559"/>
                </a:cubicBezTo>
                <a:cubicBezTo>
                  <a:pt x="18496" y="8574"/>
                  <a:pt x="18437" y="8567"/>
                  <a:pt x="18410" y="8542"/>
                </a:cubicBezTo>
                <a:cubicBezTo>
                  <a:pt x="18382" y="8517"/>
                  <a:pt x="18394" y="8484"/>
                  <a:pt x="18439" y="8468"/>
                </a:cubicBezTo>
                <a:cubicBezTo>
                  <a:pt x="18461" y="8460"/>
                  <a:pt x="18489" y="8458"/>
                  <a:pt x="18513" y="8461"/>
                </a:cubicBezTo>
                <a:close/>
                <a:moveTo>
                  <a:pt x="17741" y="8557"/>
                </a:moveTo>
                <a:cubicBezTo>
                  <a:pt x="17765" y="8560"/>
                  <a:pt x="17786" y="8569"/>
                  <a:pt x="17800" y="8582"/>
                </a:cubicBezTo>
                <a:cubicBezTo>
                  <a:pt x="17809" y="8590"/>
                  <a:pt x="17806" y="8598"/>
                  <a:pt x="17807" y="8607"/>
                </a:cubicBezTo>
                <a:cubicBezTo>
                  <a:pt x="17838" y="8607"/>
                  <a:pt x="17868" y="8614"/>
                  <a:pt x="17885" y="8630"/>
                </a:cubicBezTo>
                <a:cubicBezTo>
                  <a:pt x="17912" y="8655"/>
                  <a:pt x="17900" y="8688"/>
                  <a:pt x="17855" y="8704"/>
                </a:cubicBezTo>
                <a:cubicBezTo>
                  <a:pt x="17811" y="8719"/>
                  <a:pt x="17752" y="8712"/>
                  <a:pt x="17724" y="8687"/>
                </a:cubicBezTo>
                <a:cubicBezTo>
                  <a:pt x="17715" y="8679"/>
                  <a:pt x="17718" y="8671"/>
                  <a:pt x="17717" y="8662"/>
                </a:cubicBezTo>
                <a:cubicBezTo>
                  <a:pt x="17686" y="8662"/>
                  <a:pt x="17656" y="8655"/>
                  <a:pt x="17639" y="8639"/>
                </a:cubicBezTo>
                <a:cubicBezTo>
                  <a:pt x="17612" y="8614"/>
                  <a:pt x="17624" y="8581"/>
                  <a:pt x="17669" y="8565"/>
                </a:cubicBezTo>
                <a:cubicBezTo>
                  <a:pt x="17691" y="8557"/>
                  <a:pt x="17717" y="8554"/>
                  <a:pt x="17741" y="8557"/>
                </a:cubicBezTo>
                <a:close/>
                <a:moveTo>
                  <a:pt x="17484" y="8654"/>
                </a:moveTo>
                <a:cubicBezTo>
                  <a:pt x="17508" y="8657"/>
                  <a:pt x="17527" y="8665"/>
                  <a:pt x="17541" y="8678"/>
                </a:cubicBezTo>
                <a:cubicBezTo>
                  <a:pt x="17569" y="8703"/>
                  <a:pt x="17556" y="8737"/>
                  <a:pt x="17512" y="8753"/>
                </a:cubicBezTo>
                <a:cubicBezTo>
                  <a:pt x="17467" y="8768"/>
                  <a:pt x="17408" y="8761"/>
                  <a:pt x="17380" y="8736"/>
                </a:cubicBezTo>
                <a:cubicBezTo>
                  <a:pt x="17353" y="8711"/>
                  <a:pt x="17365" y="8678"/>
                  <a:pt x="17410" y="8662"/>
                </a:cubicBezTo>
                <a:cubicBezTo>
                  <a:pt x="17432" y="8654"/>
                  <a:pt x="17460" y="8651"/>
                  <a:pt x="17484" y="8654"/>
                </a:cubicBezTo>
                <a:close/>
              </a:path>
            </a:pathLst>
          </a:custGeom>
          <a:ln w="12700">
            <a:miter lim="400000"/>
          </a:ln>
        </p:spPr>
      </p:pic>
      <p:sp>
        <p:nvSpPr>
          <p:cNvPr id="71" name="Battle of…"/>
          <p:cNvSpPr/>
          <p:nvPr/>
        </p:nvSpPr>
        <p:spPr>
          <a:xfrm>
            <a:off x="10604653" y="3247844"/>
            <a:ext cx="2247901" cy="12065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defRPr sz="2300" b="0">
                <a:solidFill>
                  <a:srgbClr val="FFFFFF"/>
                </a:solidFill>
                <a:effectLst>
                  <a:outerShdw blurRad="38100" dir="2700000" rotWithShape="0">
                    <a:srgbClr val="020202"/>
                  </a:outerShdw>
                </a:effectLst>
                <a:latin typeface="Arial"/>
                <a:ea typeface="Arial"/>
                <a:cs typeface="Arial"/>
                <a:sym typeface="Arial"/>
              </a:defRPr>
            </a:pPr>
            <a:r>
              <a:t>Battle of </a:t>
            </a:r>
          </a:p>
          <a:p>
            <a:pPr defTabSz="457200">
              <a:defRPr sz="2300" b="0">
                <a:solidFill>
                  <a:srgbClr val="FFFFFF"/>
                </a:solidFill>
                <a:effectLst>
                  <a:outerShdw blurRad="38100" dir="2700000" rotWithShape="0">
                    <a:srgbClr val="020202"/>
                  </a:outerShdw>
                </a:effectLst>
                <a:latin typeface="Arial"/>
                <a:ea typeface="Arial"/>
                <a:cs typeface="Arial"/>
                <a:sym typeface="Arial"/>
              </a:defRPr>
            </a:pPr>
            <a:r>
              <a:t>Yorktown, Virginia</a:t>
            </a:r>
          </a:p>
        </p:txBody>
      </p:sp>
      <p:sp>
        <p:nvSpPr>
          <p:cNvPr id="72" name="Line"/>
          <p:cNvSpPr/>
          <p:nvPr/>
        </p:nvSpPr>
        <p:spPr>
          <a:xfrm>
            <a:off x="11702307" y="4558527"/>
            <a:ext cx="1" cy="597510"/>
          </a:xfrm>
          <a:prstGeom prst="line">
            <a:avLst/>
          </a:prstGeom>
          <a:ln w="50800">
            <a:solidFill>
              <a:srgbClr val="FFFFFF"/>
            </a:solidFill>
            <a:miter lim="400000"/>
          </a:ln>
        </p:spPr>
        <p:txBody>
          <a:bodyPr lIns="50800" tIns="50800" rIns="50800" bIns="50800" anchor="ctr"/>
          <a:lstStyle/>
          <a:p>
            <a:pPr algn="l" defTabSz="457200">
              <a:defRPr sz="1200" b="0">
                <a:latin typeface="Helvetica"/>
                <a:ea typeface="Helvetica"/>
                <a:cs typeface="Helvetica"/>
                <a:sym typeface="Helvetica"/>
              </a:defRPr>
            </a:pPr>
            <a:endParaRPr/>
          </a:p>
        </p:txBody>
      </p:sp>
      <p:sp>
        <p:nvSpPr>
          <p:cNvPr id="73" name="October…"/>
          <p:cNvSpPr/>
          <p:nvPr/>
        </p:nvSpPr>
        <p:spPr>
          <a:xfrm>
            <a:off x="11111357" y="5040090"/>
            <a:ext cx="1234493" cy="83820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defRPr sz="2300" b="0">
                <a:solidFill>
                  <a:srgbClr val="FFFFFF"/>
                </a:solidFill>
                <a:latin typeface="Arial"/>
                <a:ea typeface="Arial"/>
                <a:cs typeface="Arial"/>
                <a:sym typeface="Arial"/>
              </a:defRPr>
            </a:pPr>
            <a:r>
              <a:t>October</a:t>
            </a:r>
          </a:p>
          <a:p>
            <a:pPr>
              <a:defRPr sz="2300" b="0">
                <a:solidFill>
                  <a:srgbClr val="FFFFFF"/>
                </a:solidFill>
                <a:latin typeface="Arial"/>
                <a:ea typeface="Arial"/>
                <a:cs typeface="Arial"/>
                <a:sym typeface="Arial"/>
              </a:defRPr>
            </a:pPr>
            <a:r>
              <a:t>1781</a:t>
            </a:r>
          </a:p>
        </p:txBody>
      </p:sp>
      <p:sp>
        <p:nvSpPr>
          <p:cNvPr id="74" name="VIII. The Southern Strategy"/>
          <p:cNvSpPr txBox="1"/>
          <p:nvPr/>
        </p:nvSpPr>
        <p:spPr>
          <a:xfrm>
            <a:off x="188030" y="936410"/>
            <a:ext cx="12628740" cy="938978"/>
          </a:xfrm>
          <a:prstGeom prst="rect">
            <a:avLst/>
          </a:prstGeom>
          <a:ln w="12700">
            <a:miter lim="400000"/>
          </a:ln>
          <a:effectLst>
            <a:outerShdw blurRad="76200" dist="25400" dir="2560976" rotWithShape="0">
              <a:srgbClr val="000000"/>
            </a:outerShdw>
          </a:effectLst>
          <a:extLst>
            <a:ext uri="{C572A759-6A51-4108-AA02-DFA0A04FC94B}">
              <ma14:wrappingTextBoxFlag xmlns:ma14="http://schemas.microsoft.com/office/mac/drawingml/2011/main" xmlns="" val="1"/>
            </a:ext>
          </a:extLst>
        </p:spPr>
        <p:txBody>
          <a:bodyPr lIns="50800" tIns="50800" rIns="50800" bIns="50800" anchor="ctr"/>
          <a:lstStyle>
            <a:lvl1pPr algn="l">
              <a:defRPr sz="4100" b="0" cap="all" spc="-205">
                <a:solidFill>
                  <a:srgbClr val="E8A433"/>
                </a:solidFill>
                <a:effectLst>
                  <a:outerShdw dist="63500" dir="2580000" rotWithShape="0">
                    <a:srgbClr val="000000"/>
                  </a:outerShdw>
                </a:effectLst>
                <a:latin typeface="Arial Black"/>
                <a:ea typeface="Arial Black"/>
                <a:cs typeface="Arial Black"/>
                <a:sym typeface="Arial Black"/>
              </a:defRPr>
            </a:lvl1pPr>
          </a:lstStyle>
          <a:p>
            <a:r>
              <a:t>VIII. The Southern Strategy</a:t>
            </a:r>
          </a:p>
        </p:txBody>
      </p:sp>
      <p:grpSp>
        <p:nvGrpSpPr>
          <p:cNvPr id="77" name="Group"/>
          <p:cNvGrpSpPr/>
          <p:nvPr/>
        </p:nvGrpSpPr>
        <p:grpSpPr>
          <a:xfrm>
            <a:off x="1085544" y="8206587"/>
            <a:ext cx="1651681" cy="669626"/>
            <a:chOff x="0" y="0"/>
            <a:chExt cx="1651679" cy="669625"/>
          </a:xfrm>
        </p:grpSpPr>
        <p:pic>
          <p:nvPicPr>
            <p:cNvPr id="75" name="Battle icon.png" descr="Battle icon.png"/>
            <p:cNvPicPr>
              <a:picLocks noChangeAspect="1"/>
            </p:cNvPicPr>
            <p:nvPr/>
          </p:nvPicPr>
          <p:blipFill>
            <a:blip r:embed="rId6"/>
            <a:stretch>
              <a:fillRect/>
            </a:stretch>
          </p:blipFill>
          <p:spPr>
            <a:xfrm>
              <a:off x="0" y="0"/>
              <a:ext cx="493070" cy="453295"/>
            </a:xfrm>
            <a:prstGeom prst="rect">
              <a:avLst/>
            </a:prstGeom>
            <a:ln w="12700" cap="flat">
              <a:noFill/>
              <a:miter lim="400000"/>
            </a:ln>
            <a:effectLst/>
          </p:spPr>
        </p:pic>
        <p:sp>
          <p:nvSpPr>
            <p:cNvPr id="76" name="Savannah"/>
            <p:cNvSpPr txBox="1"/>
            <p:nvPr/>
          </p:nvSpPr>
          <p:spPr>
            <a:xfrm>
              <a:off x="278987" y="246965"/>
              <a:ext cx="1372693" cy="42266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200" b="0">
                  <a:solidFill>
                    <a:srgbClr val="FFFFFF"/>
                  </a:solidFill>
                  <a:effectLst>
                    <a:outerShdw blurRad="25400" dist="38100" dir="2700000" rotWithShape="0">
                      <a:srgbClr val="000000"/>
                    </a:outerShdw>
                  </a:effectLst>
                  <a:latin typeface="Arial"/>
                  <a:ea typeface="Arial"/>
                  <a:cs typeface="Arial"/>
                  <a:sym typeface="Arial"/>
                </a:defRPr>
              </a:lvl1pPr>
            </a:lstStyle>
            <a:p>
              <a:r>
                <a:t>Savannah</a:t>
              </a:r>
            </a:p>
          </p:txBody>
        </p:sp>
      </p:grpSp>
      <p:grpSp>
        <p:nvGrpSpPr>
          <p:cNvPr id="80" name="Group"/>
          <p:cNvGrpSpPr/>
          <p:nvPr/>
        </p:nvGrpSpPr>
        <p:grpSpPr>
          <a:xfrm>
            <a:off x="1389555" y="7760187"/>
            <a:ext cx="1872248" cy="453296"/>
            <a:chOff x="0" y="0"/>
            <a:chExt cx="1872247" cy="453294"/>
          </a:xfrm>
        </p:grpSpPr>
        <p:pic>
          <p:nvPicPr>
            <p:cNvPr id="78" name="Battle icon.png" descr="Battle icon.png"/>
            <p:cNvPicPr>
              <a:picLocks noChangeAspect="1"/>
            </p:cNvPicPr>
            <p:nvPr/>
          </p:nvPicPr>
          <p:blipFill>
            <a:blip r:embed="rId6"/>
            <a:stretch>
              <a:fillRect/>
            </a:stretch>
          </p:blipFill>
          <p:spPr>
            <a:xfrm>
              <a:off x="0" y="0"/>
              <a:ext cx="493070" cy="453295"/>
            </a:xfrm>
            <a:prstGeom prst="rect">
              <a:avLst/>
            </a:prstGeom>
            <a:ln w="12700" cap="flat">
              <a:noFill/>
              <a:miter lim="400000"/>
            </a:ln>
            <a:effectLst/>
          </p:spPr>
        </p:pic>
        <p:sp>
          <p:nvSpPr>
            <p:cNvPr id="79" name="Charleston"/>
            <p:cNvSpPr txBox="1"/>
            <p:nvPr/>
          </p:nvSpPr>
          <p:spPr>
            <a:xfrm>
              <a:off x="406786" y="30635"/>
              <a:ext cx="1465462" cy="42266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200" b="0">
                  <a:solidFill>
                    <a:srgbClr val="FFFFFF"/>
                  </a:solidFill>
                  <a:effectLst>
                    <a:outerShdw blurRad="25400" dist="38100" dir="2700000" rotWithShape="0">
                      <a:srgbClr val="000000"/>
                    </a:outerShdw>
                  </a:effectLst>
                  <a:latin typeface="Arial"/>
                  <a:ea typeface="Arial"/>
                  <a:cs typeface="Arial"/>
                  <a:sym typeface="Arial"/>
                </a:defRPr>
              </a:lvl1pPr>
            </a:lstStyle>
            <a:p>
              <a:r>
                <a:t>Charleston</a:t>
              </a:r>
            </a:p>
          </p:txBody>
        </p:sp>
      </p:grpSp>
      <p:grpSp>
        <p:nvGrpSpPr>
          <p:cNvPr id="83" name="Group"/>
          <p:cNvGrpSpPr/>
          <p:nvPr/>
        </p:nvGrpSpPr>
        <p:grpSpPr>
          <a:xfrm>
            <a:off x="1085544" y="7265545"/>
            <a:ext cx="1589334" cy="453296"/>
            <a:chOff x="0" y="0"/>
            <a:chExt cx="1589332" cy="453294"/>
          </a:xfrm>
        </p:grpSpPr>
        <p:pic>
          <p:nvPicPr>
            <p:cNvPr id="81" name="Battle icon.png" descr="Battle icon.png"/>
            <p:cNvPicPr>
              <a:picLocks noChangeAspect="1"/>
            </p:cNvPicPr>
            <p:nvPr/>
          </p:nvPicPr>
          <p:blipFill>
            <a:blip r:embed="rId6"/>
            <a:stretch>
              <a:fillRect/>
            </a:stretch>
          </p:blipFill>
          <p:spPr>
            <a:xfrm>
              <a:off x="0" y="0"/>
              <a:ext cx="493070" cy="453295"/>
            </a:xfrm>
            <a:prstGeom prst="rect">
              <a:avLst/>
            </a:prstGeom>
            <a:ln w="12700" cap="flat">
              <a:noFill/>
              <a:miter lim="400000"/>
            </a:ln>
            <a:effectLst/>
          </p:spPr>
        </p:pic>
        <p:sp>
          <p:nvSpPr>
            <p:cNvPr id="82" name="Camden"/>
            <p:cNvSpPr txBox="1"/>
            <p:nvPr/>
          </p:nvSpPr>
          <p:spPr>
            <a:xfrm>
              <a:off x="341334" y="15317"/>
              <a:ext cx="1247999" cy="42266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200" b="0">
                  <a:solidFill>
                    <a:srgbClr val="FFFFFF"/>
                  </a:solidFill>
                  <a:effectLst>
                    <a:outerShdw blurRad="12700" dist="38100" dir="3600000" rotWithShape="0">
                      <a:srgbClr val="000000"/>
                    </a:outerShdw>
                  </a:effectLst>
                  <a:latin typeface="Arial"/>
                  <a:ea typeface="Arial"/>
                  <a:cs typeface="Arial"/>
                  <a:sym typeface="Arial"/>
                </a:defRPr>
              </a:lvl1pPr>
            </a:lstStyle>
            <a:p>
              <a:r>
                <a:t> Camden</a:t>
              </a:r>
            </a:p>
          </p:txBody>
        </p:sp>
      </p:grpSp>
      <p:grpSp>
        <p:nvGrpSpPr>
          <p:cNvPr id="86" name="Group"/>
          <p:cNvGrpSpPr/>
          <p:nvPr/>
        </p:nvGrpSpPr>
        <p:grpSpPr>
          <a:xfrm>
            <a:off x="1914712" y="5753849"/>
            <a:ext cx="1705910" cy="453296"/>
            <a:chOff x="0" y="0"/>
            <a:chExt cx="1705908" cy="453294"/>
          </a:xfrm>
        </p:grpSpPr>
        <p:pic>
          <p:nvPicPr>
            <p:cNvPr id="84" name="Battle icon.png" descr="Battle icon.png"/>
            <p:cNvPicPr>
              <a:picLocks noChangeAspect="1"/>
            </p:cNvPicPr>
            <p:nvPr/>
          </p:nvPicPr>
          <p:blipFill>
            <a:blip r:embed="rId6"/>
            <a:stretch>
              <a:fillRect/>
            </a:stretch>
          </p:blipFill>
          <p:spPr>
            <a:xfrm>
              <a:off x="0" y="0"/>
              <a:ext cx="493070" cy="453295"/>
            </a:xfrm>
            <a:prstGeom prst="rect">
              <a:avLst/>
            </a:prstGeom>
            <a:ln w="12700" cap="flat">
              <a:noFill/>
              <a:miter lim="400000"/>
            </a:ln>
            <a:effectLst/>
          </p:spPr>
        </p:pic>
        <p:sp>
          <p:nvSpPr>
            <p:cNvPr id="85" name="Yorktown"/>
            <p:cNvSpPr txBox="1"/>
            <p:nvPr/>
          </p:nvSpPr>
          <p:spPr>
            <a:xfrm>
              <a:off x="224758" y="15317"/>
              <a:ext cx="1481151" cy="42266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200" b="0">
                  <a:solidFill>
                    <a:srgbClr val="FFFFFF"/>
                  </a:solidFill>
                  <a:effectLst>
                    <a:outerShdw blurRad="12700" dist="38100" dir="3600000" rotWithShape="0">
                      <a:srgbClr val="000000"/>
                    </a:outerShdw>
                  </a:effectLst>
                  <a:latin typeface="Arial"/>
                  <a:ea typeface="Arial"/>
                  <a:cs typeface="Arial"/>
                  <a:sym typeface="Arial"/>
                </a:defRPr>
              </a:lvl1pPr>
            </a:lstStyle>
            <a:p>
              <a:r>
                <a:t>   Yorktown</a:t>
              </a:r>
            </a:p>
          </p:txBody>
        </p:sp>
      </p:grpSp>
      <p:grpSp>
        <p:nvGrpSpPr>
          <p:cNvPr id="89" name="Group"/>
          <p:cNvGrpSpPr/>
          <p:nvPr/>
        </p:nvGrpSpPr>
        <p:grpSpPr>
          <a:xfrm>
            <a:off x="8233354" y="508116"/>
            <a:ext cx="4839521" cy="5854007"/>
            <a:chOff x="-1" y="0"/>
            <a:chExt cx="4839519" cy="5854006"/>
          </a:xfrm>
        </p:grpSpPr>
        <p:pic>
          <p:nvPicPr>
            <p:cNvPr id="87" name="Cornwallis transparent.png" descr="Cornwallis transparent.png"/>
            <p:cNvPicPr>
              <a:picLocks noChangeAspect="1"/>
            </p:cNvPicPr>
            <p:nvPr/>
          </p:nvPicPr>
          <p:blipFill>
            <a:blip r:embed="rId7"/>
            <a:srcRect l="6891"/>
            <a:stretch>
              <a:fillRect/>
            </a:stretch>
          </p:blipFill>
          <p:spPr>
            <a:xfrm flipH="1">
              <a:off x="218847" y="0"/>
              <a:ext cx="4620671" cy="5772972"/>
            </a:xfrm>
            <a:prstGeom prst="rect">
              <a:avLst/>
            </a:prstGeom>
            <a:ln w="12700" cap="flat">
              <a:noFill/>
              <a:miter lim="400000"/>
            </a:ln>
            <a:effectLst/>
          </p:spPr>
        </p:pic>
        <p:sp>
          <p:nvSpPr>
            <p:cNvPr id="88" name="General Charles Cornwallis (British)"/>
            <p:cNvSpPr txBox="1"/>
            <p:nvPr/>
          </p:nvSpPr>
          <p:spPr>
            <a:xfrm>
              <a:off x="-1" y="5443630"/>
              <a:ext cx="4691765" cy="410376"/>
            </a:xfrm>
            <a:prstGeom prst="rect">
              <a:avLst/>
            </a:prstGeom>
            <a:solidFill>
              <a:srgbClr val="000000"/>
            </a:solidFill>
            <a:ln w="12700" cap="flat">
              <a:solidFill>
                <a:srgbClr val="FFFFFF"/>
              </a:solidFill>
              <a:prstDash val="solid"/>
              <a:miter lim="400000"/>
            </a:ln>
            <a:effectLst>
              <a:reflection stA="77179" endPos="40000" dir="5400000" sy="-100000" algn="bl" rotWithShape="0"/>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100">
                  <a:solidFill>
                    <a:srgbClr val="FFFFFF"/>
                  </a:solidFill>
                  <a:latin typeface="Arial"/>
                  <a:ea typeface="Arial"/>
                  <a:cs typeface="Arial"/>
                  <a:sym typeface="Arial"/>
                </a:defRPr>
              </a:lvl1pPr>
            </a:lstStyle>
            <a:p>
              <a:r>
                <a:rPr dirty="0"/>
                <a:t>General Charles Cornwallis (British)</a:t>
              </a:r>
            </a:p>
          </p:txBody>
        </p:sp>
      </p:grpSp>
      <p:grpSp>
        <p:nvGrpSpPr>
          <p:cNvPr id="92" name="Group"/>
          <p:cNvGrpSpPr/>
          <p:nvPr/>
        </p:nvGrpSpPr>
        <p:grpSpPr>
          <a:xfrm>
            <a:off x="4759076" y="6252192"/>
            <a:ext cx="8206385" cy="3469286"/>
            <a:chOff x="-63499" y="-63499"/>
            <a:chExt cx="8206384" cy="3469285"/>
          </a:xfrm>
        </p:grpSpPr>
        <p:pic>
          <p:nvPicPr>
            <p:cNvPr id="90" name="Rectangle" descr="Rectangle"/>
            <p:cNvPicPr>
              <a:picLocks/>
            </p:cNvPicPr>
            <p:nvPr/>
          </p:nvPicPr>
          <p:blipFill>
            <a:blip r:embed="rId8"/>
            <a:stretch>
              <a:fillRect/>
            </a:stretch>
          </p:blipFill>
          <p:spPr>
            <a:xfrm>
              <a:off x="-63500" y="-63500"/>
              <a:ext cx="8206385" cy="3469286"/>
            </a:xfrm>
            <a:prstGeom prst="rect">
              <a:avLst/>
            </a:prstGeom>
            <a:effectLst>
              <a:outerShdw blurRad="228600" dir="2700000" rotWithShape="0">
                <a:srgbClr val="000000"/>
              </a:outerShdw>
              <a:reflection stA="43750" endPos="40000" dir="5400000" sy="-100000" algn="bl" rotWithShape="0"/>
            </a:effectLst>
          </p:spPr>
        </p:pic>
        <p:sp>
          <p:nvSpPr>
            <p:cNvPr id="91" name="British Southern Strategy…"/>
            <p:cNvSpPr txBox="1"/>
            <p:nvPr/>
          </p:nvSpPr>
          <p:spPr>
            <a:xfrm>
              <a:off x="70362" y="148344"/>
              <a:ext cx="7938660" cy="304559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lgn="l">
                <a:lnSpc>
                  <a:spcPts val="3200"/>
                </a:lnSpc>
                <a:spcBef>
                  <a:spcPts val="1200"/>
                </a:spcBef>
                <a:defRPr sz="2700" b="0" u="sng">
                  <a:solidFill>
                    <a:srgbClr val="FFFFFF"/>
                  </a:solidFill>
                  <a:latin typeface="Arial"/>
                  <a:ea typeface="Arial"/>
                  <a:cs typeface="Arial"/>
                  <a:sym typeface="Arial"/>
                </a:defRPr>
              </a:pPr>
              <a:r>
                <a:rPr sz="3700" b="1" spc="-148" dirty="0">
                  <a:solidFill>
                    <a:srgbClr val="E8A433"/>
                  </a:solidFill>
                </a:rPr>
                <a:t>British Southern Strategy</a:t>
              </a:r>
              <a:endParaRPr sz="2600" u="none" dirty="0"/>
            </a:p>
            <a:p>
              <a:pPr marL="339223" indent="-339223" algn="l">
                <a:lnSpc>
                  <a:spcPts val="3200"/>
                </a:lnSpc>
                <a:spcBef>
                  <a:spcPts val="1100"/>
                </a:spcBef>
                <a:buSzPct val="75000"/>
                <a:buChar char="-"/>
                <a:defRPr sz="2900" b="0">
                  <a:solidFill>
                    <a:srgbClr val="FFFFFF"/>
                  </a:solidFill>
                  <a:latin typeface="Arial"/>
                  <a:ea typeface="Arial"/>
                  <a:cs typeface="Arial"/>
                  <a:sym typeface="Arial"/>
                </a:defRPr>
              </a:pPr>
              <a:r>
                <a:rPr dirty="0"/>
                <a:t>Britain thought more loyalist in the South.</a:t>
              </a:r>
            </a:p>
            <a:p>
              <a:pPr marL="339223" indent="-339223" algn="l">
                <a:lnSpc>
                  <a:spcPts val="3200"/>
                </a:lnSpc>
                <a:spcBef>
                  <a:spcPts val="1100"/>
                </a:spcBef>
                <a:buSzPct val="75000"/>
                <a:buChar char="-"/>
                <a:defRPr sz="2900" b="0">
                  <a:solidFill>
                    <a:srgbClr val="FFFFFF"/>
                  </a:solidFill>
                  <a:latin typeface="Arial"/>
                  <a:ea typeface="Arial"/>
                  <a:cs typeface="Arial"/>
                  <a:sym typeface="Arial"/>
                </a:defRPr>
              </a:pPr>
              <a:r>
                <a:rPr dirty="0"/>
                <a:t>take the S. &amp; march northward to middle colonies</a:t>
              </a:r>
            </a:p>
            <a:p>
              <a:pPr marL="348074" indent="-254000" algn="l">
                <a:lnSpc>
                  <a:spcPts val="3200"/>
                </a:lnSpc>
                <a:spcBef>
                  <a:spcPts val="500"/>
                </a:spcBef>
                <a:defRPr sz="2900" b="0">
                  <a:solidFill>
                    <a:srgbClr val="FFFFFF"/>
                  </a:solidFill>
                  <a:latin typeface="Arial"/>
                  <a:ea typeface="Arial"/>
                  <a:cs typeface="Arial"/>
                  <a:sym typeface="Arial"/>
                </a:defRPr>
              </a:pPr>
              <a:r>
                <a:rPr b="1" u="sng" dirty="0"/>
                <a:t>Charles Cornwallis</a:t>
              </a:r>
              <a:r>
                <a:rPr dirty="0"/>
                <a:t> British Commander quickly captures GA &amp; SC, then to Yorktown</a:t>
              </a:r>
            </a:p>
          </p:txBody>
        </p:sp>
      </p:grpSp>
    </p:spTree>
    <p:extLst>
      <p:ext uri="{BB962C8B-B14F-4D97-AF65-F5344CB8AC3E}">
        <p14:creationId xmlns:p14="http://schemas.microsoft.com/office/powerpoint/2010/main" val="2099221719"/>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Choice xmlns:p14="http://schemas.microsoft.com/office/powerpoint/2010/main" xmlns="" Requires="p14">
      <p:transition spd="slow">
        <p14:prism dir="d"/>
      </p:transition>
    </mc:Choice>
    <mc:Fallback xmlns:p14="http://schemas.microsoft.com/office/powerpoint/2010/main"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60000">
                                      <p:stCondLst>
                                        <p:cond delay="0"/>
                                      </p:stCondLst>
                                      <p:childTnLst>
                                        <p:set>
                                          <p:cBhvr>
                                            <p:cTn id="6" fill="hold"/>
                                            <p:tgtEl>
                                              <p:spTgt spid="74"/>
                                            </p:tgtEl>
                                            <p:attrNameLst>
                                              <p:attrName>style.visibility</p:attrName>
                                            </p:attrNameLst>
                                          </p:cBhvr>
                                          <p:to>
                                            <p:strVal val="visible"/>
                                          </p:to>
                                        </p:set>
                                        <p:anim calcmode="lin" valueType="num" p14:bounceEnd="60000">
                                          <p:cBhvr>
                                            <p:cTn id="7" dur="1250" fill="hold"/>
                                            <p:tgtEl>
                                              <p:spTgt spid="74"/>
                                            </p:tgtEl>
                                            <p:attrNameLst>
                                              <p:attrName>ppt_x</p:attrName>
                                            </p:attrNameLst>
                                          </p:cBhvr>
                                          <p:tavLst>
                                            <p:tav tm="0">
                                              <p:val>
                                                <p:strVal val="0-#ppt_w/2"/>
                                              </p:val>
                                            </p:tav>
                                            <p:tav tm="100000">
                                              <p:val>
                                                <p:strVal val="#ppt_x"/>
                                              </p:val>
                                            </p:tav>
                                          </p:tavLst>
                                        </p:anim>
                                        <p:anim calcmode="lin" valueType="num" p14:bounceEnd="60000">
                                          <p:cBhvr>
                                            <p:cTn id="8" dur="1250" fill="hold"/>
                                            <p:tgtEl>
                                              <p:spTgt spid="7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1100" fill="hold"/>
                                            <p:tgtEl>
                                              <p:spTgt spid="57"/>
                                            </p:tgtEl>
                                            <p:attrNameLst>
                                              <p:attrName>ppt_x</p:attrName>
                                            </p:attrNameLst>
                                          </p:cBhvr>
                                          <p:tavLst>
                                            <p:tav tm="0">
                                              <p:val>
                                                <p:strVal val="0-#ppt_w/2"/>
                                              </p:val>
                                            </p:tav>
                                            <p:tav tm="100000">
                                              <p:val>
                                                <p:strVal val="#ppt_x"/>
                                              </p:val>
                                            </p:tav>
                                          </p:tavLst>
                                        </p:anim>
                                        <p:anim calcmode="lin" valueType="num">
                                          <p:cBhvr additive="base">
                                            <p:cTn id="12" dur="1100" fill="hold"/>
                                            <p:tgtEl>
                                              <p:spTgt spid="57"/>
                                            </p:tgtEl>
                                            <p:attrNameLst>
                                              <p:attrName>ppt_y</p:attrName>
                                            </p:attrNameLst>
                                          </p:cBhvr>
                                          <p:tavLst>
                                            <p:tav tm="0">
                                              <p:val>
                                                <p:strVal val="#ppt_y"/>
                                              </p:val>
                                            </p:tav>
                                            <p:tav tm="100000">
                                              <p:val>
                                                <p:strVal val="#ppt_y"/>
                                              </p:val>
                                            </p:tav>
                                          </p:tavLst>
                                        </p:anim>
                                      </p:childTnLst>
                                    </p:cTn>
                                  </p:par>
                                </p:childTnLst>
                              </p:cTn>
                            </p:par>
                            <p:par>
                              <p:cTn id="13" fill="hold">
                                <p:stCondLst>
                                  <p:cond delay="2100"/>
                                </p:stCondLst>
                                <p:childTnLst>
                                  <p:par>
                                    <p:cTn id="14" presetID="2" presetClass="entr" presetSubtype="1" fill="hold" grpId="0" nodeType="afterEffect">
                                      <p:stCondLst>
                                        <p:cond delay="0"/>
                                      </p:stCondLst>
                                      <p:iterate>
                                        <p:tmAbs val="0"/>
                                      </p:iterate>
                                      <p:childTnLst>
                                        <p:set>
                                          <p:cBhvr>
                                            <p:cTn id="15" fill="hold"/>
                                            <p:tgtEl>
                                              <p:spTgt spid="59"/>
                                            </p:tgtEl>
                                            <p:attrNameLst>
                                              <p:attrName>style.visibility</p:attrName>
                                            </p:attrNameLst>
                                          </p:cBhvr>
                                          <p:to>
                                            <p:strVal val="visible"/>
                                          </p:to>
                                        </p:set>
                                        <p:anim calcmode="lin" valueType="num">
                                          <p:cBhvr>
                                            <p:cTn id="16" dur="750" fill="hold"/>
                                            <p:tgtEl>
                                              <p:spTgt spid="59"/>
                                            </p:tgtEl>
                                            <p:attrNameLst>
                                              <p:attrName>ppt_x</p:attrName>
                                            </p:attrNameLst>
                                          </p:cBhvr>
                                          <p:tavLst>
                                            <p:tav tm="0">
                                              <p:val>
                                                <p:strVal val="#ppt_x"/>
                                              </p:val>
                                            </p:tav>
                                            <p:tav tm="100000">
                                              <p:val>
                                                <p:strVal val="#ppt_x"/>
                                              </p:val>
                                            </p:tav>
                                          </p:tavLst>
                                        </p:anim>
                                        <p:anim calcmode="lin" valueType="num">
                                          <p:cBhvr>
                                            <p:cTn id="17" dur="750" fill="hold"/>
                                            <p:tgtEl>
                                              <p:spTgt spid="59"/>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iterate>
                                        <p:tmAbs val="0"/>
                                      </p:iterate>
                                      <p:childTnLst>
                                        <p:set>
                                          <p:cBhvr>
                                            <p:cTn id="19" fill="hold"/>
                                            <p:tgtEl>
                                              <p:spTgt spid="60"/>
                                            </p:tgtEl>
                                            <p:attrNameLst>
                                              <p:attrName>style.visibility</p:attrName>
                                            </p:attrNameLst>
                                          </p:cBhvr>
                                          <p:to>
                                            <p:strVal val="visible"/>
                                          </p:to>
                                        </p:set>
                                        <p:anim calcmode="lin" valueType="num">
                                          <p:cBhvr>
                                            <p:cTn id="20" dur="750" fill="hold"/>
                                            <p:tgtEl>
                                              <p:spTgt spid="60"/>
                                            </p:tgtEl>
                                            <p:attrNameLst>
                                              <p:attrName>ppt_x</p:attrName>
                                            </p:attrNameLst>
                                          </p:cBhvr>
                                          <p:tavLst>
                                            <p:tav tm="0">
                                              <p:val>
                                                <p:strVal val="#ppt_x"/>
                                              </p:val>
                                            </p:tav>
                                            <p:tav tm="100000">
                                              <p:val>
                                                <p:strVal val="#ppt_x"/>
                                              </p:val>
                                            </p:tav>
                                          </p:tavLst>
                                        </p:anim>
                                        <p:anim calcmode="lin" valueType="num">
                                          <p:cBhvr>
                                            <p:cTn id="21" dur="750" fill="hold"/>
                                            <p:tgtEl>
                                              <p:spTgt spid="60"/>
                                            </p:tgtEl>
                                            <p:attrNameLst>
                                              <p:attrName>ppt_y</p:attrName>
                                            </p:attrNameLst>
                                          </p:cBhvr>
                                          <p:tavLst>
                                            <p:tav tm="0">
                                              <p:val>
                                                <p:strVal val="1+#ppt_h/2"/>
                                              </p:val>
                                            </p:tav>
                                            <p:tav tm="100000">
                                              <p:val>
                                                <p:strVal val="#ppt_y"/>
                                              </p:val>
                                            </p:tav>
                                          </p:tavLst>
                                        </p:anim>
                                      </p:childTnLst>
                                    </p:cTn>
                                  </p:par>
                                </p:childTnLst>
                              </p:cTn>
                            </p:par>
                            <p:par>
                              <p:cTn id="22" fill="hold">
                                <p:stCondLst>
                                  <p:cond delay="2850"/>
                                </p:stCondLst>
                                <p:childTnLst>
                                  <p:par>
                                    <p:cTn id="23" presetID="2" presetClass="entr" presetSubtype="1" fill="hold" grpId="0" nodeType="afterEffect" p14:presetBounceEnd="60000">
                                      <p:stCondLst>
                                        <p:cond delay="0"/>
                                      </p:stCondLst>
                                      <p:iterate>
                                        <p:tmAbs val="0"/>
                                      </p:iterate>
                                      <p:childTnLst>
                                        <p:set>
                                          <p:cBhvr>
                                            <p:cTn id="24" fill="hold"/>
                                            <p:tgtEl>
                                              <p:spTgt spid="62"/>
                                            </p:tgtEl>
                                            <p:attrNameLst>
                                              <p:attrName>style.visibility</p:attrName>
                                            </p:attrNameLst>
                                          </p:cBhvr>
                                          <p:to>
                                            <p:strVal val="visible"/>
                                          </p:to>
                                        </p:set>
                                        <p:anim calcmode="lin" valueType="num" p14:bounceEnd="60000">
                                          <p:cBhvr>
                                            <p:cTn id="25" dur="750" fill="hold"/>
                                            <p:tgtEl>
                                              <p:spTgt spid="62"/>
                                            </p:tgtEl>
                                            <p:attrNameLst>
                                              <p:attrName>ppt_x</p:attrName>
                                            </p:attrNameLst>
                                          </p:cBhvr>
                                          <p:tavLst>
                                            <p:tav tm="0">
                                              <p:val>
                                                <p:strVal val="#ppt_x"/>
                                              </p:val>
                                            </p:tav>
                                            <p:tav tm="100000">
                                              <p:val>
                                                <p:strVal val="#ppt_x"/>
                                              </p:val>
                                            </p:tav>
                                          </p:tavLst>
                                        </p:anim>
                                        <p:anim calcmode="lin" valueType="num" p14:bounceEnd="60000">
                                          <p:cBhvr>
                                            <p:cTn id="26" dur="750" fill="hold"/>
                                            <p:tgtEl>
                                              <p:spTgt spid="62"/>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iterate>
                                        <p:tmAbs val="0"/>
                                      </p:iterate>
                                      <p:childTnLst>
                                        <p:set>
                                          <p:cBhvr>
                                            <p:cTn id="28" fill="hold"/>
                                            <p:tgtEl>
                                              <p:spTgt spid="63"/>
                                            </p:tgtEl>
                                            <p:attrNameLst>
                                              <p:attrName>style.visibility</p:attrName>
                                            </p:attrNameLst>
                                          </p:cBhvr>
                                          <p:to>
                                            <p:strVal val="visible"/>
                                          </p:to>
                                        </p:set>
                                        <p:anim calcmode="lin" valueType="num">
                                          <p:cBhvr>
                                            <p:cTn id="29" dur="750" fill="hold"/>
                                            <p:tgtEl>
                                              <p:spTgt spid="63"/>
                                            </p:tgtEl>
                                            <p:attrNameLst>
                                              <p:attrName>ppt_x</p:attrName>
                                            </p:attrNameLst>
                                          </p:cBhvr>
                                          <p:tavLst>
                                            <p:tav tm="0">
                                              <p:val>
                                                <p:strVal val="#ppt_x"/>
                                              </p:val>
                                            </p:tav>
                                            <p:tav tm="100000">
                                              <p:val>
                                                <p:strVal val="#ppt_x"/>
                                              </p:val>
                                            </p:tav>
                                          </p:tavLst>
                                        </p:anim>
                                        <p:anim calcmode="lin" valueType="num">
                                          <p:cBhvr>
                                            <p:cTn id="30" dur="750" fill="hold"/>
                                            <p:tgtEl>
                                              <p:spTgt spid="63"/>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stCondLst>
                                        <p:cond delay="1000"/>
                                      </p:stCondLst>
                                      <p:iterate>
                                        <p:tmAbs val="0"/>
                                      </p:iterate>
                                      <p:childTnLst>
                                        <p:set>
                                          <p:cBhvr>
                                            <p:cTn id="32" fill="hold"/>
                                            <p:tgtEl>
                                              <p:spTgt spid="65"/>
                                            </p:tgtEl>
                                            <p:attrNameLst>
                                              <p:attrName>style.visibility</p:attrName>
                                            </p:attrNameLst>
                                          </p:cBhvr>
                                          <p:to>
                                            <p:strVal val="visible"/>
                                          </p:to>
                                        </p:set>
                                        <p:anim calcmode="lin" valueType="num">
                                          <p:cBhvr>
                                            <p:cTn id="33" dur="750" fill="hold"/>
                                            <p:tgtEl>
                                              <p:spTgt spid="65"/>
                                            </p:tgtEl>
                                            <p:attrNameLst>
                                              <p:attrName>ppt_x</p:attrName>
                                            </p:attrNameLst>
                                          </p:cBhvr>
                                          <p:tavLst>
                                            <p:tav tm="0">
                                              <p:val>
                                                <p:strVal val="#ppt_x"/>
                                              </p:val>
                                            </p:tav>
                                            <p:tav tm="100000">
                                              <p:val>
                                                <p:strVal val="#ppt_x"/>
                                              </p:val>
                                            </p:tav>
                                          </p:tavLst>
                                        </p:anim>
                                        <p:anim calcmode="lin" valueType="num">
                                          <p:cBhvr>
                                            <p:cTn id="34" dur="750" fill="hold"/>
                                            <p:tgtEl>
                                              <p:spTgt spid="65"/>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14:presetBounceEnd="60000">
                                      <p:stCondLst>
                                        <p:cond delay="500"/>
                                      </p:stCondLst>
                                      <p:iterate>
                                        <p:tmAbs val="0"/>
                                      </p:iterate>
                                      <p:childTnLst>
                                        <p:set>
                                          <p:cBhvr>
                                            <p:cTn id="36" fill="hold"/>
                                            <p:tgtEl>
                                              <p:spTgt spid="58"/>
                                            </p:tgtEl>
                                            <p:attrNameLst>
                                              <p:attrName>style.visibility</p:attrName>
                                            </p:attrNameLst>
                                          </p:cBhvr>
                                          <p:to>
                                            <p:strVal val="visible"/>
                                          </p:to>
                                        </p:set>
                                        <p:anim calcmode="lin" valueType="num" p14:bounceEnd="60000">
                                          <p:cBhvr>
                                            <p:cTn id="37" dur="1000" fill="hold"/>
                                            <p:tgtEl>
                                              <p:spTgt spid="58"/>
                                            </p:tgtEl>
                                            <p:attrNameLst>
                                              <p:attrName>ppt_x</p:attrName>
                                            </p:attrNameLst>
                                          </p:cBhvr>
                                          <p:tavLst>
                                            <p:tav tm="0">
                                              <p:val>
                                                <p:strVal val="#ppt_x"/>
                                              </p:val>
                                            </p:tav>
                                            <p:tav tm="100000">
                                              <p:val>
                                                <p:strVal val="#ppt_x"/>
                                              </p:val>
                                            </p:tav>
                                          </p:tavLst>
                                        </p:anim>
                                        <p:anim calcmode="lin" valueType="num" p14:bounceEnd="60000">
                                          <p:cBhvr>
                                            <p:cTn id="38" dur="1000" fill="hold"/>
                                            <p:tgtEl>
                                              <p:spTgt spid="58"/>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14:presetBounceEnd="60000">
                                      <p:stCondLst>
                                        <p:cond delay="1000"/>
                                      </p:stCondLst>
                                      <p:iterate>
                                        <p:tmAbs val="0"/>
                                      </p:iterate>
                                      <p:childTnLst>
                                        <p:set>
                                          <p:cBhvr>
                                            <p:cTn id="40" fill="hold"/>
                                            <p:tgtEl>
                                              <p:spTgt spid="64"/>
                                            </p:tgtEl>
                                            <p:attrNameLst>
                                              <p:attrName>style.visibility</p:attrName>
                                            </p:attrNameLst>
                                          </p:cBhvr>
                                          <p:to>
                                            <p:strVal val="visible"/>
                                          </p:to>
                                        </p:set>
                                        <p:anim calcmode="lin" valueType="num" p14:bounceEnd="60000">
                                          <p:cBhvr>
                                            <p:cTn id="41" dur="1000" fill="hold"/>
                                            <p:tgtEl>
                                              <p:spTgt spid="64"/>
                                            </p:tgtEl>
                                            <p:attrNameLst>
                                              <p:attrName>ppt_x</p:attrName>
                                            </p:attrNameLst>
                                          </p:cBhvr>
                                          <p:tavLst>
                                            <p:tav tm="0">
                                              <p:val>
                                                <p:strVal val="#ppt_x"/>
                                              </p:val>
                                            </p:tav>
                                            <p:tav tm="100000">
                                              <p:val>
                                                <p:strVal val="#ppt_x"/>
                                              </p:val>
                                            </p:tav>
                                          </p:tavLst>
                                        </p:anim>
                                        <p:anim calcmode="lin" valueType="num" p14:bounceEnd="60000">
                                          <p:cBhvr>
                                            <p:cTn id="42" dur="1000" fill="hold"/>
                                            <p:tgtEl>
                                              <p:spTgt spid="64"/>
                                            </p:tgtEl>
                                            <p:attrNameLst>
                                              <p:attrName>ppt_y</p:attrName>
                                            </p:attrNameLst>
                                          </p:cBhvr>
                                          <p:tavLst>
                                            <p:tav tm="0">
                                              <p:val>
                                                <p:strVal val="0-#ppt_h/2"/>
                                              </p:val>
                                            </p:tav>
                                            <p:tav tm="100000">
                                              <p:val>
                                                <p:strVal val="#ppt_y"/>
                                              </p:val>
                                            </p:tav>
                                          </p:tavLst>
                                        </p:anim>
                                      </p:childTnLst>
                                    </p:cTn>
                                  </p:par>
                                  <p:par>
                                    <p:cTn id="43" presetID="2" presetClass="entr" presetSubtype="4" fill="hold" grpId="0" nodeType="withEffect" p14:presetBounceEnd="60000">
                                      <p:stCondLst>
                                        <p:cond delay="0"/>
                                      </p:stCondLst>
                                      <p:iterate>
                                        <p:tmAbs val="0"/>
                                      </p:iterate>
                                      <p:childTnLst>
                                        <p:set>
                                          <p:cBhvr>
                                            <p:cTn id="44" fill="hold"/>
                                            <p:tgtEl>
                                              <p:spTgt spid="66"/>
                                            </p:tgtEl>
                                            <p:attrNameLst>
                                              <p:attrName>style.visibility</p:attrName>
                                            </p:attrNameLst>
                                          </p:cBhvr>
                                          <p:to>
                                            <p:strVal val="visible"/>
                                          </p:to>
                                        </p:set>
                                        <p:anim calcmode="lin" valueType="num" p14:bounceEnd="60000">
                                          <p:cBhvr>
                                            <p:cTn id="45" dur="750" fill="hold"/>
                                            <p:tgtEl>
                                              <p:spTgt spid="66"/>
                                            </p:tgtEl>
                                            <p:attrNameLst>
                                              <p:attrName>ppt_x</p:attrName>
                                            </p:attrNameLst>
                                          </p:cBhvr>
                                          <p:tavLst>
                                            <p:tav tm="0">
                                              <p:val>
                                                <p:strVal val="#ppt_x"/>
                                              </p:val>
                                            </p:tav>
                                            <p:tav tm="100000">
                                              <p:val>
                                                <p:strVal val="#ppt_x"/>
                                              </p:val>
                                            </p:tav>
                                          </p:tavLst>
                                        </p:anim>
                                        <p:anim calcmode="lin" valueType="num" p14:bounceEnd="60000">
                                          <p:cBhvr>
                                            <p:cTn id="46" dur="750" fill="hold"/>
                                            <p:tgtEl>
                                              <p:spTgt spid="66"/>
                                            </p:tgtEl>
                                            <p:attrNameLst>
                                              <p:attrName>ppt_y</p:attrName>
                                            </p:attrNameLst>
                                          </p:cBhvr>
                                          <p:tavLst>
                                            <p:tav tm="0">
                                              <p:val>
                                                <p:strVal val="1+#ppt_h/2"/>
                                              </p:val>
                                            </p:tav>
                                            <p:tav tm="100000">
                                              <p:val>
                                                <p:strVal val="#ppt_y"/>
                                              </p:val>
                                            </p:tav>
                                          </p:tavLst>
                                        </p:anim>
                                      </p:childTnLst>
                                    </p:cTn>
                                  </p:par>
                                  <p:par>
                                    <p:cTn id="47" presetID="2" presetClass="entr" presetSubtype="1" fill="hold" grpId="0" nodeType="withEffect">
                                      <p:stCondLst>
                                        <p:cond delay="0"/>
                                      </p:stCondLst>
                                      <p:iterate>
                                        <p:tmAbs val="0"/>
                                      </p:iterate>
                                      <p:childTnLst>
                                        <p:set>
                                          <p:cBhvr>
                                            <p:cTn id="48" fill="hold"/>
                                            <p:tgtEl>
                                              <p:spTgt spid="68"/>
                                            </p:tgtEl>
                                            <p:attrNameLst>
                                              <p:attrName>style.visibility</p:attrName>
                                            </p:attrNameLst>
                                          </p:cBhvr>
                                          <p:to>
                                            <p:strVal val="visible"/>
                                          </p:to>
                                        </p:set>
                                        <p:anim calcmode="lin" valueType="num">
                                          <p:cBhvr>
                                            <p:cTn id="49" dur="750" fill="hold"/>
                                            <p:tgtEl>
                                              <p:spTgt spid="68"/>
                                            </p:tgtEl>
                                            <p:attrNameLst>
                                              <p:attrName>ppt_x</p:attrName>
                                            </p:attrNameLst>
                                          </p:cBhvr>
                                          <p:tavLst>
                                            <p:tav tm="0">
                                              <p:val>
                                                <p:strVal val="#ppt_x"/>
                                              </p:val>
                                            </p:tav>
                                            <p:tav tm="100000">
                                              <p:val>
                                                <p:strVal val="#ppt_x"/>
                                              </p:val>
                                            </p:tav>
                                          </p:tavLst>
                                        </p:anim>
                                        <p:anim calcmode="lin" valueType="num">
                                          <p:cBhvr>
                                            <p:cTn id="50" dur="750" fill="hold"/>
                                            <p:tgtEl>
                                              <p:spTgt spid="68"/>
                                            </p:tgtEl>
                                            <p:attrNameLst>
                                              <p:attrName>ppt_y</p:attrName>
                                            </p:attrNameLst>
                                          </p:cBhvr>
                                          <p:tavLst>
                                            <p:tav tm="0">
                                              <p:val>
                                                <p:strVal val="0-#ppt_h/2"/>
                                              </p:val>
                                            </p:tav>
                                            <p:tav tm="100000">
                                              <p:val>
                                                <p:strVal val="#ppt_y"/>
                                              </p:val>
                                            </p:tav>
                                          </p:tavLst>
                                        </p:anim>
                                      </p:childTnLst>
                                    </p:cTn>
                                  </p:par>
                                  <p:par>
                                    <p:cTn id="51" presetID="2" presetClass="entr" presetSubtype="4" fill="hold" grpId="0" nodeType="withEffect">
                                      <p:stCondLst>
                                        <p:cond delay="0"/>
                                      </p:stCondLst>
                                      <p:iterate>
                                        <p:tmAbs val="0"/>
                                      </p:iterate>
                                      <p:childTnLst>
                                        <p:set>
                                          <p:cBhvr>
                                            <p:cTn id="52" fill="hold"/>
                                            <p:tgtEl>
                                              <p:spTgt spid="69"/>
                                            </p:tgtEl>
                                            <p:attrNameLst>
                                              <p:attrName>style.visibility</p:attrName>
                                            </p:attrNameLst>
                                          </p:cBhvr>
                                          <p:to>
                                            <p:strVal val="visible"/>
                                          </p:to>
                                        </p:set>
                                        <p:anim calcmode="lin" valueType="num">
                                          <p:cBhvr>
                                            <p:cTn id="53" dur="750" fill="hold"/>
                                            <p:tgtEl>
                                              <p:spTgt spid="69"/>
                                            </p:tgtEl>
                                            <p:attrNameLst>
                                              <p:attrName>ppt_x</p:attrName>
                                            </p:attrNameLst>
                                          </p:cBhvr>
                                          <p:tavLst>
                                            <p:tav tm="0">
                                              <p:val>
                                                <p:strVal val="#ppt_x"/>
                                              </p:val>
                                            </p:tav>
                                            <p:tav tm="100000">
                                              <p:val>
                                                <p:strVal val="#ppt_x"/>
                                              </p:val>
                                            </p:tav>
                                          </p:tavLst>
                                        </p:anim>
                                        <p:anim calcmode="lin" valueType="num">
                                          <p:cBhvr>
                                            <p:cTn id="54" dur="750" fill="hold"/>
                                            <p:tgtEl>
                                              <p:spTgt spid="69"/>
                                            </p:tgtEl>
                                            <p:attrNameLst>
                                              <p:attrName>ppt_y</p:attrName>
                                            </p:attrNameLst>
                                          </p:cBhvr>
                                          <p:tavLst>
                                            <p:tav tm="0">
                                              <p:val>
                                                <p:strVal val="1+#ppt_h/2"/>
                                              </p:val>
                                            </p:tav>
                                            <p:tav tm="100000">
                                              <p:val>
                                                <p:strVal val="#ppt_y"/>
                                              </p:val>
                                            </p:tav>
                                          </p:tavLst>
                                        </p:anim>
                                      </p:childTnLst>
                                    </p:cTn>
                                  </p:par>
                                  <p:par>
                                    <p:cTn id="55" presetID="2" presetClass="entr" presetSubtype="1" fill="hold" grpId="0" nodeType="withEffect" p14:presetBounceEnd="60000">
                                      <p:stCondLst>
                                        <p:cond delay="0"/>
                                      </p:stCondLst>
                                      <p:iterate>
                                        <p:tmAbs val="0"/>
                                      </p:iterate>
                                      <p:childTnLst>
                                        <p:set>
                                          <p:cBhvr>
                                            <p:cTn id="56" fill="hold"/>
                                            <p:tgtEl>
                                              <p:spTgt spid="61"/>
                                            </p:tgtEl>
                                            <p:attrNameLst>
                                              <p:attrName>style.visibility</p:attrName>
                                            </p:attrNameLst>
                                          </p:cBhvr>
                                          <p:to>
                                            <p:strVal val="visible"/>
                                          </p:to>
                                        </p:set>
                                        <p:anim calcmode="lin" valueType="num" p14:bounceEnd="60000">
                                          <p:cBhvr>
                                            <p:cTn id="57" dur="1000" fill="hold"/>
                                            <p:tgtEl>
                                              <p:spTgt spid="61"/>
                                            </p:tgtEl>
                                            <p:attrNameLst>
                                              <p:attrName>ppt_x</p:attrName>
                                            </p:attrNameLst>
                                          </p:cBhvr>
                                          <p:tavLst>
                                            <p:tav tm="0">
                                              <p:val>
                                                <p:strVal val="#ppt_x"/>
                                              </p:val>
                                            </p:tav>
                                            <p:tav tm="100000">
                                              <p:val>
                                                <p:strVal val="#ppt_x"/>
                                              </p:val>
                                            </p:tav>
                                          </p:tavLst>
                                        </p:anim>
                                        <p:anim calcmode="lin" valueType="num" p14:bounceEnd="60000">
                                          <p:cBhvr>
                                            <p:cTn id="58" dur="1000" fill="hold"/>
                                            <p:tgtEl>
                                              <p:spTgt spid="61"/>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stCondLst>
                                        <p:cond delay="0"/>
                                      </p:stCondLst>
                                      <p:iterate>
                                        <p:tmAbs val="0"/>
                                      </p:iterate>
                                      <p:childTnLst>
                                        <p:set>
                                          <p:cBhvr>
                                            <p:cTn id="60" fill="hold"/>
                                            <p:tgtEl>
                                              <p:spTgt spid="67"/>
                                            </p:tgtEl>
                                            <p:attrNameLst>
                                              <p:attrName>style.visibility</p:attrName>
                                            </p:attrNameLst>
                                          </p:cBhvr>
                                          <p:to>
                                            <p:strVal val="visible"/>
                                          </p:to>
                                        </p:set>
                                        <p:anim calcmode="lin" valueType="num">
                                          <p:cBhvr>
                                            <p:cTn id="61" dur="1000" fill="hold"/>
                                            <p:tgtEl>
                                              <p:spTgt spid="67"/>
                                            </p:tgtEl>
                                            <p:attrNameLst>
                                              <p:attrName>ppt_x</p:attrName>
                                            </p:attrNameLst>
                                          </p:cBhvr>
                                          <p:tavLst>
                                            <p:tav tm="0">
                                              <p:val>
                                                <p:strVal val="#ppt_x"/>
                                              </p:val>
                                            </p:tav>
                                            <p:tav tm="100000">
                                              <p:val>
                                                <p:strVal val="#ppt_x"/>
                                              </p:val>
                                            </p:tav>
                                          </p:tavLst>
                                        </p:anim>
                                        <p:anim calcmode="lin" valueType="num">
                                          <p:cBhvr>
                                            <p:cTn id="62" dur="1000" fill="hold"/>
                                            <p:tgtEl>
                                              <p:spTgt spid="67"/>
                                            </p:tgtEl>
                                            <p:attrNameLst>
                                              <p:attrName>ppt_y</p:attrName>
                                            </p:attrNameLst>
                                          </p:cBhvr>
                                          <p:tavLst>
                                            <p:tav tm="0">
                                              <p:val>
                                                <p:strVal val="0-#ppt_h/2"/>
                                              </p:val>
                                            </p:tav>
                                            <p:tav tm="100000">
                                              <p:val>
                                                <p:strVal val="#ppt_y"/>
                                              </p:val>
                                            </p:tav>
                                          </p:tavLst>
                                        </p:anim>
                                      </p:childTnLst>
                                    </p:cTn>
                                  </p:par>
                                  <p:par>
                                    <p:cTn id="63" presetID="2" presetClass="entr" presetSubtype="1" fill="hold" grpId="0" nodeType="withEffect">
                                      <p:stCondLst>
                                        <p:cond delay="0"/>
                                      </p:stCondLst>
                                      <p:iterate>
                                        <p:tmAbs val="0"/>
                                      </p:iterate>
                                      <p:childTnLst>
                                        <p:set>
                                          <p:cBhvr>
                                            <p:cTn id="64" fill="hold"/>
                                            <p:tgtEl>
                                              <p:spTgt spid="72"/>
                                            </p:tgtEl>
                                            <p:attrNameLst>
                                              <p:attrName>style.visibility</p:attrName>
                                            </p:attrNameLst>
                                          </p:cBhvr>
                                          <p:to>
                                            <p:strVal val="visible"/>
                                          </p:to>
                                        </p:set>
                                        <p:anim calcmode="lin" valueType="num">
                                          <p:cBhvr>
                                            <p:cTn id="65" dur="750" fill="hold"/>
                                            <p:tgtEl>
                                              <p:spTgt spid="72"/>
                                            </p:tgtEl>
                                            <p:attrNameLst>
                                              <p:attrName>ppt_x</p:attrName>
                                            </p:attrNameLst>
                                          </p:cBhvr>
                                          <p:tavLst>
                                            <p:tav tm="0">
                                              <p:val>
                                                <p:strVal val="#ppt_x"/>
                                              </p:val>
                                            </p:tav>
                                            <p:tav tm="100000">
                                              <p:val>
                                                <p:strVal val="#ppt_x"/>
                                              </p:val>
                                            </p:tav>
                                          </p:tavLst>
                                        </p:anim>
                                        <p:anim calcmode="lin" valueType="num">
                                          <p:cBhvr>
                                            <p:cTn id="66" dur="750" fill="hold"/>
                                            <p:tgtEl>
                                              <p:spTgt spid="72"/>
                                            </p:tgtEl>
                                            <p:attrNameLst>
                                              <p:attrName>ppt_y</p:attrName>
                                            </p:attrNameLst>
                                          </p:cBhvr>
                                          <p:tavLst>
                                            <p:tav tm="0">
                                              <p:val>
                                                <p:strVal val="0-#ppt_h/2"/>
                                              </p:val>
                                            </p:tav>
                                            <p:tav tm="100000">
                                              <p:val>
                                                <p:strVal val="#ppt_y"/>
                                              </p:val>
                                            </p:tav>
                                          </p:tavLst>
                                        </p:anim>
                                      </p:childTnLst>
                                    </p:cTn>
                                  </p:par>
                                  <p:par>
                                    <p:cTn id="67" presetID="2" presetClass="entr" presetSubtype="4" fill="hold" grpId="0" nodeType="withEffect">
                                      <p:stCondLst>
                                        <p:cond delay="0"/>
                                      </p:stCondLst>
                                      <p:iterate>
                                        <p:tmAbs val="0"/>
                                      </p:iterate>
                                      <p:childTnLst>
                                        <p:set>
                                          <p:cBhvr>
                                            <p:cTn id="68" fill="hold"/>
                                            <p:tgtEl>
                                              <p:spTgt spid="73"/>
                                            </p:tgtEl>
                                            <p:attrNameLst>
                                              <p:attrName>style.visibility</p:attrName>
                                            </p:attrNameLst>
                                          </p:cBhvr>
                                          <p:to>
                                            <p:strVal val="visible"/>
                                          </p:to>
                                        </p:set>
                                        <p:anim calcmode="lin" valueType="num">
                                          <p:cBhvr>
                                            <p:cTn id="69" dur="750" fill="hold"/>
                                            <p:tgtEl>
                                              <p:spTgt spid="73"/>
                                            </p:tgtEl>
                                            <p:attrNameLst>
                                              <p:attrName>ppt_x</p:attrName>
                                            </p:attrNameLst>
                                          </p:cBhvr>
                                          <p:tavLst>
                                            <p:tav tm="0">
                                              <p:val>
                                                <p:strVal val="#ppt_x"/>
                                              </p:val>
                                            </p:tav>
                                            <p:tav tm="100000">
                                              <p:val>
                                                <p:strVal val="#ppt_x"/>
                                              </p:val>
                                            </p:tav>
                                          </p:tavLst>
                                        </p:anim>
                                        <p:anim calcmode="lin" valueType="num">
                                          <p:cBhvr>
                                            <p:cTn id="70" dur="750" fill="hold"/>
                                            <p:tgtEl>
                                              <p:spTgt spid="73"/>
                                            </p:tgtEl>
                                            <p:attrNameLst>
                                              <p:attrName>ppt_y</p:attrName>
                                            </p:attrNameLst>
                                          </p:cBhvr>
                                          <p:tavLst>
                                            <p:tav tm="0">
                                              <p:val>
                                                <p:strVal val="1+#ppt_h/2"/>
                                              </p:val>
                                            </p:tav>
                                            <p:tav tm="100000">
                                              <p:val>
                                                <p:strVal val="#ppt_y"/>
                                              </p:val>
                                            </p:tav>
                                          </p:tavLst>
                                        </p:anim>
                                      </p:childTnLst>
                                    </p:cTn>
                                  </p:par>
                                  <p:par>
                                    <p:cTn id="71" presetID="2" presetClass="entr" presetSubtype="1" fill="hold" grpId="0" nodeType="withEffect">
                                      <p:stCondLst>
                                        <p:cond delay="0"/>
                                      </p:stCondLst>
                                      <p:iterate>
                                        <p:tmAbs val="0"/>
                                      </p:iterate>
                                      <p:childTnLst>
                                        <p:set>
                                          <p:cBhvr>
                                            <p:cTn id="72" fill="hold"/>
                                            <p:tgtEl>
                                              <p:spTgt spid="71"/>
                                            </p:tgtEl>
                                            <p:attrNameLst>
                                              <p:attrName>style.visibility</p:attrName>
                                            </p:attrNameLst>
                                          </p:cBhvr>
                                          <p:to>
                                            <p:strVal val="visible"/>
                                          </p:to>
                                        </p:set>
                                        <p:anim calcmode="lin" valueType="num">
                                          <p:cBhvr>
                                            <p:cTn id="73" dur="1000" fill="hold"/>
                                            <p:tgtEl>
                                              <p:spTgt spid="71"/>
                                            </p:tgtEl>
                                            <p:attrNameLst>
                                              <p:attrName>ppt_x</p:attrName>
                                            </p:attrNameLst>
                                          </p:cBhvr>
                                          <p:tavLst>
                                            <p:tav tm="0">
                                              <p:val>
                                                <p:strVal val="#ppt_x"/>
                                              </p:val>
                                            </p:tav>
                                            <p:tav tm="100000">
                                              <p:val>
                                                <p:strVal val="#ppt_x"/>
                                              </p:val>
                                            </p:tav>
                                          </p:tavLst>
                                        </p:anim>
                                        <p:anim calcmode="lin" valueType="num">
                                          <p:cBhvr>
                                            <p:cTn id="74" dur="1000" fill="hold"/>
                                            <p:tgtEl>
                                              <p:spTgt spid="71"/>
                                            </p:tgtEl>
                                            <p:attrNameLst>
                                              <p:attrName>ppt_y</p:attrName>
                                            </p:attrNameLst>
                                          </p:cBhvr>
                                          <p:tavLst>
                                            <p:tav tm="0">
                                              <p:val>
                                                <p:strVal val="0-#ppt_h/2"/>
                                              </p:val>
                                            </p:tav>
                                            <p:tav tm="100000">
                                              <p:val>
                                                <p:strVal val="#ppt_y"/>
                                              </p:val>
                                            </p:tav>
                                          </p:tavLst>
                                        </p:anim>
                                      </p:childTnLst>
                                    </p:cTn>
                                  </p:par>
                                </p:childTnLst>
                              </p:cTn>
                            </p:par>
                            <p:par>
                              <p:cTn id="75" fill="hold">
                                <p:stCondLst>
                                  <p:cond delay="4850"/>
                                </p:stCondLst>
                                <p:childTnLst>
                                  <p:par>
                                    <p:cTn id="76" presetID="2" presetClass="entr" presetSubtype="8" fill="hold" grpId="0" nodeType="afterEffect" p14:presetBounceEnd="60000">
                                      <p:stCondLst>
                                        <p:cond delay="0"/>
                                      </p:stCondLst>
                                      <p:iterate>
                                        <p:tmAbs val="0"/>
                                      </p:iterate>
                                      <p:childTnLst>
                                        <p:set>
                                          <p:cBhvr>
                                            <p:cTn id="77" fill="hold"/>
                                            <p:tgtEl>
                                              <p:spTgt spid="92"/>
                                            </p:tgtEl>
                                            <p:attrNameLst>
                                              <p:attrName>style.visibility</p:attrName>
                                            </p:attrNameLst>
                                          </p:cBhvr>
                                          <p:to>
                                            <p:strVal val="visible"/>
                                          </p:to>
                                        </p:set>
                                        <p:anim calcmode="lin" valueType="num" p14:bounceEnd="60000">
                                          <p:cBhvr>
                                            <p:cTn id="78" dur="1250" fill="hold"/>
                                            <p:tgtEl>
                                              <p:spTgt spid="92"/>
                                            </p:tgtEl>
                                            <p:attrNameLst>
                                              <p:attrName>ppt_x</p:attrName>
                                            </p:attrNameLst>
                                          </p:cBhvr>
                                          <p:tavLst>
                                            <p:tav tm="0">
                                              <p:val>
                                                <p:strVal val="0-#ppt_w/2"/>
                                              </p:val>
                                            </p:tav>
                                            <p:tav tm="100000">
                                              <p:val>
                                                <p:strVal val="#ppt_x"/>
                                              </p:val>
                                            </p:tav>
                                          </p:tavLst>
                                        </p:anim>
                                        <p:anim calcmode="lin" valueType="num" p14:bounceEnd="60000">
                                          <p:cBhvr>
                                            <p:cTn id="79" dur="1250" fill="hold"/>
                                            <p:tgtEl>
                                              <p:spTgt spid="92"/>
                                            </p:tgtEl>
                                            <p:attrNameLst>
                                              <p:attrName>ppt_y</p:attrName>
                                            </p:attrNameLst>
                                          </p:cBhvr>
                                          <p:tavLst>
                                            <p:tav tm="0">
                                              <p:val>
                                                <p:strVal val="#ppt_y"/>
                                              </p:val>
                                            </p:tav>
                                            <p:tav tm="100000">
                                              <p:val>
                                                <p:strVal val="#ppt_y"/>
                                              </p:val>
                                            </p:tav>
                                          </p:tavLst>
                                        </p:anim>
                                      </p:childTnLst>
                                    </p:cTn>
                                  </p:par>
                                </p:childTnLst>
                              </p:cTn>
                            </p:par>
                            <p:par>
                              <p:cTn id="80" fill="hold">
                                <p:stCondLst>
                                  <p:cond delay="6100"/>
                                </p:stCondLst>
                                <p:childTnLst>
                                  <p:par>
                                    <p:cTn id="81" presetID="2" presetClass="entr" presetSubtype="4" fill="hold" grpId="0" nodeType="afterEffect" p14:presetBounceEnd="66000">
                                      <p:stCondLst>
                                        <p:cond delay="0"/>
                                      </p:stCondLst>
                                      <p:iterate>
                                        <p:tmAbs val="0"/>
                                      </p:iterate>
                                      <p:childTnLst>
                                        <p:set>
                                          <p:cBhvr>
                                            <p:cTn id="82" fill="hold"/>
                                            <p:tgtEl>
                                              <p:spTgt spid="89"/>
                                            </p:tgtEl>
                                            <p:attrNameLst>
                                              <p:attrName>style.visibility</p:attrName>
                                            </p:attrNameLst>
                                          </p:cBhvr>
                                          <p:to>
                                            <p:strVal val="visible"/>
                                          </p:to>
                                        </p:set>
                                        <p:anim calcmode="lin" valueType="num" p14:bounceEnd="66000">
                                          <p:cBhvr>
                                            <p:cTn id="83" dur="1000" fill="hold"/>
                                            <p:tgtEl>
                                              <p:spTgt spid="89"/>
                                            </p:tgtEl>
                                            <p:attrNameLst>
                                              <p:attrName>ppt_x</p:attrName>
                                            </p:attrNameLst>
                                          </p:cBhvr>
                                          <p:tavLst>
                                            <p:tav tm="0">
                                              <p:val>
                                                <p:strVal val="#ppt_x"/>
                                              </p:val>
                                            </p:tav>
                                            <p:tav tm="100000">
                                              <p:val>
                                                <p:strVal val="#ppt_x"/>
                                              </p:val>
                                            </p:tav>
                                          </p:tavLst>
                                        </p:anim>
                                        <p:anim calcmode="lin" valueType="num" p14:bounceEnd="66000">
                                          <p:cBhvr>
                                            <p:cTn id="84" dur="1000" fill="hold"/>
                                            <p:tgtEl>
                                              <p:spTgt spid="89"/>
                                            </p:tgtEl>
                                            <p:attrNameLst>
                                              <p:attrName>ppt_y</p:attrName>
                                            </p:attrNameLst>
                                          </p:cBhvr>
                                          <p:tavLst>
                                            <p:tav tm="0">
                                              <p:val>
                                                <p:strVal val="1+#ppt_h/2"/>
                                              </p:val>
                                            </p:tav>
                                            <p:tav tm="100000">
                                              <p:val>
                                                <p:strVal val="#ppt_y"/>
                                              </p:val>
                                            </p:tav>
                                          </p:tavLst>
                                        </p:anim>
                                      </p:childTnLst>
                                    </p:cTn>
                                  </p:par>
                                </p:childTnLst>
                              </p:cTn>
                            </p:par>
                            <p:par>
                              <p:cTn id="85" fill="hold">
                                <p:stCondLst>
                                  <p:cond delay="7100"/>
                                </p:stCondLst>
                                <p:childTnLst>
                                  <p:par>
                                    <p:cTn id="86" presetID="-1" presetClass="path" presetSubtype="0" accel="50000" decel="50000" fill="hold" nodeType="afterEffect">
                                      <p:stCondLst>
                                        <p:cond delay="0"/>
                                      </p:stCondLst>
                                      <p:childTnLst>
                                        <p:animMotion origin="layout" path="M 0.000000 0.000000 C 0.044835 0.007847 0.074085 0.035399 0.090269 0.072762 C 0.096664 0.087526 0.100756 0.103581 0.103462 0.120560 C 0.108601 0.152797 0.109150 0.186608 0.108933 0.221010 C 0.108459 0.295920 0.097322 0.368903 0.076536 0.438502" pathEditMode="relative">
                                          <p:cBhvr>
                                            <p:cTn id="87" dur="3000" fill="hold"/>
                                            <p:tgtEl>
                                              <p:spTgt spid="54"/>
                                            </p:tgtEl>
                                            <p:attrNameLst>
                                              <p:attrName>ppt_x</p:attrName>
                                              <p:attrName>ppt_y</p:attrName>
                                            </p:attrNameLst>
                                          </p:cBhvr>
                                        </p:animMotion>
                                      </p:childTnLst>
                                    </p:cTn>
                                  </p:par>
                                </p:childTnLst>
                              </p:cTn>
                            </p:par>
                            <p:par>
                              <p:cTn id="88" fill="hold">
                                <p:stCondLst>
                                  <p:cond delay="10100"/>
                                </p:stCondLst>
                                <p:childTnLst>
                                  <p:par>
                                    <p:cTn id="89" presetID="6" presetClass="emph" presetSubtype="0" accel="50000" decel="50000" fill="hold" grpId="0" nodeType="afterEffect">
                                      <p:stCondLst>
                                        <p:cond delay="0"/>
                                      </p:stCondLst>
                                      <p:childTnLst>
                                        <p:animScale>
                                          <p:cBhvr>
                                            <p:cTn id="90" dur="1000" fill="hold"/>
                                            <p:tgtEl>
                                              <p:spTgt spid="54"/>
                                            </p:tgtEl>
                                          </p:cBhvr>
                                          <p:by x="100000" y="100000"/>
                                        </p:animScale>
                                      </p:childTnLst>
                                    </p:cTn>
                                  </p:par>
                                </p:childTnLst>
                              </p:cTn>
                            </p:par>
                            <p:par>
                              <p:cTn id="91" fill="hold">
                                <p:stCondLst>
                                  <p:cond delay="11100"/>
                                </p:stCondLst>
                                <p:childTnLst>
                                  <p:par>
                                    <p:cTn id="92" presetID="23" presetClass="entr" presetSubtype="16" fill="hold" grpId="0" nodeType="afterEffect">
                                      <p:stCondLst>
                                        <p:cond delay="0"/>
                                      </p:stCondLst>
                                      <p:iterate>
                                        <p:tmAbs val="0"/>
                                      </p:iterate>
                                      <p:childTnLst>
                                        <p:set>
                                          <p:cBhvr>
                                            <p:cTn id="93" fill="hold"/>
                                            <p:tgtEl>
                                              <p:spTgt spid="77"/>
                                            </p:tgtEl>
                                            <p:attrNameLst>
                                              <p:attrName>style.visibility</p:attrName>
                                            </p:attrNameLst>
                                          </p:cBhvr>
                                          <p:to>
                                            <p:strVal val="visible"/>
                                          </p:to>
                                        </p:set>
                                        <p:anim calcmode="lin" valueType="num">
                                          <p:cBhvr>
                                            <p:cTn id="94" dur="750" fill="hold"/>
                                            <p:tgtEl>
                                              <p:spTgt spid="77"/>
                                            </p:tgtEl>
                                            <p:attrNameLst>
                                              <p:attrName>ppt_w</p:attrName>
                                            </p:attrNameLst>
                                          </p:cBhvr>
                                          <p:tavLst>
                                            <p:tav tm="0">
                                              <p:val>
                                                <p:fltVal val="0"/>
                                              </p:val>
                                            </p:tav>
                                            <p:tav tm="100000">
                                              <p:val>
                                                <p:strVal val="#ppt_w"/>
                                              </p:val>
                                            </p:tav>
                                          </p:tavLst>
                                        </p:anim>
                                        <p:anim calcmode="lin" valueType="num">
                                          <p:cBhvr>
                                            <p:cTn id="95" dur="750" fill="hold"/>
                                            <p:tgtEl>
                                              <p:spTgt spid="77"/>
                                            </p:tgtEl>
                                            <p:attrNameLst>
                                              <p:attrName>ppt_h</p:attrName>
                                            </p:attrNameLst>
                                          </p:cBhvr>
                                          <p:tavLst>
                                            <p:tav tm="0">
                                              <p:val>
                                                <p:fltVal val="0"/>
                                              </p:val>
                                            </p:tav>
                                            <p:tav tm="100000">
                                              <p:val>
                                                <p:strVal val="#ppt_h"/>
                                              </p:val>
                                            </p:tav>
                                          </p:tavLst>
                                        </p:anim>
                                      </p:childTnLst>
                                    </p:cTn>
                                  </p:par>
                                </p:childTnLst>
                              </p:cTn>
                            </p:par>
                            <p:par>
                              <p:cTn id="96" fill="hold">
                                <p:stCondLst>
                                  <p:cond delay="11850"/>
                                </p:stCondLst>
                                <p:childTnLst>
                                  <p:par>
                                    <p:cTn id="97" presetID="23" presetClass="entr" presetSubtype="16" fill="hold" grpId="0" nodeType="afterEffect">
                                      <p:stCondLst>
                                        <p:cond delay="0"/>
                                      </p:stCondLst>
                                      <p:iterate>
                                        <p:tmAbs val="0"/>
                                      </p:iterate>
                                      <p:childTnLst>
                                        <p:set>
                                          <p:cBhvr>
                                            <p:cTn id="98" fill="hold"/>
                                            <p:tgtEl>
                                              <p:spTgt spid="80"/>
                                            </p:tgtEl>
                                            <p:attrNameLst>
                                              <p:attrName>style.visibility</p:attrName>
                                            </p:attrNameLst>
                                          </p:cBhvr>
                                          <p:to>
                                            <p:strVal val="visible"/>
                                          </p:to>
                                        </p:set>
                                        <p:anim calcmode="lin" valueType="num">
                                          <p:cBhvr>
                                            <p:cTn id="99" dur="750" fill="hold"/>
                                            <p:tgtEl>
                                              <p:spTgt spid="80"/>
                                            </p:tgtEl>
                                            <p:attrNameLst>
                                              <p:attrName>ppt_w</p:attrName>
                                            </p:attrNameLst>
                                          </p:cBhvr>
                                          <p:tavLst>
                                            <p:tav tm="0">
                                              <p:val>
                                                <p:fltVal val="0"/>
                                              </p:val>
                                            </p:tav>
                                            <p:tav tm="100000">
                                              <p:val>
                                                <p:strVal val="#ppt_w"/>
                                              </p:val>
                                            </p:tav>
                                          </p:tavLst>
                                        </p:anim>
                                        <p:anim calcmode="lin" valueType="num">
                                          <p:cBhvr>
                                            <p:cTn id="100" dur="750" fill="hold"/>
                                            <p:tgtEl>
                                              <p:spTgt spid="80"/>
                                            </p:tgtEl>
                                            <p:attrNameLst>
                                              <p:attrName>ppt_h</p:attrName>
                                            </p:attrNameLst>
                                          </p:cBhvr>
                                          <p:tavLst>
                                            <p:tav tm="0">
                                              <p:val>
                                                <p:fltVal val="0"/>
                                              </p:val>
                                            </p:tav>
                                            <p:tav tm="100000">
                                              <p:val>
                                                <p:strVal val="#ppt_h"/>
                                              </p:val>
                                            </p:tav>
                                          </p:tavLst>
                                        </p:anim>
                                      </p:childTnLst>
                                    </p:cTn>
                                  </p:par>
                                </p:childTnLst>
                              </p:cTn>
                            </p:par>
                            <p:par>
                              <p:cTn id="101" fill="hold">
                                <p:stCondLst>
                                  <p:cond delay="12600"/>
                                </p:stCondLst>
                                <p:childTnLst>
                                  <p:par>
                                    <p:cTn id="102" presetID="23" presetClass="entr" presetSubtype="16" fill="hold" grpId="0" nodeType="afterEffect">
                                      <p:stCondLst>
                                        <p:cond delay="0"/>
                                      </p:stCondLst>
                                      <p:iterate>
                                        <p:tmAbs val="0"/>
                                      </p:iterate>
                                      <p:childTnLst>
                                        <p:set>
                                          <p:cBhvr>
                                            <p:cTn id="103" fill="hold"/>
                                            <p:tgtEl>
                                              <p:spTgt spid="83"/>
                                            </p:tgtEl>
                                            <p:attrNameLst>
                                              <p:attrName>style.visibility</p:attrName>
                                            </p:attrNameLst>
                                          </p:cBhvr>
                                          <p:to>
                                            <p:strVal val="visible"/>
                                          </p:to>
                                        </p:set>
                                        <p:anim calcmode="lin" valueType="num">
                                          <p:cBhvr>
                                            <p:cTn id="104" dur="750" fill="hold"/>
                                            <p:tgtEl>
                                              <p:spTgt spid="83"/>
                                            </p:tgtEl>
                                            <p:attrNameLst>
                                              <p:attrName>ppt_w</p:attrName>
                                            </p:attrNameLst>
                                          </p:cBhvr>
                                          <p:tavLst>
                                            <p:tav tm="0">
                                              <p:val>
                                                <p:fltVal val="0"/>
                                              </p:val>
                                            </p:tav>
                                            <p:tav tm="100000">
                                              <p:val>
                                                <p:strVal val="#ppt_w"/>
                                              </p:val>
                                            </p:tav>
                                          </p:tavLst>
                                        </p:anim>
                                        <p:anim calcmode="lin" valueType="num">
                                          <p:cBhvr>
                                            <p:cTn id="105" dur="750" fill="hold"/>
                                            <p:tgtEl>
                                              <p:spTgt spid="83"/>
                                            </p:tgtEl>
                                            <p:attrNameLst>
                                              <p:attrName>ppt_h</p:attrName>
                                            </p:attrNameLst>
                                          </p:cBhvr>
                                          <p:tavLst>
                                            <p:tav tm="0">
                                              <p:val>
                                                <p:fltVal val="0"/>
                                              </p:val>
                                            </p:tav>
                                            <p:tav tm="100000">
                                              <p:val>
                                                <p:strVal val="#ppt_h"/>
                                              </p:val>
                                            </p:tav>
                                          </p:tavLst>
                                        </p:anim>
                                      </p:childTnLst>
                                    </p:cTn>
                                  </p:par>
                                </p:childTnLst>
                              </p:cTn>
                            </p:par>
                            <p:par>
                              <p:cTn id="106" fill="hold">
                                <p:stCondLst>
                                  <p:cond delay="13350"/>
                                </p:stCondLst>
                                <p:childTnLst>
                                  <p:par>
                                    <p:cTn id="107" presetID="23" presetClass="entr" presetSubtype="16" fill="hold" grpId="0" nodeType="afterEffect">
                                      <p:stCondLst>
                                        <p:cond delay="0"/>
                                      </p:stCondLst>
                                      <p:iterate>
                                        <p:tmAbs val="0"/>
                                      </p:iterate>
                                      <p:childTnLst>
                                        <p:set>
                                          <p:cBhvr>
                                            <p:cTn id="108" fill="hold"/>
                                            <p:tgtEl>
                                              <p:spTgt spid="86"/>
                                            </p:tgtEl>
                                            <p:attrNameLst>
                                              <p:attrName>style.visibility</p:attrName>
                                            </p:attrNameLst>
                                          </p:cBhvr>
                                          <p:to>
                                            <p:strVal val="visible"/>
                                          </p:to>
                                        </p:set>
                                        <p:anim calcmode="lin" valueType="num">
                                          <p:cBhvr>
                                            <p:cTn id="109" dur="750" fill="hold"/>
                                            <p:tgtEl>
                                              <p:spTgt spid="86"/>
                                            </p:tgtEl>
                                            <p:attrNameLst>
                                              <p:attrName>ppt_w</p:attrName>
                                            </p:attrNameLst>
                                          </p:cBhvr>
                                          <p:tavLst>
                                            <p:tav tm="0">
                                              <p:val>
                                                <p:fltVal val="0"/>
                                              </p:val>
                                            </p:tav>
                                            <p:tav tm="100000">
                                              <p:val>
                                                <p:strVal val="#ppt_w"/>
                                              </p:val>
                                            </p:tav>
                                          </p:tavLst>
                                        </p:anim>
                                        <p:anim calcmode="lin" valueType="num">
                                          <p:cBhvr>
                                            <p:cTn id="110" dur="750" fill="hold"/>
                                            <p:tgtEl>
                                              <p:spTgt spid="8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4" grpId="0" animBg="1" advAuto="0"/>
          <p:bldP spid="58" grpId="0" animBg="1" advAuto="0"/>
          <p:bldP spid="59" grpId="0" animBg="1" advAuto="0"/>
          <p:bldP spid="60" grpId="0" animBg="1" advAuto="0"/>
          <p:bldP spid="61" grpId="0" animBg="1" advAuto="0"/>
          <p:bldP spid="62" grpId="0" animBg="1" advAuto="0"/>
          <p:bldP spid="63" grpId="0" animBg="1" advAuto="0"/>
          <p:bldP spid="64" grpId="0" animBg="1" advAuto="0"/>
          <p:bldP spid="65" grpId="0" animBg="1" advAuto="0"/>
          <p:bldP spid="66" grpId="0" animBg="1" advAuto="0"/>
          <p:bldP spid="67" grpId="0" animBg="1" advAuto="0"/>
          <p:bldP spid="68" grpId="0" animBg="1" advAuto="0"/>
          <p:bldP spid="69" grpId="0" animBg="1" advAuto="0"/>
          <p:bldP spid="71" grpId="0" animBg="1" advAuto="0"/>
          <p:bldP spid="72" grpId="0" animBg="1" advAuto="0"/>
          <p:bldP spid="73" grpId="0" animBg="1" advAuto="0"/>
          <p:bldP spid="74" grpId="0" animBg="1" advAuto="0"/>
          <p:bldP spid="77" grpId="0" animBg="1" advAuto="0"/>
          <p:bldP spid="80" grpId="0" animBg="1" advAuto="0"/>
          <p:bldP spid="83" grpId="0" animBg="1" advAuto="0"/>
          <p:bldP spid="86" grpId="0" animBg="1" advAuto="0"/>
          <p:bldP spid="89" grpId="0" animBg="1" advAuto="0"/>
          <p:bldP spid="92" grpId="0"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fill="hold"/>
                                            <p:tgtEl>
                                              <p:spTgt spid="74"/>
                                            </p:tgtEl>
                                            <p:attrNameLst>
                                              <p:attrName>style.visibility</p:attrName>
                                            </p:attrNameLst>
                                          </p:cBhvr>
                                          <p:to>
                                            <p:strVal val="visible"/>
                                          </p:to>
                                        </p:set>
                                        <p:anim calcmode="lin" valueType="num">
                                          <p:cBhvr>
                                            <p:cTn id="7" dur="1250" fill="hold"/>
                                            <p:tgtEl>
                                              <p:spTgt spid="74"/>
                                            </p:tgtEl>
                                            <p:attrNameLst>
                                              <p:attrName>ppt_x</p:attrName>
                                            </p:attrNameLst>
                                          </p:cBhvr>
                                          <p:tavLst>
                                            <p:tav tm="0">
                                              <p:val>
                                                <p:strVal val="0-#ppt_w/2"/>
                                              </p:val>
                                            </p:tav>
                                            <p:tav tm="100000">
                                              <p:val>
                                                <p:strVal val="#ppt_x"/>
                                              </p:val>
                                            </p:tav>
                                          </p:tavLst>
                                        </p:anim>
                                        <p:anim calcmode="lin" valueType="num">
                                          <p:cBhvr>
                                            <p:cTn id="8" dur="1250" fill="hold"/>
                                            <p:tgtEl>
                                              <p:spTgt spid="7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1100" fill="hold"/>
                                            <p:tgtEl>
                                              <p:spTgt spid="57"/>
                                            </p:tgtEl>
                                            <p:attrNameLst>
                                              <p:attrName>ppt_x</p:attrName>
                                            </p:attrNameLst>
                                          </p:cBhvr>
                                          <p:tavLst>
                                            <p:tav tm="0">
                                              <p:val>
                                                <p:strVal val="0-#ppt_w/2"/>
                                              </p:val>
                                            </p:tav>
                                            <p:tav tm="100000">
                                              <p:val>
                                                <p:strVal val="#ppt_x"/>
                                              </p:val>
                                            </p:tav>
                                          </p:tavLst>
                                        </p:anim>
                                        <p:anim calcmode="lin" valueType="num">
                                          <p:cBhvr additive="base">
                                            <p:cTn id="12" dur="1100" fill="hold"/>
                                            <p:tgtEl>
                                              <p:spTgt spid="57"/>
                                            </p:tgtEl>
                                            <p:attrNameLst>
                                              <p:attrName>ppt_y</p:attrName>
                                            </p:attrNameLst>
                                          </p:cBhvr>
                                          <p:tavLst>
                                            <p:tav tm="0">
                                              <p:val>
                                                <p:strVal val="#ppt_y"/>
                                              </p:val>
                                            </p:tav>
                                            <p:tav tm="100000">
                                              <p:val>
                                                <p:strVal val="#ppt_y"/>
                                              </p:val>
                                            </p:tav>
                                          </p:tavLst>
                                        </p:anim>
                                      </p:childTnLst>
                                    </p:cTn>
                                  </p:par>
                                </p:childTnLst>
                              </p:cTn>
                            </p:par>
                            <p:par>
                              <p:cTn id="13" fill="hold">
                                <p:stCondLst>
                                  <p:cond delay="2100"/>
                                </p:stCondLst>
                                <p:childTnLst>
                                  <p:par>
                                    <p:cTn id="14" presetID="2" presetClass="entr" presetSubtype="1" fill="hold" grpId="2" nodeType="afterEffect">
                                      <p:stCondLst>
                                        <p:cond delay="0"/>
                                      </p:stCondLst>
                                      <p:iterate>
                                        <p:tmAbs val="0"/>
                                      </p:iterate>
                                      <p:childTnLst>
                                        <p:set>
                                          <p:cBhvr>
                                            <p:cTn id="15" fill="hold"/>
                                            <p:tgtEl>
                                              <p:spTgt spid="59"/>
                                            </p:tgtEl>
                                            <p:attrNameLst>
                                              <p:attrName>style.visibility</p:attrName>
                                            </p:attrNameLst>
                                          </p:cBhvr>
                                          <p:to>
                                            <p:strVal val="visible"/>
                                          </p:to>
                                        </p:set>
                                        <p:anim calcmode="lin" valueType="num">
                                          <p:cBhvr>
                                            <p:cTn id="16" dur="750" fill="hold"/>
                                            <p:tgtEl>
                                              <p:spTgt spid="59"/>
                                            </p:tgtEl>
                                            <p:attrNameLst>
                                              <p:attrName>ppt_x</p:attrName>
                                            </p:attrNameLst>
                                          </p:cBhvr>
                                          <p:tavLst>
                                            <p:tav tm="0">
                                              <p:val>
                                                <p:strVal val="#ppt_x"/>
                                              </p:val>
                                            </p:tav>
                                            <p:tav tm="100000">
                                              <p:val>
                                                <p:strVal val="#ppt_x"/>
                                              </p:val>
                                            </p:tav>
                                          </p:tavLst>
                                        </p:anim>
                                        <p:anim calcmode="lin" valueType="num">
                                          <p:cBhvr>
                                            <p:cTn id="17" dur="750" fill="hold"/>
                                            <p:tgtEl>
                                              <p:spTgt spid="59"/>
                                            </p:tgtEl>
                                            <p:attrNameLst>
                                              <p:attrName>ppt_y</p:attrName>
                                            </p:attrNameLst>
                                          </p:cBhvr>
                                          <p:tavLst>
                                            <p:tav tm="0">
                                              <p:val>
                                                <p:strVal val="0-#ppt_h/2"/>
                                              </p:val>
                                            </p:tav>
                                            <p:tav tm="100000">
                                              <p:val>
                                                <p:strVal val="#ppt_y"/>
                                              </p:val>
                                            </p:tav>
                                          </p:tavLst>
                                        </p:anim>
                                      </p:childTnLst>
                                    </p:cTn>
                                  </p:par>
                                  <p:par>
                                    <p:cTn id="18" presetID="2" presetClass="entr" presetSubtype="4" fill="hold" grpId="3" nodeType="withEffect">
                                      <p:stCondLst>
                                        <p:cond delay="0"/>
                                      </p:stCondLst>
                                      <p:iterate>
                                        <p:tmAbs val="0"/>
                                      </p:iterate>
                                      <p:childTnLst>
                                        <p:set>
                                          <p:cBhvr>
                                            <p:cTn id="19" fill="hold"/>
                                            <p:tgtEl>
                                              <p:spTgt spid="60"/>
                                            </p:tgtEl>
                                            <p:attrNameLst>
                                              <p:attrName>style.visibility</p:attrName>
                                            </p:attrNameLst>
                                          </p:cBhvr>
                                          <p:to>
                                            <p:strVal val="visible"/>
                                          </p:to>
                                        </p:set>
                                        <p:anim calcmode="lin" valueType="num">
                                          <p:cBhvr>
                                            <p:cTn id="20" dur="750" fill="hold"/>
                                            <p:tgtEl>
                                              <p:spTgt spid="60"/>
                                            </p:tgtEl>
                                            <p:attrNameLst>
                                              <p:attrName>ppt_x</p:attrName>
                                            </p:attrNameLst>
                                          </p:cBhvr>
                                          <p:tavLst>
                                            <p:tav tm="0">
                                              <p:val>
                                                <p:strVal val="#ppt_x"/>
                                              </p:val>
                                            </p:tav>
                                            <p:tav tm="100000">
                                              <p:val>
                                                <p:strVal val="#ppt_x"/>
                                              </p:val>
                                            </p:tav>
                                          </p:tavLst>
                                        </p:anim>
                                        <p:anim calcmode="lin" valueType="num">
                                          <p:cBhvr>
                                            <p:cTn id="21" dur="750" fill="hold"/>
                                            <p:tgtEl>
                                              <p:spTgt spid="60"/>
                                            </p:tgtEl>
                                            <p:attrNameLst>
                                              <p:attrName>ppt_y</p:attrName>
                                            </p:attrNameLst>
                                          </p:cBhvr>
                                          <p:tavLst>
                                            <p:tav tm="0">
                                              <p:val>
                                                <p:strVal val="1+#ppt_h/2"/>
                                              </p:val>
                                            </p:tav>
                                            <p:tav tm="100000">
                                              <p:val>
                                                <p:strVal val="#ppt_y"/>
                                              </p:val>
                                            </p:tav>
                                          </p:tavLst>
                                        </p:anim>
                                      </p:childTnLst>
                                    </p:cTn>
                                  </p:par>
                                </p:childTnLst>
                              </p:cTn>
                            </p:par>
                            <p:par>
                              <p:cTn id="22" fill="hold">
                                <p:stCondLst>
                                  <p:cond delay="2850"/>
                                </p:stCondLst>
                                <p:childTnLst>
                                  <p:par>
                                    <p:cTn id="23" presetID="2" presetClass="entr" presetSubtype="1" fill="hold" grpId="4" nodeType="afterEffect">
                                      <p:stCondLst>
                                        <p:cond delay="0"/>
                                      </p:stCondLst>
                                      <p:iterate>
                                        <p:tmAbs val="0"/>
                                      </p:iterate>
                                      <p:childTnLst>
                                        <p:set>
                                          <p:cBhvr>
                                            <p:cTn id="24" fill="hold"/>
                                            <p:tgtEl>
                                              <p:spTgt spid="62"/>
                                            </p:tgtEl>
                                            <p:attrNameLst>
                                              <p:attrName>style.visibility</p:attrName>
                                            </p:attrNameLst>
                                          </p:cBhvr>
                                          <p:to>
                                            <p:strVal val="visible"/>
                                          </p:to>
                                        </p:set>
                                        <p:anim calcmode="lin" valueType="num">
                                          <p:cBhvr>
                                            <p:cTn id="25" dur="750" fill="hold"/>
                                            <p:tgtEl>
                                              <p:spTgt spid="62"/>
                                            </p:tgtEl>
                                            <p:attrNameLst>
                                              <p:attrName>ppt_x</p:attrName>
                                            </p:attrNameLst>
                                          </p:cBhvr>
                                          <p:tavLst>
                                            <p:tav tm="0">
                                              <p:val>
                                                <p:strVal val="#ppt_x"/>
                                              </p:val>
                                            </p:tav>
                                            <p:tav tm="100000">
                                              <p:val>
                                                <p:strVal val="#ppt_x"/>
                                              </p:val>
                                            </p:tav>
                                          </p:tavLst>
                                        </p:anim>
                                        <p:anim calcmode="lin" valueType="num">
                                          <p:cBhvr>
                                            <p:cTn id="26" dur="750" fill="hold"/>
                                            <p:tgtEl>
                                              <p:spTgt spid="62"/>
                                            </p:tgtEl>
                                            <p:attrNameLst>
                                              <p:attrName>ppt_y</p:attrName>
                                            </p:attrNameLst>
                                          </p:cBhvr>
                                          <p:tavLst>
                                            <p:tav tm="0">
                                              <p:val>
                                                <p:strVal val="0-#ppt_h/2"/>
                                              </p:val>
                                            </p:tav>
                                            <p:tav tm="100000">
                                              <p:val>
                                                <p:strVal val="#ppt_y"/>
                                              </p:val>
                                            </p:tav>
                                          </p:tavLst>
                                        </p:anim>
                                      </p:childTnLst>
                                    </p:cTn>
                                  </p:par>
                                  <p:par>
                                    <p:cTn id="27" presetID="2" presetClass="entr" presetSubtype="4" fill="hold" grpId="5" nodeType="withEffect">
                                      <p:stCondLst>
                                        <p:cond delay="0"/>
                                      </p:stCondLst>
                                      <p:iterate>
                                        <p:tmAbs val="0"/>
                                      </p:iterate>
                                      <p:childTnLst>
                                        <p:set>
                                          <p:cBhvr>
                                            <p:cTn id="28" fill="hold"/>
                                            <p:tgtEl>
                                              <p:spTgt spid="63"/>
                                            </p:tgtEl>
                                            <p:attrNameLst>
                                              <p:attrName>style.visibility</p:attrName>
                                            </p:attrNameLst>
                                          </p:cBhvr>
                                          <p:to>
                                            <p:strVal val="visible"/>
                                          </p:to>
                                        </p:set>
                                        <p:anim calcmode="lin" valueType="num">
                                          <p:cBhvr>
                                            <p:cTn id="29" dur="750" fill="hold"/>
                                            <p:tgtEl>
                                              <p:spTgt spid="63"/>
                                            </p:tgtEl>
                                            <p:attrNameLst>
                                              <p:attrName>ppt_x</p:attrName>
                                            </p:attrNameLst>
                                          </p:cBhvr>
                                          <p:tavLst>
                                            <p:tav tm="0">
                                              <p:val>
                                                <p:strVal val="#ppt_x"/>
                                              </p:val>
                                            </p:tav>
                                            <p:tav tm="100000">
                                              <p:val>
                                                <p:strVal val="#ppt_x"/>
                                              </p:val>
                                            </p:tav>
                                          </p:tavLst>
                                        </p:anim>
                                        <p:anim calcmode="lin" valueType="num">
                                          <p:cBhvr>
                                            <p:cTn id="30" dur="750" fill="hold"/>
                                            <p:tgtEl>
                                              <p:spTgt spid="63"/>
                                            </p:tgtEl>
                                            <p:attrNameLst>
                                              <p:attrName>ppt_y</p:attrName>
                                            </p:attrNameLst>
                                          </p:cBhvr>
                                          <p:tavLst>
                                            <p:tav tm="0">
                                              <p:val>
                                                <p:strVal val="1+#ppt_h/2"/>
                                              </p:val>
                                            </p:tav>
                                            <p:tav tm="100000">
                                              <p:val>
                                                <p:strVal val="#ppt_y"/>
                                              </p:val>
                                            </p:tav>
                                          </p:tavLst>
                                        </p:anim>
                                      </p:childTnLst>
                                    </p:cTn>
                                  </p:par>
                                  <p:par>
                                    <p:cTn id="31" presetID="2" presetClass="entr" presetSubtype="1" fill="hold" grpId="6" nodeType="withEffect">
                                      <p:stCondLst>
                                        <p:cond delay="1000"/>
                                      </p:stCondLst>
                                      <p:iterate>
                                        <p:tmAbs val="0"/>
                                      </p:iterate>
                                      <p:childTnLst>
                                        <p:set>
                                          <p:cBhvr>
                                            <p:cTn id="32" fill="hold"/>
                                            <p:tgtEl>
                                              <p:spTgt spid="65"/>
                                            </p:tgtEl>
                                            <p:attrNameLst>
                                              <p:attrName>style.visibility</p:attrName>
                                            </p:attrNameLst>
                                          </p:cBhvr>
                                          <p:to>
                                            <p:strVal val="visible"/>
                                          </p:to>
                                        </p:set>
                                        <p:anim calcmode="lin" valueType="num">
                                          <p:cBhvr>
                                            <p:cTn id="33" dur="750" fill="hold"/>
                                            <p:tgtEl>
                                              <p:spTgt spid="65"/>
                                            </p:tgtEl>
                                            <p:attrNameLst>
                                              <p:attrName>ppt_x</p:attrName>
                                            </p:attrNameLst>
                                          </p:cBhvr>
                                          <p:tavLst>
                                            <p:tav tm="0">
                                              <p:val>
                                                <p:strVal val="#ppt_x"/>
                                              </p:val>
                                            </p:tav>
                                            <p:tav tm="100000">
                                              <p:val>
                                                <p:strVal val="#ppt_x"/>
                                              </p:val>
                                            </p:tav>
                                          </p:tavLst>
                                        </p:anim>
                                        <p:anim calcmode="lin" valueType="num">
                                          <p:cBhvr>
                                            <p:cTn id="34" dur="750" fill="hold"/>
                                            <p:tgtEl>
                                              <p:spTgt spid="65"/>
                                            </p:tgtEl>
                                            <p:attrNameLst>
                                              <p:attrName>ppt_y</p:attrName>
                                            </p:attrNameLst>
                                          </p:cBhvr>
                                          <p:tavLst>
                                            <p:tav tm="0">
                                              <p:val>
                                                <p:strVal val="0-#ppt_h/2"/>
                                              </p:val>
                                            </p:tav>
                                            <p:tav tm="100000">
                                              <p:val>
                                                <p:strVal val="#ppt_y"/>
                                              </p:val>
                                            </p:tav>
                                          </p:tavLst>
                                        </p:anim>
                                      </p:childTnLst>
                                    </p:cTn>
                                  </p:par>
                                  <p:par>
                                    <p:cTn id="35" presetID="2" presetClass="entr" presetSubtype="1" fill="hold" grpId="7" nodeType="withEffect">
                                      <p:stCondLst>
                                        <p:cond delay="500"/>
                                      </p:stCondLst>
                                      <p:iterate>
                                        <p:tmAbs val="0"/>
                                      </p:iterate>
                                      <p:childTnLst>
                                        <p:set>
                                          <p:cBhvr>
                                            <p:cTn id="36" fill="hold"/>
                                            <p:tgtEl>
                                              <p:spTgt spid="58"/>
                                            </p:tgtEl>
                                            <p:attrNameLst>
                                              <p:attrName>style.visibility</p:attrName>
                                            </p:attrNameLst>
                                          </p:cBhvr>
                                          <p:to>
                                            <p:strVal val="visible"/>
                                          </p:to>
                                        </p:set>
                                        <p:anim calcmode="lin" valueType="num">
                                          <p:cBhvr>
                                            <p:cTn id="37" dur="1000" fill="hold"/>
                                            <p:tgtEl>
                                              <p:spTgt spid="58"/>
                                            </p:tgtEl>
                                            <p:attrNameLst>
                                              <p:attrName>ppt_x</p:attrName>
                                            </p:attrNameLst>
                                          </p:cBhvr>
                                          <p:tavLst>
                                            <p:tav tm="0">
                                              <p:val>
                                                <p:strVal val="#ppt_x"/>
                                              </p:val>
                                            </p:tav>
                                            <p:tav tm="100000">
                                              <p:val>
                                                <p:strVal val="#ppt_x"/>
                                              </p:val>
                                            </p:tav>
                                          </p:tavLst>
                                        </p:anim>
                                        <p:anim calcmode="lin" valueType="num">
                                          <p:cBhvr>
                                            <p:cTn id="38" dur="1000" fill="hold"/>
                                            <p:tgtEl>
                                              <p:spTgt spid="58"/>
                                            </p:tgtEl>
                                            <p:attrNameLst>
                                              <p:attrName>ppt_y</p:attrName>
                                            </p:attrNameLst>
                                          </p:cBhvr>
                                          <p:tavLst>
                                            <p:tav tm="0">
                                              <p:val>
                                                <p:strVal val="0-#ppt_h/2"/>
                                              </p:val>
                                            </p:tav>
                                            <p:tav tm="100000">
                                              <p:val>
                                                <p:strVal val="#ppt_y"/>
                                              </p:val>
                                            </p:tav>
                                          </p:tavLst>
                                        </p:anim>
                                      </p:childTnLst>
                                    </p:cTn>
                                  </p:par>
                                  <p:par>
                                    <p:cTn id="39" presetID="2" presetClass="entr" presetSubtype="1" fill="hold" grpId="8" nodeType="withEffect">
                                      <p:stCondLst>
                                        <p:cond delay="1000"/>
                                      </p:stCondLst>
                                      <p:iterate>
                                        <p:tmAbs val="0"/>
                                      </p:iterate>
                                      <p:childTnLst>
                                        <p:set>
                                          <p:cBhvr>
                                            <p:cTn id="40" fill="hold"/>
                                            <p:tgtEl>
                                              <p:spTgt spid="64"/>
                                            </p:tgtEl>
                                            <p:attrNameLst>
                                              <p:attrName>style.visibility</p:attrName>
                                            </p:attrNameLst>
                                          </p:cBhvr>
                                          <p:to>
                                            <p:strVal val="visible"/>
                                          </p:to>
                                        </p:set>
                                        <p:anim calcmode="lin" valueType="num">
                                          <p:cBhvr>
                                            <p:cTn id="41" dur="1000" fill="hold"/>
                                            <p:tgtEl>
                                              <p:spTgt spid="64"/>
                                            </p:tgtEl>
                                            <p:attrNameLst>
                                              <p:attrName>ppt_x</p:attrName>
                                            </p:attrNameLst>
                                          </p:cBhvr>
                                          <p:tavLst>
                                            <p:tav tm="0">
                                              <p:val>
                                                <p:strVal val="#ppt_x"/>
                                              </p:val>
                                            </p:tav>
                                            <p:tav tm="100000">
                                              <p:val>
                                                <p:strVal val="#ppt_x"/>
                                              </p:val>
                                            </p:tav>
                                          </p:tavLst>
                                        </p:anim>
                                        <p:anim calcmode="lin" valueType="num">
                                          <p:cBhvr>
                                            <p:cTn id="42" dur="1000" fill="hold"/>
                                            <p:tgtEl>
                                              <p:spTgt spid="64"/>
                                            </p:tgtEl>
                                            <p:attrNameLst>
                                              <p:attrName>ppt_y</p:attrName>
                                            </p:attrNameLst>
                                          </p:cBhvr>
                                          <p:tavLst>
                                            <p:tav tm="0">
                                              <p:val>
                                                <p:strVal val="0-#ppt_h/2"/>
                                              </p:val>
                                            </p:tav>
                                            <p:tav tm="100000">
                                              <p:val>
                                                <p:strVal val="#ppt_y"/>
                                              </p:val>
                                            </p:tav>
                                          </p:tavLst>
                                        </p:anim>
                                      </p:childTnLst>
                                    </p:cTn>
                                  </p:par>
                                  <p:par>
                                    <p:cTn id="43" presetID="2" presetClass="entr" presetSubtype="4" fill="hold" grpId="9" nodeType="withEffect">
                                      <p:stCondLst>
                                        <p:cond delay="0"/>
                                      </p:stCondLst>
                                      <p:iterate>
                                        <p:tmAbs val="0"/>
                                      </p:iterate>
                                      <p:childTnLst>
                                        <p:set>
                                          <p:cBhvr>
                                            <p:cTn id="44" fill="hold"/>
                                            <p:tgtEl>
                                              <p:spTgt spid="66"/>
                                            </p:tgtEl>
                                            <p:attrNameLst>
                                              <p:attrName>style.visibility</p:attrName>
                                            </p:attrNameLst>
                                          </p:cBhvr>
                                          <p:to>
                                            <p:strVal val="visible"/>
                                          </p:to>
                                        </p:set>
                                        <p:anim calcmode="lin" valueType="num">
                                          <p:cBhvr>
                                            <p:cTn id="45" dur="750" fill="hold"/>
                                            <p:tgtEl>
                                              <p:spTgt spid="66"/>
                                            </p:tgtEl>
                                            <p:attrNameLst>
                                              <p:attrName>ppt_x</p:attrName>
                                            </p:attrNameLst>
                                          </p:cBhvr>
                                          <p:tavLst>
                                            <p:tav tm="0">
                                              <p:val>
                                                <p:strVal val="#ppt_x"/>
                                              </p:val>
                                            </p:tav>
                                            <p:tav tm="100000">
                                              <p:val>
                                                <p:strVal val="#ppt_x"/>
                                              </p:val>
                                            </p:tav>
                                          </p:tavLst>
                                        </p:anim>
                                        <p:anim calcmode="lin" valueType="num">
                                          <p:cBhvr>
                                            <p:cTn id="46" dur="750" fill="hold"/>
                                            <p:tgtEl>
                                              <p:spTgt spid="66"/>
                                            </p:tgtEl>
                                            <p:attrNameLst>
                                              <p:attrName>ppt_y</p:attrName>
                                            </p:attrNameLst>
                                          </p:cBhvr>
                                          <p:tavLst>
                                            <p:tav tm="0">
                                              <p:val>
                                                <p:strVal val="1+#ppt_h/2"/>
                                              </p:val>
                                            </p:tav>
                                            <p:tav tm="100000">
                                              <p:val>
                                                <p:strVal val="#ppt_y"/>
                                              </p:val>
                                            </p:tav>
                                          </p:tavLst>
                                        </p:anim>
                                      </p:childTnLst>
                                    </p:cTn>
                                  </p:par>
                                  <p:par>
                                    <p:cTn id="47" presetID="2" presetClass="entr" presetSubtype="1" fill="hold" grpId="10" nodeType="withEffect">
                                      <p:stCondLst>
                                        <p:cond delay="0"/>
                                      </p:stCondLst>
                                      <p:iterate>
                                        <p:tmAbs val="0"/>
                                      </p:iterate>
                                      <p:childTnLst>
                                        <p:set>
                                          <p:cBhvr>
                                            <p:cTn id="48" fill="hold"/>
                                            <p:tgtEl>
                                              <p:spTgt spid="68"/>
                                            </p:tgtEl>
                                            <p:attrNameLst>
                                              <p:attrName>style.visibility</p:attrName>
                                            </p:attrNameLst>
                                          </p:cBhvr>
                                          <p:to>
                                            <p:strVal val="visible"/>
                                          </p:to>
                                        </p:set>
                                        <p:anim calcmode="lin" valueType="num">
                                          <p:cBhvr>
                                            <p:cTn id="49" dur="750" fill="hold"/>
                                            <p:tgtEl>
                                              <p:spTgt spid="68"/>
                                            </p:tgtEl>
                                            <p:attrNameLst>
                                              <p:attrName>ppt_x</p:attrName>
                                            </p:attrNameLst>
                                          </p:cBhvr>
                                          <p:tavLst>
                                            <p:tav tm="0">
                                              <p:val>
                                                <p:strVal val="#ppt_x"/>
                                              </p:val>
                                            </p:tav>
                                            <p:tav tm="100000">
                                              <p:val>
                                                <p:strVal val="#ppt_x"/>
                                              </p:val>
                                            </p:tav>
                                          </p:tavLst>
                                        </p:anim>
                                        <p:anim calcmode="lin" valueType="num">
                                          <p:cBhvr>
                                            <p:cTn id="50" dur="750" fill="hold"/>
                                            <p:tgtEl>
                                              <p:spTgt spid="68"/>
                                            </p:tgtEl>
                                            <p:attrNameLst>
                                              <p:attrName>ppt_y</p:attrName>
                                            </p:attrNameLst>
                                          </p:cBhvr>
                                          <p:tavLst>
                                            <p:tav tm="0">
                                              <p:val>
                                                <p:strVal val="0-#ppt_h/2"/>
                                              </p:val>
                                            </p:tav>
                                            <p:tav tm="100000">
                                              <p:val>
                                                <p:strVal val="#ppt_y"/>
                                              </p:val>
                                            </p:tav>
                                          </p:tavLst>
                                        </p:anim>
                                      </p:childTnLst>
                                    </p:cTn>
                                  </p:par>
                                  <p:par>
                                    <p:cTn id="51" presetID="2" presetClass="entr" presetSubtype="4" fill="hold" grpId="11" nodeType="withEffect">
                                      <p:stCondLst>
                                        <p:cond delay="0"/>
                                      </p:stCondLst>
                                      <p:iterate>
                                        <p:tmAbs val="0"/>
                                      </p:iterate>
                                      <p:childTnLst>
                                        <p:set>
                                          <p:cBhvr>
                                            <p:cTn id="52" fill="hold"/>
                                            <p:tgtEl>
                                              <p:spTgt spid="69"/>
                                            </p:tgtEl>
                                            <p:attrNameLst>
                                              <p:attrName>style.visibility</p:attrName>
                                            </p:attrNameLst>
                                          </p:cBhvr>
                                          <p:to>
                                            <p:strVal val="visible"/>
                                          </p:to>
                                        </p:set>
                                        <p:anim calcmode="lin" valueType="num">
                                          <p:cBhvr>
                                            <p:cTn id="53" dur="750" fill="hold"/>
                                            <p:tgtEl>
                                              <p:spTgt spid="69"/>
                                            </p:tgtEl>
                                            <p:attrNameLst>
                                              <p:attrName>ppt_x</p:attrName>
                                            </p:attrNameLst>
                                          </p:cBhvr>
                                          <p:tavLst>
                                            <p:tav tm="0">
                                              <p:val>
                                                <p:strVal val="#ppt_x"/>
                                              </p:val>
                                            </p:tav>
                                            <p:tav tm="100000">
                                              <p:val>
                                                <p:strVal val="#ppt_x"/>
                                              </p:val>
                                            </p:tav>
                                          </p:tavLst>
                                        </p:anim>
                                        <p:anim calcmode="lin" valueType="num">
                                          <p:cBhvr>
                                            <p:cTn id="54" dur="750" fill="hold"/>
                                            <p:tgtEl>
                                              <p:spTgt spid="69"/>
                                            </p:tgtEl>
                                            <p:attrNameLst>
                                              <p:attrName>ppt_y</p:attrName>
                                            </p:attrNameLst>
                                          </p:cBhvr>
                                          <p:tavLst>
                                            <p:tav tm="0">
                                              <p:val>
                                                <p:strVal val="1+#ppt_h/2"/>
                                              </p:val>
                                            </p:tav>
                                            <p:tav tm="100000">
                                              <p:val>
                                                <p:strVal val="#ppt_y"/>
                                              </p:val>
                                            </p:tav>
                                          </p:tavLst>
                                        </p:anim>
                                      </p:childTnLst>
                                    </p:cTn>
                                  </p:par>
                                  <p:par>
                                    <p:cTn id="55" presetID="2" presetClass="entr" presetSubtype="1" fill="hold" grpId="12" nodeType="withEffect">
                                      <p:stCondLst>
                                        <p:cond delay="0"/>
                                      </p:stCondLst>
                                      <p:iterate>
                                        <p:tmAbs val="0"/>
                                      </p:iterate>
                                      <p:childTnLst>
                                        <p:set>
                                          <p:cBhvr>
                                            <p:cTn id="56" fill="hold"/>
                                            <p:tgtEl>
                                              <p:spTgt spid="61"/>
                                            </p:tgtEl>
                                            <p:attrNameLst>
                                              <p:attrName>style.visibility</p:attrName>
                                            </p:attrNameLst>
                                          </p:cBhvr>
                                          <p:to>
                                            <p:strVal val="visible"/>
                                          </p:to>
                                        </p:set>
                                        <p:anim calcmode="lin" valueType="num">
                                          <p:cBhvr>
                                            <p:cTn id="57" dur="1000" fill="hold"/>
                                            <p:tgtEl>
                                              <p:spTgt spid="61"/>
                                            </p:tgtEl>
                                            <p:attrNameLst>
                                              <p:attrName>ppt_x</p:attrName>
                                            </p:attrNameLst>
                                          </p:cBhvr>
                                          <p:tavLst>
                                            <p:tav tm="0">
                                              <p:val>
                                                <p:strVal val="#ppt_x"/>
                                              </p:val>
                                            </p:tav>
                                            <p:tav tm="100000">
                                              <p:val>
                                                <p:strVal val="#ppt_x"/>
                                              </p:val>
                                            </p:tav>
                                          </p:tavLst>
                                        </p:anim>
                                        <p:anim calcmode="lin" valueType="num">
                                          <p:cBhvr>
                                            <p:cTn id="58" dur="1000" fill="hold"/>
                                            <p:tgtEl>
                                              <p:spTgt spid="61"/>
                                            </p:tgtEl>
                                            <p:attrNameLst>
                                              <p:attrName>ppt_y</p:attrName>
                                            </p:attrNameLst>
                                          </p:cBhvr>
                                          <p:tavLst>
                                            <p:tav tm="0">
                                              <p:val>
                                                <p:strVal val="0-#ppt_h/2"/>
                                              </p:val>
                                            </p:tav>
                                            <p:tav tm="100000">
                                              <p:val>
                                                <p:strVal val="#ppt_y"/>
                                              </p:val>
                                            </p:tav>
                                          </p:tavLst>
                                        </p:anim>
                                      </p:childTnLst>
                                    </p:cTn>
                                  </p:par>
                                  <p:par>
                                    <p:cTn id="59" presetID="2" presetClass="entr" presetSubtype="1" fill="hold" grpId="13" nodeType="withEffect">
                                      <p:stCondLst>
                                        <p:cond delay="0"/>
                                      </p:stCondLst>
                                      <p:iterate>
                                        <p:tmAbs val="0"/>
                                      </p:iterate>
                                      <p:childTnLst>
                                        <p:set>
                                          <p:cBhvr>
                                            <p:cTn id="60" fill="hold"/>
                                            <p:tgtEl>
                                              <p:spTgt spid="67"/>
                                            </p:tgtEl>
                                            <p:attrNameLst>
                                              <p:attrName>style.visibility</p:attrName>
                                            </p:attrNameLst>
                                          </p:cBhvr>
                                          <p:to>
                                            <p:strVal val="visible"/>
                                          </p:to>
                                        </p:set>
                                        <p:anim calcmode="lin" valueType="num">
                                          <p:cBhvr>
                                            <p:cTn id="61" dur="1000" fill="hold"/>
                                            <p:tgtEl>
                                              <p:spTgt spid="67"/>
                                            </p:tgtEl>
                                            <p:attrNameLst>
                                              <p:attrName>ppt_x</p:attrName>
                                            </p:attrNameLst>
                                          </p:cBhvr>
                                          <p:tavLst>
                                            <p:tav tm="0">
                                              <p:val>
                                                <p:strVal val="#ppt_x"/>
                                              </p:val>
                                            </p:tav>
                                            <p:tav tm="100000">
                                              <p:val>
                                                <p:strVal val="#ppt_x"/>
                                              </p:val>
                                            </p:tav>
                                          </p:tavLst>
                                        </p:anim>
                                        <p:anim calcmode="lin" valueType="num">
                                          <p:cBhvr>
                                            <p:cTn id="62" dur="1000" fill="hold"/>
                                            <p:tgtEl>
                                              <p:spTgt spid="67"/>
                                            </p:tgtEl>
                                            <p:attrNameLst>
                                              <p:attrName>ppt_y</p:attrName>
                                            </p:attrNameLst>
                                          </p:cBhvr>
                                          <p:tavLst>
                                            <p:tav tm="0">
                                              <p:val>
                                                <p:strVal val="0-#ppt_h/2"/>
                                              </p:val>
                                            </p:tav>
                                            <p:tav tm="100000">
                                              <p:val>
                                                <p:strVal val="#ppt_y"/>
                                              </p:val>
                                            </p:tav>
                                          </p:tavLst>
                                        </p:anim>
                                      </p:childTnLst>
                                    </p:cTn>
                                  </p:par>
                                  <p:par>
                                    <p:cTn id="63" presetID="2" presetClass="entr" presetSubtype="1" fill="hold" grpId="14" nodeType="withEffect">
                                      <p:stCondLst>
                                        <p:cond delay="0"/>
                                      </p:stCondLst>
                                      <p:iterate>
                                        <p:tmAbs val="0"/>
                                      </p:iterate>
                                      <p:childTnLst>
                                        <p:set>
                                          <p:cBhvr>
                                            <p:cTn id="64" fill="hold"/>
                                            <p:tgtEl>
                                              <p:spTgt spid="72"/>
                                            </p:tgtEl>
                                            <p:attrNameLst>
                                              <p:attrName>style.visibility</p:attrName>
                                            </p:attrNameLst>
                                          </p:cBhvr>
                                          <p:to>
                                            <p:strVal val="visible"/>
                                          </p:to>
                                        </p:set>
                                        <p:anim calcmode="lin" valueType="num">
                                          <p:cBhvr>
                                            <p:cTn id="65" dur="750" fill="hold"/>
                                            <p:tgtEl>
                                              <p:spTgt spid="72"/>
                                            </p:tgtEl>
                                            <p:attrNameLst>
                                              <p:attrName>ppt_x</p:attrName>
                                            </p:attrNameLst>
                                          </p:cBhvr>
                                          <p:tavLst>
                                            <p:tav tm="0">
                                              <p:val>
                                                <p:strVal val="#ppt_x"/>
                                              </p:val>
                                            </p:tav>
                                            <p:tav tm="100000">
                                              <p:val>
                                                <p:strVal val="#ppt_x"/>
                                              </p:val>
                                            </p:tav>
                                          </p:tavLst>
                                        </p:anim>
                                        <p:anim calcmode="lin" valueType="num">
                                          <p:cBhvr>
                                            <p:cTn id="66" dur="750" fill="hold"/>
                                            <p:tgtEl>
                                              <p:spTgt spid="72"/>
                                            </p:tgtEl>
                                            <p:attrNameLst>
                                              <p:attrName>ppt_y</p:attrName>
                                            </p:attrNameLst>
                                          </p:cBhvr>
                                          <p:tavLst>
                                            <p:tav tm="0">
                                              <p:val>
                                                <p:strVal val="0-#ppt_h/2"/>
                                              </p:val>
                                            </p:tav>
                                            <p:tav tm="100000">
                                              <p:val>
                                                <p:strVal val="#ppt_y"/>
                                              </p:val>
                                            </p:tav>
                                          </p:tavLst>
                                        </p:anim>
                                      </p:childTnLst>
                                    </p:cTn>
                                  </p:par>
                                  <p:par>
                                    <p:cTn id="67" presetID="2" presetClass="entr" presetSubtype="4" fill="hold" grpId="15" nodeType="withEffect">
                                      <p:stCondLst>
                                        <p:cond delay="0"/>
                                      </p:stCondLst>
                                      <p:iterate>
                                        <p:tmAbs val="0"/>
                                      </p:iterate>
                                      <p:childTnLst>
                                        <p:set>
                                          <p:cBhvr>
                                            <p:cTn id="68" fill="hold"/>
                                            <p:tgtEl>
                                              <p:spTgt spid="73"/>
                                            </p:tgtEl>
                                            <p:attrNameLst>
                                              <p:attrName>style.visibility</p:attrName>
                                            </p:attrNameLst>
                                          </p:cBhvr>
                                          <p:to>
                                            <p:strVal val="visible"/>
                                          </p:to>
                                        </p:set>
                                        <p:anim calcmode="lin" valueType="num">
                                          <p:cBhvr>
                                            <p:cTn id="69" dur="750" fill="hold"/>
                                            <p:tgtEl>
                                              <p:spTgt spid="73"/>
                                            </p:tgtEl>
                                            <p:attrNameLst>
                                              <p:attrName>ppt_x</p:attrName>
                                            </p:attrNameLst>
                                          </p:cBhvr>
                                          <p:tavLst>
                                            <p:tav tm="0">
                                              <p:val>
                                                <p:strVal val="#ppt_x"/>
                                              </p:val>
                                            </p:tav>
                                            <p:tav tm="100000">
                                              <p:val>
                                                <p:strVal val="#ppt_x"/>
                                              </p:val>
                                            </p:tav>
                                          </p:tavLst>
                                        </p:anim>
                                        <p:anim calcmode="lin" valueType="num">
                                          <p:cBhvr>
                                            <p:cTn id="70" dur="750" fill="hold"/>
                                            <p:tgtEl>
                                              <p:spTgt spid="73"/>
                                            </p:tgtEl>
                                            <p:attrNameLst>
                                              <p:attrName>ppt_y</p:attrName>
                                            </p:attrNameLst>
                                          </p:cBhvr>
                                          <p:tavLst>
                                            <p:tav tm="0">
                                              <p:val>
                                                <p:strVal val="1+#ppt_h/2"/>
                                              </p:val>
                                            </p:tav>
                                            <p:tav tm="100000">
                                              <p:val>
                                                <p:strVal val="#ppt_y"/>
                                              </p:val>
                                            </p:tav>
                                          </p:tavLst>
                                        </p:anim>
                                      </p:childTnLst>
                                    </p:cTn>
                                  </p:par>
                                  <p:par>
                                    <p:cTn id="71" presetID="2" presetClass="entr" presetSubtype="1" fill="hold" grpId="16" nodeType="withEffect">
                                      <p:stCondLst>
                                        <p:cond delay="0"/>
                                      </p:stCondLst>
                                      <p:iterate>
                                        <p:tmAbs val="0"/>
                                      </p:iterate>
                                      <p:childTnLst>
                                        <p:set>
                                          <p:cBhvr>
                                            <p:cTn id="72" fill="hold"/>
                                            <p:tgtEl>
                                              <p:spTgt spid="71"/>
                                            </p:tgtEl>
                                            <p:attrNameLst>
                                              <p:attrName>style.visibility</p:attrName>
                                            </p:attrNameLst>
                                          </p:cBhvr>
                                          <p:to>
                                            <p:strVal val="visible"/>
                                          </p:to>
                                        </p:set>
                                        <p:anim calcmode="lin" valueType="num">
                                          <p:cBhvr>
                                            <p:cTn id="73" dur="1000" fill="hold"/>
                                            <p:tgtEl>
                                              <p:spTgt spid="71"/>
                                            </p:tgtEl>
                                            <p:attrNameLst>
                                              <p:attrName>ppt_x</p:attrName>
                                            </p:attrNameLst>
                                          </p:cBhvr>
                                          <p:tavLst>
                                            <p:tav tm="0">
                                              <p:val>
                                                <p:strVal val="#ppt_x"/>
                                              </p:val>
                                            </p:tav>
                                            <p:tav tm="100000">
                                              <p:val>
                                                <p:strVal val="#ppt_x"/>
                                              </p:val>
                                            </p:tav>
                                          </p:tavLst>
                                        </p:anim>
                                        <p:anim calcmode="lin" valueType="num">
                                          <p:cBhvr>
                                            <p:cTn id="74" dur="1000" fill="hold"/>
                                            <p:tgtEl>
                                              <p:spTgt spid="71"/>
                                            </p:tgtEl>
                                            <p:attrNameLst>
                                              <p:attrName>ppt_y</p:attrName>
                                            </p:attrNameLst>
                                          </p:cBhvr>
                                          <p:tavLst>
                                            <p:tav tm="0">
                                              <p:val>
                                                <p:strVal val="0-#ppt_h/2"/>
                                              </p:val>
                                            </p:tav>
                                            <p:tav tm="100000">
                                              <p:val>
                                                <p:strVal val="#ppt_y"/>
                                              </p:val>
                                            </p:tav>
                                          </p:tavLst>
                                        </p:anim>
                                      </p:childTnLst>
                                    </p:cTn>
                                  </p:par>
                                </p:childTnLst>
                              </p:cTn>
                            </p:par>
                            <p:par>
                              <p:cTn id="75" fill="hold">
                                <p:stCondLst>
                                  <p:cond delay="4850"/>
                                </p:stCondLst>
                                <p:childTnLst>
                                  <p:par>
                                    <p:cTn id="76" presetID="2" presetClass="entr" presetSubtype="8" fill="hold" grpId="17" nodeType="afterEffect">
                                      <p:stCondLst>
                                        <p:cond delay="0"/>
                                      </p:stCondLst>
                                      <p:iterate>
                                        <p:tmAbs val="0"/>
                                      </p:iterate>
                                      <p:childTnLst>
                                        <p:set>
                                          <p:cBhvr>
                                            <p:cTn id="77" fill="hold"/>
                                            <p:tgtEl>
                                              <p:spTgt spid="92"/>
                                            </p:tgtEl>
                                            <p:attrNameLst>
                                              <p:attrName>style.visibility</p:attrName>
                                            </p:attrNameLst>
                                          </p:cBhvr>
                                          <p:to>
                                            <p:strVal val="visible"/>
                                          </p:to>
                                        </p:set>
                                        <p:anim calcmode="lin" valueType="num">
                                          <p:cBhvr>
                                            <p:cTn id="78" dur="1250" fill="hold"/>
                                            <p:tgtEl>
                                              <p:spTgt spid="92"/>
                                            </p:tgtEl>
                                            <p:attrNameLst>
                                              <p:attrName>ppt_x</p:attrName>
                                            </p:attrNameLst>
                                          </p:cBhvr>
                                          <p:tavLst>
                                            <p:tav tm="0">
                                              <p:val>
                                                <p:strVal val="0-#ppt_w/2"/>
                                              </p:val>
                                            </p:tav>
                                            <p:tav tm="100000">
                                              <p:val>
                                                <p:strVal val="#ppt_x"/>
                                              </p:val>
                                            </p:tav>
                                          </p:tavLst>
                                        </p:anim>
                                        <p:anim calcmode="lin" valueType="num">
                                          <p:cBhvr>
                                            <p:cTn id="79" dur="1250" fill="hold"/>
                                            <p:tgtEl>
                                              <p:spTgt spid="92"/>
                                            </p:tgtEl>
                                            <p:attrNameLst>
                                              <p:attrName>ppt_y</p:attrName>
                                            </p:attrNameLst>
                                          </p:cBhvr>
                                          <p:tavLst>
                                            <p:tav tm="0">
                                              <p:val>
                                                <p:strVal val="#ppt_y"/>
                                              </p:val>
                                            </p:tav>
                                            <p:tav tm="100000">
                                              <p:val>
                                                <p:strVal val="#ppt_y"/>
                                              </p:val>
                                            </p:tav>
                                          </p:tavLst>
                                        </p:anim>
                                      </p:childTnLst>
                                    </p:cTn>
                                  </p:par>
                                </p:childTnLst>
                              </p:cTn>
                            </p:par>
                            <p:par>
                              <p:cTn id="80" fill="hold">
                                <p:stCondLst>
                                  <p:cond delay="6100"/>
                                </p:stCondLst>
                                <p:childTnLst>
                                  <p:par>
                                    <p:cTn id="81" presetID="2" presetClass="entr" presetSubtype="4" fill="hold" grpId="19" nodeType="afterEffect">
                                      <p:stCondLst>
                                        <p:cond delay="0"/>
                                      </p:stCondLst>
                                      <p:iterate>
                                        <p:tmAbs val="0"/>
                                      </p:iterate>
                                      <p:childTnLst>
                                        <p:set>
                                          <p:cBhvr>
                                            <p:cTn id="82" fill="hold"/>
                                            <p:tgtEl>
                                              <p:spTgt spid="89"/>
                                            </p:tgtEl>
                                            <p:attrNameLst>
                                              <p:attrName>style.visibility</p:attrName>
                                            </p:attrNameLst>
                                          </p:cBhvr>
                                          <p:to>
                                            <p:strVal val="visible"/>
                                          </p:to>
                                        </p:set>
                                        <p:anim calcmode="lin" valueType="num">
                                          <p:cBhvr>
                                            <p:cTn id="83" dur="1000" fill="hold"/>
                                            <p:tgtEl>
                                              <p:spTgt spid="89"/>
                                            </p:tgtEl>
                                            <p:attrNameLst>
                                              <p:attrName>ppt_x</p:attrName>
                                            </p:attrNameLst>
                                          </p:cBhvr>
                                          <p:tavLst>
                                            <p:tav tm="0">
                                              <p:val>
                                                <p:strVal val="#ppt_x"/>
                                              </p:val>
                                            </p:tav>
                                            <p:tav tm="100000">
                                              <p:val>
                                                <p:strVal val="#ppt_x"/>
                                              </p:val>
                                            </p:tav>
                                          </p:tavLst>
                                        </p:anim>
                                        <p:anim calcmode="lin" valueType="num">
                                          <p:cBhvr>
                                            <p:cTn id="84" dur="1000" fill="hold"/>
                                            <p:tgtEl>
                                              <p:spTgt spid="89"/>
                                            </p:tgtEl>
                                            <p:attrNameLst>
                                              <p:attrName>ppt_y</p:attrName>
                                            </p:attrNameLst>
                                          </p:cBhvr>
                                          <p:tavLst>
                                            <p:tav tm="0">
                                              <p:val>
                                                <p:strVal val="1+#ppt_h/2"/>
                                              </p:val>
                                            </p:tav>
                                            <p:tav tm="100000">
                                              <p:val>
                                                <p:strVal val="#ppt_y"/>
                                              </p:val>
                                            </p:tav>
                                          </p:tavLst>
                                        </p:anim>
                                      </p:childTnLst>
                                    </p:cTn>
                                  </p:par>
                                </p:childTnLst>
                              </p:cTn>
                            </p:par>
                            <p:par>
                              <p:cTn id="85" fill="hold">
                                <p:stCondLst>
                                  <p:cond delay="7100"/>
                                </p:stCondLst>
                                <p:childTnLst>
                                  <p:par>
                                    <p:cTn id="86" presetID="-1" presetClass="path" presetSubtype="0" accel="50000" decel="50000" fill="hold" nodeType="afterEffect">
                                      <p:stCondLst>
                                        <p:cond delay="0"/>
                                      </p:stCondLst>
                                      <p:childTnLst>
                                        <p:animMotion origin="layout" path="M 0.000000 0.000000 C 0.044835 0.007847 0.074085 0.035399 0.090269 0.072762 C 0.096664 0.087526 0.100756 0.103581 0.103462 0.120560 C 0.108601 0.152797 0.109150 0.186608 0.108933 0.221010 C 0.108459 0.295920 0.097322 0.368903 0.076536 0.438502" pathEditMode="relative">
                                          <p:cBhvr>
                                            <p:cTn id="87" dur="3000" fill="hold"/>
                                            <p:tgtEl>
                                              <p:spTgt spid="54"/>
                                            </p:tgtEl>
                                            <p:attrNameLst>
                                              <p:attrName>ppt_x</p:attrName>
                                              <p:attrName>ppt_y</p:attrName>
                                            </p:attrNameLst>
                                          </p:cBhvr>
                                        </p:animMotion>
                                      </p:childTnLst>
                                    </p:cTn>
                                  </p:par>
                                </p:childTnLst>
                              </p:cTn>
                            </p:par>
                            <p:par>
                              <p:cTn id="88" fill="hold">
                                <p:stCondLst>
                                  <p:cond delay="10100"/>
                                </p:stCondLst>
                                <p:childTnLst>
                                  <p:par>
                                    <p:cTn id="89" presetID="6" presetClass="emph" presetSubtype="0" accel="50000" decel="50000" fill="hold" grpId="20" nodeType="afterEffect">
                                      <p:stCondLst>
                                        <p:cond delay="0"/>
                                      </p:stCondLst>
                                      <p:childTnLst>
                                        <p:animScale>
                                          <p:cBhvr>
                                            <p:cTn id="90" dur="1000" fill="hold"/>
                                            <p:tgtEl>
                                              <p:spTgt spid="54"/>
                                            </p:tgtEl>
                                          </p:cBhvr>
                                          <p:by x="100000" y="100000"/>
                                        </p:animScale>
                                      </p:childTnLst>
                                    </p:cTn>
                                  </p:par>
                                </p:childTnLst>
                              </p:cTn>
                            </p:par>
                            <p:par>
                              <p:cTn id="91" fill="hold">
                                <p:stCondLst>
                                  <p:cond delay="11100"/>
                                </p:stCondLst>
                                <p:childTnLst>
                                  <p:par>
                                    <p:cTn id="92" presetID="23" presetClass="entr" presetSubtype="16" fill="hold" grpId="21" nodeType="afterEffect">
                                      <p:stCondLst>
                                        <p:cond delay="0"/>
                                      </p:stCondLst>
                                      <p:iterate>
                                        <p:tmAbs val="0"/>
                                      </p:iterate>
                                      <p:childTnLst>
                                        <p:set>
                                          <p:cBhvr>
                                            <p:cTn id="93" fill="hold"/>
                                            <p:tgtEl>
                                              <p:spTgt spid="77"/>
                                            </p:tgtEl>
                                            <p:attrNameLst>
                                              <p:attrName>style.visibility</p:attrName>
                                            </p:attrNameLst>
                                          </p:cBhvr>
                                          <p:to>
                                            <p:strVal val="visible"/>
                                          </p:to>
                                        </p:set>
                                        <p:anim calcmode="lin" valueType="num">
                                          <p:cBhvr>
                                            <p:cTn id="94" dur="750" fill="hold"/>
                                            <p:tgtEl>
                                              <p:spTgt spid="77"/>
                                            </p:tgtEl>
                                            <p:attrNameLst>
                                              <p:attrName>ppt_w</p:attrName>
                                            </p:attrNameLst>
                                          </p:cBhvr>
                                          <p:tavLst>
                                            <p:tav tm="0">
                                              <p:val>
                                                <p:fltVal val="0"/>
                                              </p:val>
                                            </p:tav>
                                            <p:tav tm="100000">
                                              <p:val>
                                                <p:strVal val="#ppt_w"/>
                                              </p:val>
                                            </p:tav>
                                          </p:tavLst>
                                        </p:anim>
                                        <p:anim calcmode="lin" valueType="num">
                                          <p:cBhvr>
                                            <p:cTn id="95" dur="750" fill="hold"/>
                                            <p:tgtEl>
                                              <p:spTgt spid="77"/>
                                            </p:tgtEl>
                                            <p:attrNameLst>
                                              <p:attrName>ppt_h</p:attrName>
                                            </p:attrNameLst>
                                          </p:cBhvr>
                                          <p:tavLst>
                                            <p:tav tm="0">
                                              <p:val>
                                                <p:fltVal val="0"/>
                                              </p:val>
                                            </p:tav>
                                            <p:tav tm="100000">
                                              <p:val>
                                                <p:strVal val="#ppt_h"/>
                                              </p:val>
                                            </p:tav>
                                          </p:tavLst>
                                        </p:anim>
                                      </p:childTnLst>
                                    </p:cTn>
                                  </p:par>
                                </p:childTnLst>
                              </p:cTn>
                            </p:par>
                            <p:par>
                              <p:cTn id="96" fill="hold">
                                <p:stCondLst>
                                  <p:cond delay="11850"/>
                                </p:stCondLst>
                                <p:childTnLst>
                                  <p:par>
                                    <p:cTn id="97" presetID="23" presetClass="entr" presetSubtype="16" fill="hold" grpId="22" nodeType="afterEffect">
                                      <p:stCondLst>
                                        <p:cond delay="0"/>
                                      </p:stCondLst>
                                      <p:iterate>
                                        <p:tmAbs val="0"/>
                                      </p:iterate>
                                      <p:childTnLst>
                                        <p:set>
                                          <p:cBhvr>
                                            <p:cTn id="98" fill="hold"/>
                                            <p:tgtEl>
                                              <p:spTgt spid="80"/>
                                            </p:tgtEl>
                                            <p:attrNameLst>
                                              <p:attrName>style.visibility</p:attrName>
                                            </p:attrNameLst>
                                          </p:cBhvr>
                                          <p:to>
                                            <p:strVal val="visible"/>
                                          </p:to>
                                        </p:set>
                                        <p:anim calcmode="lin" valueType="num">
                                          <p:cBhvr>
                                            <p:cTn id="99" dur="750" fill="hold"/>
                                            <p:tgtEl>
                                              <p:spTgt spid="80"/>
                                            </p:tgtEl>
                                            <p:attrNameLst>
                                              <p:attrName>ppt_w</p:attrName>
                                            </p:attrNameLst>
                                          </p:cBhvr>
                                          <p:tavLst>
                                            <p:tav tm="0">
                                              <p:val>
                                                <p:fltVal val="0"/>
                                              </p:val>
                                            </p:tav>
                                            <p:tav tm="100000">
                                              <p:val>
                                                <p:strVal val="#ppt_w"/>
                                              </p:val>
                                            </p:tav>
                                          </p:tavLst>
                                        </p:anim>
                                        <p:anim calcmode="lin" valueType="num">
                                          <p:cBhvr>
                                            <p:cTn id="100" dur="750" fill="hold"/>
                                            <p:tgtEl>
                                              <p:spTgt spid="80"/>
                                            </p:tgtEl>
                                            <p:attrNameLst>
                                              <p:attrName>ppt_h</p:attrName>
                                            </p:attrNameLst>
                                          </p:cBhvr>
                                          <p:tavLst>
                                            <p:tav tm="0">
                                              <p:val>
                                                <p:fltVal val="0"/>
                                              </p:val>
                                            </p:tav>
                                            <p:tav tm="100000">
                                              <p:val>
                                                <p:strVal val="#ppt_h"/>
                                              </p:val>
                                            </p:tav>
                                          </p:tavLst>
                                        </p:anim>
                                      </p:childTnLst>
                                    </p:cTn>
                                  </p:par>
                                </p:childTnLst>
                              </p:cTn>
                            </p:par>
                            <p:par>
                              <p:cTn id="101" fill="hold">
                                <p:stCondLst>
                                  <p:cond delay="12600"/>
                                </p:stCondLst>
                                <p:childTnLst>
                                  <p:par>
                                    <p:cTn id="102" presetID="23" presetClass="entr" presetSubtype="16" fill="hold" grpId="23" nodeType="afterEffect">
                                      <p:stCondLst>
                                        <p:cond delay="0"/>
                                      </p:stCondLst>
                                      <p:iterate>
                                        <p:tmAbs val="0"/>
                                      </p:iterate>
                                      <p:childTnLst>
                                        <p:set>
                                          <p:cBhvr>
                                            <p:cTn id="103" fill="hold"/>
                                            <p:tgtEl>
                                              <p:spTgt spid="83"/>
                                            </p:tgtEl>
                                            <p:attrNameLst>
                                              <p:attrName>style.visibility</p:attrName>
                                            </p:attrNameLst>
                                          </p:cBhvr>
                                          <p:to>
                                            <p:strVal val="visible"/>
                                          </p:to>
                                        </p:set>
                                        <p:anim calcmode="lin" valueType="num">
                                          <p:cBhvr>
                                            <p:cTn id="104" dur="750" fill="hold"/>
                                            <p:tgtEl>
                                              <p:spTgt spid="83"/>
                                            </p:tgtEl>
                                            <p:attrNameLst>
                                              <p:attrName>ppt_w</p:attrName>
                                            </p:attrNameLst>
                                          </p:cBhvr>
                                          <p:tavLst>
                                            <p:tav tm="0">
                                              <p:val>
                                                <p:fltVal val="0"/>
                                              </p:val>
                                            </p:tav>
                                            <p:tav tm="100000">
                                              <p:val>
                                                <p:strVal val="#ppt_w"/>
                                              </p:val>
                                            </p:tav>
                                          </p:tavLst>
                                        </p:anim>
                                        <p:anim calcmode="lin" valueType="num">
                                          <p:cBhvr>
                                            <p:cTn id="105" dur="750" fill="hold"/>
                                            <p:tgtEl>
                                              <p:spTgt spid="83"/>
                                            </p:tgtEl>
                                            <p:attrNameLst>
                                              <p:attrName>ppt_h</p:attrName>
                                            </p:attrNameLst>
                                          </p:cBhvr>
                                          <p:tavLst>
                                            <p:tav tm="0">
                                              <p:val>
                                                <p:fltVal val="0"/>
                                              </p:val>
                                            </p:tav>
                                            <p:tav tm="100000">
                                              <p:val>
                                                <p:strVal val="#ppt_h"/>
                                              </p:val>
                                            </p:tav>
                                          </p:tavLst>
                                        </p:anim>
                                      </p:childTnLst>
                                    </p:cTn>
                                  </p:par>
                                </p:childTnLst>
                              </p:cTn>
                            </p:par>
                            <p:par>
                              <p:cTn id="106" fill="hold">
                                <p:stCondLst>
                                  <p:cond delay="13350"/>
                                </p:stCondLst>
                                <p:childTnLst>
                                  <p:par>
                                    <p:cTn id="107" presetID="23" presetClass="entr" presetSubtype="16" fill="hold" grpId="24" nodeType="afterEffect">
                                      <p:stCondLst>
                                        <p:cond delay="0"/>
                                      </p:stCondLst>
                                      <p:iterate>
                                        <p:tmAbs val="0"/>
                                      </p:iterate>
                                      <p:childTnLst>
                                        <p:set>
                                          <p:cBhvr>
                                            <p:cTn id="108" fill="hold"/>
                                            <p:tgtEl>
                                              <p:spTgt spid="86"/>
                                            </p:tgtEl>
                                            <p:attrNameLst>
                                              <p:attrName>style.visibility</p:attrName>
                                            </p:attrNameLst>
                                          </p:cBhvr>
                                          <p:to>
                                            <p:strVal val="visible"/>
                                          </p:to>
                                        </p:set>
                                        <p:anim calcmode="lin" valueType="num">
                                          <p:cBhvr>
                                            <p:cTn id="109" dur="750" fill="hold"/>
                                            <p:tgtEl>
                                              <p:spTgt spid="86"/>
                                            </p:tgtEl>
                                            <p:attrNameLst>
                                              <p:attrName>ppt_w</p:attrName>
                                            </p:attrNameLst>
                                          </p:cBhvr>
                                          <p:tavLst>
                                            <p:tav tm="0">
                                              <p:val>
                                                <p:fltVal val="0"/>
                                              </p:val>
                                            </p:tav>
                                            <p:tav tm="100000">
                                              <p:val>
                                                <p:strVal val="#ppt_w"/>
                                              </p:val>
                                            </p:tav>
                                          </p:tavLst>
                                        </p:anim>
                                        <p:anim calcmode="lin" valueType="num">
                                          <p:cBhvr>
                                            <p:cTn id="110" dur="750" fill="hold"/>
                                            <p:tgtEl>
                                              <p:spTgt spid="8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4" grpId="20" animBg="1" advAuto="0"/>
          <p:bldP spid="58" grpId="7" animBg="1" advAuto="0"/>
          <p:bldP spid="59" grpId="2" animBg="1" advAuto="0"/>
          <p:bldP spid="60" grpId="3" animBg="1" advAuto="0"/>
          <p:bldP spid="61" grpId="12" animBg="1" advAuto="0"/>
          <p:bldP spid="62" grpId="4" animBg="1" advAuto="0"/>
          <p:bldP spid="63" grpId="5" animBg="1" advAuto="0"/>
          <p:bldP spid="64" grpId="8" animBg="1" advAuto="0"/>
          <p:bldP spid="65" grpId="6" animBg="1" advAuto="0"/>
          <p:bldP spid="66" grpId="9" animBg="1" advAuto="0"/>
          <p:bldP spid="67" grpId="13" animBg="1" advAuto="0"/>
          <p:bldP spid="68" grpId="10" animBg="1" advAuto="0"/>
          <p:bldP spid="69" grpId="11" animBg="1" advAuto="0"/>
          <p:bldP spid="71" grpId="16" animBg="1" advAuto="0"/>
          <p:bldP spid="72" grpId="14" animBg="1" advAuto="0"/>
          <p:bldP spid="73" grpId="15" animBg="1" advAuto="0"/>
          <p:bldP spid="74" grpId="1" animBg="1" advAuto="0"/>
          <p:bldP spid="77" grpId="21" animBg="1" advAuto="0"/>
          <p:bldP spid="80" grpId="22" animBg="1" advAuto="0"/>
          <p:bldP spid="83" grpId="23" animBg="1" advAuto="0"/>
          <p:bldP spid="86" grpId="24" animBg="1" advAuto="0"/>
          <p:bldP spid="89" grpId="19" animBg="1" advAuto="0"/>
          <p:bldP spid="92" grpId="17" animBg="1" advAuto="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pasted-image.tiff" descr="pasted-image.tiff"/>
          <p:cNvPicPr>
            <a:picLocks noChangeAspect="1"/>
          </p:cNvPicPr>
          <p:nvPr/>
        </p:nvPicPr>
        <p:blipFill>
          <a:blip r:embed="rId5"/>
          <a:srcRect l="2822" r="2822"/>
          <a:stretch>
            <a:fillRect/>
          </a:stretch>
        </p:blipFill>
        <p:spPr>
          <a:xfrm>
            <a:off x="-101819" y="1144381"/>
            <a:ext cx="13208438" cy="8172248"/>
          </a:xfrm>
          <a:prstGeom prst="rect">
            <a:avLst/>
          </a:prstGeom>
          <a:ln w="12700">
            <a:miter lim="400000"/>
          </a:ln>
        </p:spPr>
      </p:pic>
      <p:pic>
        <p:nvPicPr>
          <p:cNvPr id="97" name="British Ship icon.png" descr="British Ship icon.png"/>
          <p:cNvPicPr>
            <a:picLocks noChangeAspect="1"/>
          </p:cNvPicPr>
          <p:nvPr/>
        </p:nvPicPr>
        <p:blipFill>
          <a:blip r:embed="rId6"/>
          <a:stretch>
            <a:fillRect/>
          </a:stretch>
        </p:blipFill>
        <p:spPr>
          <a:xfrm>
            <a:off x="3381624" y="7652022"/>
            <a:ext cx="951658" cy="669626"/>
          </a:xfrm>
          <a:prstGeom prst="rect">
            <a:avLst/>
          </a:prstGeom>
          <a:ln w="12700">
            <a:miter lim="400000"/>
          </a:ln>
        </p:spPr>
      </p:pic>
      <p:pic>
        <p:nvPicPr>
          <p:cNvPr id="98" name="Yorktown.mp4" descr="Yorktown.mp4"/>
          <p:cNvPicPr>
            <a:picLocks/>
          </p:cNvPicPr>
          <p:nvPr>
            <a:videoFile r:link="rId2"/>
            <p:extLst>
              <p:ext uri="{DAA4B4D4-6D71-4841-9C94-3DE7FCFB9230}">
                <p14:media xmlns:p14="http://schemas.microsoft.com/office/powerpoint/2010/main" r:embed="rId1"/>
              </p:ext>
            </p:extLst>
          </p:nvPr>
        </p:nvPicPr>
        <p:blipFill>
          <a:blip r:embed="rId7"/>
          <a:stretch>
            <a:fillRect/>
          </a:stretch>
        </p:blipFill>
        <p:spPr>
          <a:xfrm>
            <a:off x="1926631" y="234924"/>
            <a:ext cx="9057731" cy="6038488"/>
          </a:xfrm>
          <a:prstGeom prst="rect">
            <a:avLst/>
          </a:prstGeom>
          <a:ln w="6350">
            <a:solidFill>
              <a:srgbClr val="000000"/>
            </a:solidFill>
            <a:miter lim="400000"/>
          </a:ln>
          <a:effectLst>
            <a:outerShdw blurRad="190500" dir="1867975" rotWithShape="0">
              <a:srgbClr val="FFFFFF"/>
            </a:outerShdw>
          </a:effectLst>
        </p:spPr>
      </p:pic>
      <p:pic>
        <p:nvPicPr>
          <p:cNvPr id="99" name="American Revolution Title.png" descr="American Revolution Title.png"/>
          <p:cNvPicPr>
            <a:picLocks/>
          </p:cNvPicPr>
          <p:nvPr/>
        </p:nvPicPr>
        <p:blipFill>
          <a:blip r:embed="rId8"/>
          <a:stretch>
            <a:fillRect/>
          </a:stretch>
        </p:blipFill>
        <p:spPr>
          <a:xfrm>
            <a:off x="193367" y="-21647"/>
            <a:ext cx="12524258" cy="1262483"/>
          </a:xfrm>
          <a:prstGeom prst="rect">
            <a:avLst/>
          </a:prstGeom>
          <a:ln w="12700">
            <a:miter lim="400000"/>
          </a:ln>
          <a:effectLst>
            <a:outerShdw blurRad="50800" dist="152009" dir="1867975" rotWithShape="0">
              <a:srgbClr val="000000"/>
            </a:outerShdw>
          </a:effectLst>
        </p:spPr>
      </p:pic>
      <p:grpSp>
        <p:nvGrpSpPr>
          <p:cNvPr id="102" name="Group"/>
          <p:cNvGrpSpPr/>
          <p:nvPr/>
        </p:nvGrpSpPr>
        <p:grpSpPr>
          <a:xfrm>
            <a:off x="1844569" y="6223235"/>
            <a:ext cx="9191081" cy="3264156"/>
            <a:chOff x="-63499" y="141630"/>
            <a:chExt cx="9191080" cy="3264155"/>
          </a:xfrm>
        </p:grpSpPr>
        <p:pic>
          <p:nvPicPr>
            <p:cNvPr id="100" name="Rectangle" descr="Rectangle"/>
            <p:cNvPicPr>
              <a:picLocks/>
            </p:cNvPicPr>
            <p:nvPr/>
          </p:nvPicPr>
          <p:blipFill>
            <a:blip r:embed="rId9"/>
            <a:stretch>
              <a:fillRect/>
            </a:stretch>
          </p:blipFill>
          <p:spPr>
            <a:xfrm>
              <a:off x="-63500" y="141630"/>
              <a:ext cx="9191081" cy="3264156"/>
            </a:xfrm>
            <a:prstGeom prst="rect">
              <a:avLst/>
            </a:prstGeom>
            <a:effectLst>
              <a:outerShdw blurRad="228600" dir="2700000" rotWithShape="0">
                <a:srgbClr val="000000"/>
              </a:outerShdw>
              <a:reflection stA="43750" endPos="40000" dir="5400000" sy="-100000" algn="bl" rotWithShape="0"/>
            </a:effectLst>
          </p:spPr>
        </p:pic>
        <p:sp>
          <p:nvSpPr>
            <p:cNvPr id="101" name="Victory in Yorktown 1781…"/>
            <p:cNvSpPr txBox="1"/>
            <p:nvPr/>
          </p:nvSpPr>
          <p:spPr>
            <a:xfrm>
              <a:off x="78937" y="148344"/>
              <a:ext cx="8906206" cy="304559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lgn="l">
                <a:lnSpc>
                  <a:spcPts val="3200"/>
                </a:lnSpc>
                <a:spcBef>
                  <a:spcPts val="1200"/>
                </a:spcBef>
                <a:defRPr sz="3300" b="0" u="sng">
                  <a:solidFill>
                    <a:srgbClr val="FFFFFF"/>
                  </a:solidFill>
                  <a:latin typeface="Arial"/>
                  <a:ea typeface="Arial"/>
                  <a:cs typeface="Arial"/>
                  <a:sym typeface="Arial"/>
                </a:defRPr>
              </a:pPr>
              <a:r>
                <a:rPr sz="4300" b="1" spc="-171">
                  <a:solidFill>
                    <a:srgbClr val="E8A433"/>
                  </a:solidFill>
                </a:rPr>
                <a:t>Victory in Yorktown</a:t>
              </a:r>
              <a:r>
                <a:rPr sz="3200" u="none"/>
                <a:t> 1781</a:t>
              </a:r>
            </a:p>
            <a:p>
              <a:pPr algn="l">
                <a:lnSpc>
                  <a:spcPts val="3200"/>
                </a:lnSpc>
                <a:spcBef>
                  <a:spcPts val="1200"/>
                </a:spcBef>
                <a:defRPr sz="2900" b="0">
                  <a:solidFill>
                    <a:srgbClr val="FFFFFF"/>
                  </a:solidFill>
                  <a:latin typeface="Arial"/>
                  <a:ea typeface="Arial"/>
                  <a:cs typeface="Arial"/>
                  <a:sym typeface="Arial"/>
                </a:defRPr>
              </a:pPr>
              <a:r>
                <a:t>French blockade prevented escape to the sea</a:t>
              </a:r>
            </a:p>
            <a:p>
              <a:pPr algn="l" defTabSz="914400">
                <a:spcBef>
                  <a:spcPts val="1200"/>
                </a:spcBef>
                <a:defRPr sz="2900" b="0">
                  <a:solidFill>
                    <a:srgbClr val="E4EBFB"/>
                  </a:solidFill>
                  <a:latin typeface="Helvetica"/>
                  <a:ea typeface="Helvetica"/>
                  <a:cs typeface="Helvetica"/>
                  <a:sym typeface="Helvetica"/>
                </a:defRPr>
              </a:pPr>
              <a:r>
                <a:t>Cornwallis surrounded by French &amp; American forces almost twice his size - surrenders</a:t>
              </a:r>
            </a:p>
            <a:p>
              <a:pPr algn="l" defTabSz="914400">
                <a:spcBef>
                  <a:spcPts val="1200"/>
                </a:spcBef>
                <a:defRPr sz="2900" b="0">
                  <a:solidFill>
                    <a:srgbClr val="E4EBFB"/>
                  </a:solidFill>
                  <a:latin typeface="Helvetica"/>
                  <a:ea typeface="Helvetica"/>
                  <a:cs typeface="Helvetica"/>
                  <a:sym typeface="Helvetica"/>
                </a:defRPr>
              </a:pPr>
              <a:r>
                <a:t>last big battle of the war - Britain wants peace</a:t>
              </a:r>
            </a:p>
          </p:txBody>
        </p:sp>
      </p:grpSp>
    </p:spTree>
    <p:extLst>
      <p:ext uri="{BB962C8B-B14F-4D97-AF65-F5344CB8AC3E}">
        <p14:creationId xmlns:p14="http://schemas.microsoft.com/office/powerpoint/2010/main" val="829011775"/>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Choice xmlns:p14="http://schemas.microsoft.com/office/powerpoint/2010/main" xmlns="" Requires="p14">
      <p:transition spd="slow">
        <p14:prism dir="d"/>
      </p:transition>
    </mc:Choice>
    <mc:Fallback xmlns:p14="http://schemas.microsoft.com/office/powerpoint/2010/main"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60000">
                                      <p:stCondLst>
                                        <p:cond delay="0"/>
                                      </p:stCondLst>
                                      <p:iterate>
                                        <p:tmAbs val="0"/>
                                      </p:iterate>
                                      <p:childTnLst>
                                        <p:set>
                                          <p:cBhvr>
                                            <p:cTn id="6" fill="hold"/>
                                            <p:tgtEl>
                                              <p:spTgt spid="102"/>
                                            </p:tgtEl>
                                            <p:attrNameLst>
                                              <p:attrName>style.visibility</p:attrName>
                                            </p:attrNameLst>
                                          </p:cBhvr>
                                          <p:to>
                                            <p:strVal val="visible"/>
                                          </p:to>
                                        </p:set>
                                        <p:anim calcmode="lin" valueType="num" p14:bounceEnd="60000">
                                          <p:cBhvr>
                                            <p:cTn id="7" dur="1250" fill="hold"/>
                                            <p:tgtEl>
                                              <p:spTgt spid="102"/>
                                            </p:tgtEl>
                                            <p:attrNameLst>
                                              <p:attrName>ppt_x</p:attrName>
                                            </p:attrNameLst>
                                          </p:cBhvr>
                                          <p:tavLst>
                                            <p:tav tm="0">
                                              <p:val>
                                                <p:strVal val="0-#ppt_w/2"/>
                                              </p:val>
                                            </p:tav>
                                            <p:tav tm="100000">
                                              <p:val>
                                                <p:strVal val="#ppt_x"/>
                                              </p:val>
                                            </p:tav>
                                          </p:tavLst>
                                        </p:anim>
                                        <p:anim calcmode="lin" valueType="num" p14:bounceEnd="60000">
                                          <p:cBhvr>
                                            <p:cTn id="8" dur="125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iterate>
                                        <p:tmAbs val="0"/>
                                      </p:iterate>
                                      <p:childTnLst>
                                        <p:set>
                                          <p:cBhvr>
                                            <p:cTn id="12" fill="hold"/>
                                            <p:tgtEl>
                                              <p:spTgt spid="98"/>
                                            </p:tgtEl>
                                            <p:attrNameLst>
                                              <p:attrName>style.visibility</p:attrName>
                                            </p:attrNameLst>
                                          </p:cBhvr>
                                          <p:to>
                                            <p:strVal val="visible"/>
                                          </p:to>
                                        </p:set>
                                        <p:animEffect transition="in" filter="box(out)">
                                          <p:cBhvr>
                                            <p:cTn id="13" dur="1000"/>
                                            <p:tgtEl>
                                              <p:spTgt spid="98"/>
                                            </p:tgtEl>
                                          </p:cBhvr>
                                        </p:animEffect>
                                      </p:childTnLst>
                                    </p:cTn>
                                  </p:par>
                                </p:childTnLst>
                              </p:cTn>
                            </p:par>
                            <p:par>
                              <p:cTn id="14" fill="hold">
                                <p:stCondLst>
                                  <p:cond delay="1000"/>
                                </p:stCondLst>
                                <p:childTnLst>
                                  <p:par>
                                    <p:cTn id="15" presetID="1" presetClass="mediacall" presetSubtype="0" fill="hold" nodeType="afterEffect">
                                      <p:stCondLst>
                                        <p:cond delay="0"/>
                                      </p:stCondLst>
                                      <p:childTnLst>
                                        <p:cmd type="call" cmd="playFrom(0.0)">
                                          <p:cBhvr>
                                            <p:cTn id="16" dur="398600" fill="hold"/>
                                            <p:tgtEl>
                                              <p:spTgt spid="98"/>
                                            </p:tgtEl>
                                          </p:cBhvr>
                                        </p:cmd>
                                      </p:childTnLst>
                                    </p:cTn>
                                  </p:par>
                                  <p:par>
                                    <p:cTn id="17" presetID="10" presetClass="exit" presetSubtype="0" fill="hold" grpId="0" nodeType="withEffect">
                                      <p:stCondLst>
                                        <p:cond delay="0"/>
                                      </p:stCondLst>
                                      <p:childTnLst>
                                        <p:animEffect transition="out" filter="fade">
                                          <p:cBhvr>
                                            <p:cTn id="18" dur="5000"/>
                                            <p:tgtEl>
                                              <p:spTgt spid="96"/>
                                            </p:tgtEl>
                                          </p:cBhvr>
                                        </p:animEffect>
                                        <p:set>
                                          <p:cBhvr>
                                            <p:cTn id="19" dur="1" fill="hold">
                                              <p:stCondLst>
                                                <p:cond delay="4999"/>
                                              </p:stCondLst>
                                            </p:cTn>
                                            <p:tgtEl>
                                              <p:spTgt spid="96"/>
                                            </p:tgtEl>
                                            <p:attrNameLst>
                                              <p:attrName>style.visibility</p:attrName>
                                            </p:attrNameLst>
                                          </p:cBhvr>
                                          <p:to>
                                            <p:strVal val="hidden"/>
                                          </p:to>
                                        </p:set>
                                      </p:childTnLst>
                                    </p:cTn>
                                  </p:par>
                                  <p:par>
                                    <p:cTn id="20" presetID="10" presetClass="exit" presetSubtype="0" fill="hold" grpId="0" nodeType="withEffect">
                                      <p:stCondLst>
                                        <p:cond delay="10000"/>
                                      </p:stCondLst>
                                      <p:childTnLst>
                                        <p:animEffect transition="out" filter="fade">
                                          <p:cBhvr>
                                            <p:cTn id="21" dur="5000"/>
                                            <p:tgtEl>
                                              <p:spTgt spid="99"/>
                                            </p:tgtEl>
                                          </p:cBhvr>
                                        </p:animEffect>
                                        <p:set>
                                          <p:cBhvr>
                                            <p:cTn id="22" dur="1" fill="hold">
                                              <p:stCondLst>
                                                <p:cond delay="4999"/>
                                              </p:stCondLst>
                                            </p:cTn>
                                            <p:tgtEl>
                                              <p:spTgt spid="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3" fill="hold" display="0">
                      <p:stCondLst>
                        <p:cond delay="indefinite"/>
                      </p:stCondLst>
                    </p:cTn>
                    <p:tgtEl>
                      <p:spTgt spid="98"/>
                    </p:tgtEl>
                  </p:cMediaNode>
                </p:video>
              </p:childTnLst>
            </p:cTn>
          </p:par>
        </p:tnLst>
        <p:bldLst>
          <p:bldP spid="96" grpId="0" animBg="1" advAuto="0"/>
          <p:bldP spid="98" grpId="0" animBg="1" advAuto="0"/>
          <p:bldP spid="99" grpId="0" animBg="1" advAuto="0"/>
          <p:bldP spid="102" grpId="0" animBg="1" advAuto="0"/>
        </p:bldLst>
      </p:timing>
    </mc:Choice>
    <mc:Fallback xmlns="">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102"/>
                                            </p:tgtEl>
                                            <p:attrNameLst>
                                              <p:attrName>style.visibility</p:attrName>
                                            </p:attrNameLst>
                                          </p:cBhvr>
                                          <p:to>
                                            <p:strVal val="visible"/>
                                          </p:to>
                                        </p:set>
                                        <p:anim calcmode="lin" valueType="num">
                                          <p:cBhvr>
                                            <p:cTn id="7" dur="1250" fill="hold"/>
                                            <p:tgtEl>
                                              <p:spTgt spid="102"/>
                                            </p:tgtEl>
                                            <p:attrNameLst>
                                              <p:attrName>ppt_x</p:attrName>
                                            </p:attrNameLst>
                                          </p:cBhvr>
                                          <p:tavLst>
                                            <p:tav tm="0">
                                              <p:val>
                                                <p:strVal val="0-#ppt_w/2"/>
                                              </p:val>
                                            </p:tav>
                                            <p:tav tm="100000">
                                              <p:val>
                                                <p:strVal val="#ppt_x"/>
                                              </p:val>
                                            </p:tav>
                                          </p:tavLst>
                                        </p:anim>
                                        <p:anim calcmode="lin" valueType="num">
                                          <p:cBhvr>
                                            <p:cTn id="8" dur="125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2" nodeType="clickEffect">
                                      <p:stCondLst>
                                        <p:cond delay="0"/>
                                      </p:stCondLst>
                                      <p:iterate>
                                        <p:tmAbs val="0"/>
                                      </p:iterate>
                                      <p:childTnLst>
                                        <p:set>
                                          <p:cBhvr>
                                            <p:cTn id="12" fill="hold"/>
                                            <p:tgtEl>
                                              <p:spTgt spid="98"/>
                                            </p:tgtEl>
                                            <p:attrNameLst>
                                              <p:attrName>style.visibility</p:attrName>
                                            </p:attrNameLst>
                                          </p:cBhvr>
                                          <p:to>
                                            <p:strVal val="visible"/>
                                          </p:to>
                                        </p:set>
                                        <p:animEffect transition="in" filter="box(out)">
                                          <p:cBhvr>
                                            <p:cTn id="13" dur="1000"/>
                                            <p:tgtEl>
                                              <p:spTgt spid="98"/>
                                            </p:tgtEl>
                                          </p:cBhvr>
                                        </p:animEffect>
                                      </p:childTnLst>
                                    </p:cTn>
                                  </p:par>
                                </p:childTnLst>
                              </p:cTn>
                            </p:par>
                            <p:par>
                              <p:cTn id="14" fill="hold">
                                <p:stCondLst>
                                  <p:cond delay="1000"/>
                                </p:stCondLst>
                                <p:childTnLst>
                                  <p:par>
                                    <p:cTn id="15" presetID="1" presetClass="mediacall" presetSubtype="0" fill="hold" nodeType="afterEffect">
                                      <p:stCondLst>
                                        <p:cond delay="0"/>
                                      </p:stCondLst>
                                      <p:childTnLst>
                                        <p:cmd type="call" cmd="playFrom(0.0)">
                                          <p:cBhvr>
                                            <p:cTn id="16" dur="398600" fill="hold"/>
                                            <p:tgtEl>
                                              <p:spTgt spid="98"/>
                                            </p:tgtEl>
                                          </p:cBhvr>
                                        </p:cmd>
                                      </p:childTnLst>
                                    </p:cTn>
                                  </p:par>
                                  <p:par>
                                    <p:cTn id="17" presetID="10" presetClass="exit" presetSubtype="0" fill="hold" grpId="4" nodeType="withEffect">
                                      <p:stCondLst>
                                        <p:cond delay="0"/>
                                      </p:stCondLst>
                                      <p:childTnLst>
                                        <p:animEffect transition="out" filter="fade">
                                          <p:cBhvr>
                                            <p:cTn id="18" dur="5000"/>
                                            <p:tgtEl>
                                              <p:spTgt spid="96"/>
                                            </p:tgtEl>
                                          </p:cBhvr>
                                        </p:animEffect>
                                        <p:set>
                                          <p:cBhvr>
                                            <p:cTn id="19" dur="1" fill="hold">
                                              <p:stCondLst>
                                                <p:cond delay="4999"/>
                                              </p:stCondLst>
                                            </p:cTn>
                                            <p:tgtEl>
                                              <p:spTgt spid="96"/>
                                            </p:tgtEl>
                                            <p:attrNameLst>
                                              <p:attrName>style.visibility</p:attrName>
                                            </p:attrNameLst>
                                          </p:cBhvr>
                                          <p:to>
                                            <p:strVal val="hidden"/>
                                          </p:to>
                                        </p:set>
                                      </p:childTnLst>
                                    </p:cTn>
                                  </p:par>
                                  <p:par>
                                    <p:cTn id="20" presetID="10" presetClass="exit" presetSubtype="0" fill="hold" grpId="5" nodeType="withEffect">
                                      <p:stCondLst>
                                        <p:cond delay="10000"/>
                                      </p:stCondLst>
                                      <p:childTnLst>
                                        <p:animEffect transition="out" filter="fade">
                                          <p:cBhvr>
                                            <p:cTn id="21" dur="5000"/>
                                            <p:tgtEl>
                                              <p:spTgt spid="99"/>
                                            </p:tgtEl>
                                          </p:cBhvr>
                                        </p:animEffect>
                                        <p:set>
                                          <p:cBhvr>
                                            <p:cTn id="22" dur="1" fill="hold">
                                              <p:stCondLst>
                                                <p:cond delay="4999"/>
                                              </p:stCondLst>
                                            </p:cTn>
                                            <p:tgtEl>
                                              <p:spTgt spid="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3" fill="hold" display="0">
                      <p:stCondLst>
                        <p:cond delay="indefinite"/>
                      </p:stCondLst>
                    </p:cTn>
                    <p:tgtEl>
                      <p:spTgt spid="98"/>
                    </p:tgtEl>
                  </p:cMediaNode>
                </p:video>
              </p:childTnLst>
            </p:cTn>
          </p:par>
        </p:tnLst>
        <p:bldLst>
          <p:bldP spid="96" grpId="4" animBg="1" advAuto="0"/>
          <p:bldP spid="98" grpId="2" animBg="1" advAuto="0"/>
          <p:bldP spid="99" grpId="5" animBg="1" advAuto="0"/>
          <p:bldP spid="102" grpId="1" animBg="1" advAuto="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North Anerica Map.jpg" descr="North Anerica Map.jpg"/>
          <p:cNvPicPr>
            <a:picLocks noChangeAspect="1"/>
          </p:cNvPicPr>
          <p:nvPr/>
        </p:nvPicPr>
        <p:blipFill>
          <a:blip r:embed="rId3"/>
          <a:srcRect l="4120" r="13550"/>
          <a:stretch>
            <a:fillRect/>
          </a:stretch>
        </p:blipFill>
        <p:spPr>
          <a:xfrm>
            <a:off x="-1786" y="854245"/>
            <a:ext cx="13008309" cy="8887730"/>
          </a:xfrm>
          <a:prstGeom prst="rect">
            <a:avLst/>
          </a:prstGeom>
          <a:ln w="12700">
            <a:miter lim="400000"/>
          </a:ln>
        </p:spPr>
      </p:pic>
      <p:sp>
        <p:nvSpPr>
          <p:cNvPr id="107" name="Shape"/>
          <p:cNvSpPr/>
          <p:nvPr/>
        </p:nvSpPr>
        <p:spPr>
          <a:xfrm>
            <a:off x="6386138" y="5535387"/>
            <a:ext cx="1551369" cy="902265"/>
          </a:xfrm>
          <a:custGeom>
            <a:avLst/>
            <a:gdLst/>
            <a:ahLst/>
            <a:cxnLst>
              <a:cxn ang="0">
                <a:pos x="wd2" y="hd2"/>
              </a:cxn>
              <a:cxn ang="5400000">
                <a:pos x="wd2" y="hd2"/>
              </a:cxn>
              <a:cxn ang="10800000">
                <a:pos x="wd2" y="hd2"/>
              </a:cxn>
              <a:cxn ang="16200000">
                <a:pos x="wd2" y="hd2"/>
              </a:cxn>
            </a:cxnLst>
            <a:rect l="0" t="0" r="r" b="b"/>
            <a:pathLst>
              <a:path w="21600" h="21600" extrusionOk="0">
                <a:moveTo>
                  <a:pt x="0" y="5419"/>
                </a:moveTo>
                <a:cubicBezTo>
                  <a:pt x="256" y="6305"/>
                  <a:pt x="578" y="7128"/>
                  <a:pt x="966" y="7857"/>
                </a:cubicBezTo>
                <a:cubicBezTo>
                  <a:pt x="1138" y="8179"/>
                  <a:pt x="1326" y="8488"/>
                  <a:pt x="1566" y="8634"/>
                </a:cubicBezTo>
                <a:cubicBezTo>
                  <a:pt x="2221" y="9034"/>
                  <a:pt x="2923" y="8107"/>
                  <a:pt x="3565" y="8545"/>
                </a:cubicBezTo>
                <a:cubicBezTo>
                  <a:pt x="4135" y="8933"/>
                  <a:pt x="4752" y="9389"/>
                  <a:pt x="4782" y="8542"/>
                </a:cubicBezTo>
                <a:cubicBezTo>
                  <a:pt x="4809" y="7809"/>
                  <a:pt x="4126" y="7794"/>
                  <a:pt x="4091" y="7140"/>
                </a:cubicBezTo>
                <a:cubicBezTo>
                  <a:pt x="4075" y="6849"/>
                  <a:pt x="4211" y="6585"/>
                  <a:pt x="4176" y="6296"/>
                </a:cubicBezTo>
                <a:cubicBezTo>
                  <a:pt x="4045" y="5202"/>
                  <a:pt x="2989" y="6442"/>
                  <a:pt x="2810" y="5480"/>
                </a:cubicBezTo>
                <a:cubicBezTo>
                  <a:pt x="2657" y="4656"/>
                  <a:pt x="3448" y="4391"/>
                  <a:pt x="4158" y="5067"/>
                </a:cubicBezTo>
                <a:cubicBezTo>
                  <a:pt x="4960" y="5832"/>
                  <a:pt x="6039" y="5348"/>
                  <a:pt x="7073" y="5319"/>
                </a:cubicBezTo>
                <a:cubicBezTo>
                  <a:pt x="8274" y="5285"/>
                  <a:pt x="9395" y="5238"/>
                  <a:pt x="10596" y="5147"/>
                </a:cubicBezTo>
                <a:lnTo>
                  <a:pt x="11619" y="6312"/>
                </a:lnTo>
                <a:lnTo>
                  <a:pt x="12031" y="7133"/>
                </a:lnTo>
                <a:lnTo>
                  <a:pt x="12691" y="6961"/>
                </a:lnTo>
                <a:lnTo>
                  <a:pt x="13881" y="6300"/>
                </a:lnTo>
                <a:lnTo>
                  <a:pt x="14261" y="6013"/>
                </a:lnTo>
                <a:lnTo>
                  <a:pt x="16415" y="8735"/>
                </a:lnTo>
                <a:lnTo>
                  <a:pt x="16971" y="10168"/>
                </a:lnTo>
                <a:lnTo>
                  <a:pt x="16644" y="12670"/>
                </a:lnTo>
                <a:lnTo>
                  <a:pt x="16679" y="13989"/>
                </a:lnTo>
                <a:lnTo>
                  <a:pt x="17220" y="13685"/>
                </a:lnTo>
                <a:lnTo>
                  <a:pt x="17194" y="14885"/>
                </a:lnTo>
                <a:lnTo>
                  <a:pt x="17576" y="16030"/>
                </a:lnTo>
                <a:lnTo>
                  <a:pt x="18780" y="18674"/>
                </a:lnTo>
                <a:lnTo>
                  <a:pt x="19699" y="20517"/>
                </a:lnTo>
                <a:lnTo>
                  <a:pt x="19720" y="21600"/>
                </a:lnTo>
                <a:lnTo>
                  <a:pt x="20915" y="21584"/>
                </a:lnTo>
                <a:lnTo>
                  <a:pt x="21600" y="18123"/>
                </a:lnTo>
                <a:lnTo>
                  <a:pt x="21344" y="14748"/>
                </a:lnTo>
                <a:lnTo>
                  <a:pt x="20803" y="11246"/>
                </a:lnTo>
                <a:lnTo>
                  <a:pt x="19637" y="7498"/>
                </a:lnTo>
                <a:lnTo>
                  <a:pt x="19314" y="6206"/>
                </a:lnTo>
                <a:lnTo>
                  <a:pt x="18988" y="2675"/>
                </a:lnTo>
                <a:lnTo>
                  <a:pt x="17432" y="1961"/>
                </a:lnTo>
                <a:lnTo>
                  <a:pt x="16721" y="1437"/>
                </a:lnTo>
                <a:lnTo>
                  <a:pt x="16173" y="723"/>
                </a:lnTo>
                <a:lnTo>
                  <a:pt x="14326" y="0"/>
                </a:lnTo>
                <a:lnTo>
                  <a:pt x="12480" y="618"/>
                </a:lnTo>
                <a:lnTo>
                  <a:pt x="11747" y="227"/>
                </a:lnTo>
                <a:lnTo>
                  <a:pt x="10708" y="302"/>
                </a:lnTo>
                <a:lnTo>
                  <a:pt x="7569" y="865"/>
                </a:lnTo>
                <a:cubicBezTo>
                  <a:pt x="7059" y="1506"/>
                  <a:pt x="6482" y="1946"/>
                  <a:pt x="5876" y="2167"/>
                </a:cubicBezTo>
                <a:cubicBezTo>
                  <a:pt x="5568" y="2281"/>
                  <a:pt x="5249" y="2338"/>
                  <a:pt x="4925" y="2347"/>
                </a:cubicBezTo>
                <a:cubicBezTo>
                  <a:pt x="3662" y="2384"/>
                  <a:pt x="2335" y="1690"/>
                  <a:pt x="1205" y="2714"/>
                </a:cubicBezTo>
                <a:cubicBezTo>
                  <a:pt x="592" y="3269"/>
                  <a:pt x="152" y="4258"/>
                  <a:pt x="0" y="5419"/>
                </a:cubicBezTo>
                <a:close/>
              </a:path>
            </a:pathLst>
          </a:custGeom>
          <a:solidFill>
            <a:srgbClr val="E85D03">
              <a:alpha val="91527"/>
            </a:srgbClr>
          </a:solidFill>
          <a:ln w="12700">
            <a:miter lim="400000"/>
          </a:ln>
        </p:spPr>
        <p:txBody>
          <a:bodyPr lIns="50800" tIns="50800" rIns="50800" bIns="50800" anchor="ctr"/>
          <a:lstStyle/>
          <a:p>
            <a:pPr>
              <a:defRPr sz="2600" b="0">
                <a:solidFill>
                  <a:srgbClr val="FFFFFF"/>
                </a:solidFill>
                <a:latin typeface="Helvetica Light"/>
                <a:ea typeface="Helvetica Light"/>
                <a:cs typeface="Helvetica Light"/>
                <a:sym typeface="Helvetica Light"/>
              </a:defRPr>
            </a:pPr>
            <a:endParaRPr/>
          </a:p>
        </p:txBody>
      </p:sp>
      <p:sp>
        <p:nvSpPr>
          <p:cNvPr id="108" name="Shape"/>
          <p:cNvSpPr/>
          <p:nvPr/>
        </p:nvSpPr>
        <p:spPr>
          <a:xfrm>
            <a:off x="2189785" y="2944378"/>
            <a:ext cx="9595877" cy="6659509"/>
          </a:xfrm>
          <a:custGeom>
            <a:avLst/>
            <a:gdLst/>
            <a:ahLst/>
            <a:cxnLst>
              <a:cxn ang="0">
                <a:pos x="wd2" y="hd2"/>
              </a:cxn>
              <a:cxn ang="5400000">
                <a:pos x="wd2" y="hd2"/>
              </a:cxn>
              <a:cxn ang="10800000">
                <a:pos x="wd2" y="hd2"/>
              </a:cxn>
              <a:cxn ang="16200000">
                <a:pos x="wd2" y="hd2"/>
              </a:cxn>
            </a:cxnLst>
            <a:rect l="0" t="0" r="r" b="b"/>
            <a:pathLst>
              <a:path w="21596" h="20582" extrusionOk="0">
                <a:moveTo>
                  <a:pt x="6525" y="1931"/>
                </a:moveTo>
                <a:cubicBezTo>
                  <a:pt x="6291" y="2022"/>
                  <a:pt x="6053" y="1897"/>
                  <a:pt x="5816" y="1839"/>
                </a:cubicBezTo>
                <a:cubicBezTo>
                  <a:pt x="5453" y="1752"/>
                  <a:pt x="5067" y="1830"/>
                  <a:pt x="4713" y="1664"/>
                </a:cubicBezTo>
                <a:cubicBezTo>
                  <a:pt x="4449" y="1541"/>
                  <a:pt x="4226" y="1296"/>
                  <a:pt x="3973" y="1138"/>
                </a:cubicBezTo>
                <a:cubicBezTo>
                  <a:pt x="3766" y="1009"/>
                  <a:pt x="3533" y="965"/>
                  <a:pt x="3324" y="1025"/>
                </a:cubicBezTo>
                <a:cubicBezTo>
                  <a:pt x="3144" y="1076"/>
                  <a:pt x="2959" y="1207"/>
                  <a:pt x="2793" y="1090"/>
                </a:cubicBezTo>
                <a:cubicBezTo>
                  <a:pt x="2492" y="878"/>
                  <a:pt x="2512" y="-328"/>
                  <a:pt x="2050" y="85"/>
                </a:cubicBezTo>
                <a:cubicBezTo>
                  <a:pt x="1406" y="662"/>
                  <a:pt x="2691" y="931"/>
                  <a:pt x="2831" y="1439"/>
                </a:cubicBezTo>
                <a:cubicBezTo>
                  <a:pt x="2886" y="1636"/>
                  <a:pt x="2818" y="1873"/>
                  <a:pt x="2904" y="2053"/>
                </a:cubicBezTo>
                <a:cubicBezTo>
                  <a:pt x="3023" y="2305"/>
                  <a:pt x="3385" y="2260"/>
                  <a:pt x="3399" y="2605"/>
                </a:cubicBezTo>
                <a:cubicBezTo>
                  <a:pt x="3407" y="2785"/>
                  <a:pt x="3280" y="2896"/>
                  <a:pt x="3190" y="3026"/>
                </a:cubicBezTo>
                <a:cubicBezTo>
                  <a:pt x="2275" y="4326"/>
                  <a:pt x="4218" y="6208"/>
                  <a:pt x="4803" y="4589"/>
                </a:cubicBezTo>
                <a:lnTo>
                  <a:pt x="4488" y="5362"/>
                </a:lnTo>
                <a:lnTo>
                  <a:pt x="3992" y="5812"/>
                </a:lnTo>
                <a:lnTo>
                  <a:pt x="3509" y="6586"/>
                </a:lnTo>
                <a:lnTo>
                  <a:pt x="2446" y="6255"/>
                </a:lnTo>
                <a:lnTo>
                  <a:pt x="2026" y="5772"/>
                </a:lnTo>
                <a:lnTo>
                  <a:pt x="1044" y="4900"/>
                </a:lnTo>
                <a:lnTo>
                  <a:pt x="441" y="4810"/>
                </a:lnTo>
                <a:lnTo>
                  <a:pt x="10" y="4938"/>
                </a:lnTo>
                <a:lnTo>
                  <a:pt x="0" y="5165"/>
                </a:lnTo>
                <a:lnTo>
                  <a:pt x="155" y="5355"/>
                </a:lnTo>
                <a:lnTo>
                  <a:pt x="320" y="5635"/>
                </a:lnTo>
                <a:lnTo>
                  <a:pt x="487" y="5961"/>
                </a:lnTo>
                <a:lnTo>
                  <a:pt x="575" y="6134"/>
                </a:lnTo>
                <a:lnTo>
                  <a:pt x="582" y="6320"/>
                </a:lnTo>
                <a:lnTo>
                  <a:pt x="710" y="6480"/>
                </a:lnTo>
                <a:lnTo>
                  <a:pt x="877" y="6721"/>
                </a:lnTo>
                <a:lnTo>
                  <a:pt x="978" y="6997"/>
                </a:lnTo>
                <a:lnTo>
                  <a:pt x="1358" y="7125"/>
                </a:lnTo>
                <a:lnTo>
                  <a:pt x="1699" y="7348"/>
                </a:lnTo>
                <a:lnTo>
                  <a:pt x="1912" y="7508"/>
                </a:lnTo>
                <a:lnTo>
                  <a:pt x="1997" y="7960"/>
                </a:lnTo>
                <a:lnTo>
                  <a:pt x="2222" y="8280"/>
                </a:lnTo>
                <a:lnTo>
                  <a:pt x="2344" y="8766"/>
                </a:lnTo>
                <a:lnTo>
                  <a:pt x="2527" y="9023"/>
                </a:lnTo>
                <a:lnTo>
                  <a:pt x="2833" y="9337"/>
                </a:lnTo>
                <a:lnTo>
                  <a:pt x="2814" y="9686"/>
                </a:lnTo>
                <a:lnTo>
                  <a:pt x="2698" y="9759"/>
                </a:lnTo>
                <a:lnTo>
                  <a:pt x="3157" y="10183"/>
                </a:lnTo>
                <a:lnTo>
                  <a:pt x="3383" y="10378"/>
                </a:lnTo>
                <a:lnTo>
                  <a:pt x="3471" y="10626"/>
                </a:lnTo>
                <a:lnTo>
                  <a:pt x="3455" y="10902"/>
                </a:lnTo>
                <a:lnTo>
                  <a:pt x="3651" y="11169"/>
                </a:lnTo>
                <a:lnTo>
                  <a:pt x="3945" y="11369"/>
                </a:lnTo>
                <a:lnTo>
                  <a:pt x="4056" y="11640"/>
                </a:lnTo>
                <a:lnTo>
                  <a:pt x="4231" y="11643"/>
                </a:lnTo>
                <a:lnTo>
                  <a:pt x="4239" y="11487"/>
                </a:lnTo>
                <a:lnTo>
                  <a:pt x="4169" y="11379"/>
                </a:lnTo>
                <a:lnTo>
                  <a:pt x="4045" y="11179"/>
                </a:lnTo>
                <a:lnTo>
                  <a:pt x="3947" y="11134"/>
                </a:lnTo>
                <a:lnTo>
                  <a:pt x="3752" y="10666"/>
                </a:lnTo>
                <a:lnTo>
                  <a:pt x="3632" y="10298"/>
                </a:lnTo>
                <a:lnTo>
                  <a:pt x="3441" y="9975"/>
                </a:lnTo>
                <a:lnTo>
                  <a:pt x="3293" y="9664"/>
                </a:lnTo>
                <a:lnTo>
                  <a:pt x="3045" y="9242"/>
                </a:lnTo>
                <a:lnTo>
                  <a:pt x="2869" y="8950"/>
                </a:lnTo>
                <a:lnTo>
                  <a:pt x="2710" y="8544"/>
                </a:lnTo>
                <a:lnTo>
                  <a:pt x="2655" y="8239"/>
                </a:lnTo>
                <a:lnTo>
                  <a:pt x="2803" y="8092"/>
                </a:lnTo>
                <a:lnTo>
                  <a:pt x="2993" y="8180"/>
                </a:lnTo>
                <a:lnTo>
                  <a:pt x="3246" y="8484"/>
                </a:lnTo>
                <a:lnTo>
                  <a:pt x="3410" y="9221"/>
                </a:lnTo>
                <a:lnTo>
                  <a:pt x="3978" y="9874"/>
                </a:lnTo>
                <a:lnTo>
                  <a:pt x="4213" y="10138"/>
                </a:lnTo>
                <a:lnTo>
                  <a:pt x="4366" y="10280"/>
                </a:lnTo>
                <a:lnTo>
                  <a:pt x="4277" y="10461"/>
                </a:lnTo>
                <a:lnTo>
                  <a:pt x="4603" y="10869"/>
                </a:lnTo>
                <a:lnTo>
                  <a:pt x="5080" y="11428"/>
                </a:lnTo>
                <a:lnTo>
                  <a:pt x="5411" y="11873"/>
                </a:lnTo>
                <a:lnTo>
                  <a:pt x="5512" y="12477"/>
                </a:lnTo>
                <a:lnTo>
                  <a:pt x="5433" y="12734"/>
                </a:lnTo>
                <a:lnTo>
                  <a:pt x="5453" y="13062"/>
                </a:lnTo>
                <a:lnTo>
                  <a:pt x="6152" y="13668"/>
                </a:lnTo>
                <a:lnTo>
                  <a:pt x="6449" y="13766"/>
                </a:lnTo>
                <a:lnTo>
                  <a:pt x="6978" y="14183"/>
                </a:lnTo>
                <a:lnTo>
                  <a:pt x="7890" y="14562"/>
                </a:lnTo>
                <a:lnTo>
                  <a:pt x="8336" y="14627"/>
                </a:lnTo>
                <a:lnTo>
                  <a:pt x="8529" y="14488"/>
                </a:lnTo>
                <a:lnTo>
                  <a:pt x="8715" y="14488"/>
                </a:lnTo>
                <a:lnTo>
                  <a:pt x="9018" y="14657"/>
                </a:lnTo>
                <a:lnTo>
                  <a:pt x="9222" y="15013"/>
                </a:lnTo>
                <a:lnTo>
                  <a:pt x="9598" y="15288"/>
                </a:lnTo>
                <a:lnTo>
                  <a:pt x="10088" y="15488"/>
                </a:lnTo>
                <a:lnTo>
                  <a:pt x="10540" y="15684"/>
                </a:lnTo>
                <a:lnTo>
                  <a:pt x="10834" y="15697"/>
                </a:lnTo>
                <a:lnTo>
                  <a:pt x="10779" y="15912"/>
                </a:lnTo>
                <a:lnTo>
                  <a:pt x="11155" y="16306"/>
                </a:lnTo>
                <a:lnTo>
                  <a:pt x="11351" y="16546"/>
                </a:lnTo>
                <a:lnTo>
                  <a:pt x="11268" y="16823"/>
                </a:lnTo>
                <a:lnTo>
                  <a:pt x="11391" y="17042"/>
                </a:lnTo>
                <a:lnTo>
                  <a:pt x="11706" y="17169"/>
                </a:lnTo>
                <a:lnTo>
                  <a:pt x="12236" y="17749"/>
                </a:lnTo>
                <a:lnTo>
                  <a:pt x="12405" y="17665"/>
                </a:lnTo>
                <a:lnTo>
                  <a:pt x="12540" y="17887"/>
                </a:lnTo>
                <a:lnTo>
                  <a:pt x="12623" y="17885"/>
                </a:lnTo>
                <a:cubicBezTo>
                  <a:pt x="12629" y="17977"/>
                  <a:pt x="12686" y="18048"/>
                  <a:pt x="12753" y="18048"/>
                </a:cubicBezTo>
                <a:cubicBezTo>
                  <a:pt x="12807" y="18048"/>
                  <a:pt x="12853" y="18001"/>
                  <a:pt x="12903" y="17977"/>
                </a:cubicBezTo>
                <a:cubicBezTo>
                  <a:pt x="12919" y="17970"/>
                  <a:pt x="12936" y="17964"/>
                  <a:pt x="12948" y="17947"/>
                </a:cubicBezTo>
                <a:cubicBezTo>
                  <a:pt x="13004" y="17871"/>
                  <a:pt x="12904" y="17783"/>
                  <a:pt x="12882" y="17689"/>
                </a:cubicBezTo>
                <a:cubicBezTo>
                  <a:pt x="12815" y="17412"/>
                  <a:pt x="13157" y="17187"/>
                  <a:pt x="13377" y="17526"/>
                </a:cubicBezTo>
                <a:cubicBezTo>
                  <a:pt x="13430" y="17609"/>
                  <a:pt x="13472" y="17705"/>
                  <a:pt x="13510" y="17803"/>
                </a:cubicBezTo>
                <a:cubicBezTo>
                  <a:pt x="13621" y="18088"/>
                  <a:pt x="13703" y="18392"/>
                  <a:pt x="13755" y="18707"/>
                </a:cubicBezTo>
                <a:cubicBezTo>
                  <a:pt x="13666" y="18990"/>
                  <a:pt x="13667" y="19312"/>
                  <a:pt x="13755" y="19596"/>
                </a:cubicBezTo>
                <a:cubicBezTo>
                  <a:pt x="14271" y="21272"/>
                  <a:pt x="15804" y="20153"/>
                  <a:pt x="17024" y="20127"/>
                </a:cubicBezTo>
                <a:cubicBezTo>
                  <a:pt x="17885" y="20108"/>
                  <a:pt x="18778" y="20767"/>
                  <a:pt x="19640" y="20531"/>
                </a:cubicBezTo>
                <a:cubicBezTo>
                  <a:pt x="19972" y="20439"/>
                  <a:pt x="20272" y="20233"/>
                  <a:pt x="20583" y="20141"/>
                </a:cubicBezTo>
                <a:cubicBezTo>
                  <a:pt x="20832" y="20068"/>
                  <a:pt x="21085" y="20054"/>
                  <a:pt x="21349" y="20074"/>
                </a:cubicBezTo>
                <a:cubicBezTo>
                  <a:pt x="21419" y="20080"/>
                  <a:pt x="21495" y="20083"/>
                  <a:pt x="21545" y="20017"/>
                </a:cubicBezTo>
                <a:cubicBezTo>
                  <a:pt x="21594" y="19952"/>
                  <a:pt x="21600" y="19860"/>
                  <a:pt x="21595" y="19776"/>
                </a:cubicBezTo>
                <a:cubicBezTo>
                  <a:pt x="21586" y="19622"/>
                  <a:pt x="21542" y="19473"/>
                  <a:pt x="21459" y="19350"/>
                </a:cubicBezTo>
                <a:cubicBezTo>
                  <a:pt x="21222" y="18900"/>
                  <a:pt x="20847" y="18630"/>
                  <a:pt x="20446" y="18615"/>
                </a:cubicBezTo>
                <a:cubicBezTo>
                  <a:pt x="20161" y="18604"/>
                  <a:pt x="19868" y="18729"/>
                  <a:pt x="19590" y="18602"/>
                </a:cubicBezTo>
                <a:cubicBezTo>
                  <a:pt x="19334" y="18485"/>
                  <a:pt x="19148" y="18177"/>
                  <a:pt x="19113" y="17810"/>
                </a:cubicBezTo>
                <a:lnTo>
                  <a:pt x="18607" y="17542"/>
                </a:lnTo>
                <a:lnTo>
                  <a:pt x="18655" y="17271"/>
                </a:lnTo>
                <a:lnTo>
                  <a:pt x="18353" y="16992"/>
                </a:lnTo>
                <a:lnTo>
                  <a:pt x="18108" y="16869"/>
                </a:lnTo>
                <a:lnTo>
                  <a:pt x="18362" y="16717"/>
                </a:lnTo>
                <a:lnTo>
                  <a:pt x="17961" y="16651"/>
                </a:lnTo>
                <a:lnTo>
                  <a:pt x="17646" y="16732"/>
                </a:lnTo>
                <a:lnTo>
                  <a:pt x="17515" y="16922"/>
                </a:lnTo>
                <a:lnTo>
                  <a:pt x="17241" y="16863"/>
                </a:lnTo>
                <a:lnTo>
                  <a:pt x="17024" y="16705"/>
                </a:lnTo>
                <a:lnTo>
                  <a:pt x="16694" y="16762"/>
                </a:lnTo>
                <a:lnTo>
                  <a:pt x="16536" y="16763"/>
                </a:lnTo>
                <a:lnTo>
                  <a:pt x="16451" y="16614"/>
                </a:lnTo>
                <a:lnTo>
                  <a:pt x="16278" y="16389"/>
                </a:lnTo>
                <a:lnTo>
                  <a:pt x="16103" y="16210"/>
                </a:lnTo>
                <a:lnTo>
                  <a:pt x="16019" y="16068"/>
                </a:lnTo>
                <a:lnTo>
                  <a:pt x="15946" y="16273"/>
                </a:lnTo>
                <a:lnTo>
                  <a:pt x="15567" y="16623"/>
                </a:lnTo>
                <a:lnTo>
                  <a:pt x="15418" y="16420"/>
                </a:lnTo>
                <a:lnTo>
                  <a:pt x="15600" y="16192"/>
                </a:lnTo>
                <a:lnTo>
                  <a:pt x="15507" y="16049"/>
                </a:lnTo>
                <a:lnTo>
                  <a:pt x="15258" y="16156"/>
                </a:lnTo>
                <a:lnTo>
                  <a:pt x="15085" y="16376"/>
                </a:lnTo>
                <a:lnTo>
                  <a:pt x="14791" y="16457"/>
                </a:lnTo>
                <a:lnTo>
                  <a:pt x="14588" y="16470"/>
                </a:lnTo>
                <a:lnTo>
                  <a:pt x="14402" y="16717"/>
                </a:lnTo>
                <a:lnTo>
                  <a:pt x="14213" y="17221"/>
                </a:lnTo>
                <a:lnTo>
                  <a:pt x="13940" y="17516"/>
                </a:lnTo>
                <a:lnTo>
                  <a:pt x="13668" y="17624"/>
                </a:lnTo>
                <a:lnTo>
                  <a:pt x="13627" y="17358"/>
                </a:lnTo>
                <a:lnTo>
                  <a:pt x="13351" y="17202"/>
                </a:lnTo>
                <a:lnTo>
                  <a:pt x="13083" y="17186"/>
                </a:lnTo>
                <a:lnTo>
                  <a:pt x="12729" y="17491"/>
                </a:lnTo>
                <a:lnTo>
                  <a:pt x="12581" y="17486"/>
                </a:lnTo>
                <a:lnTo>
                  <a:pt x="12477" y="17328"/>
                </a:lnTo>
                <a:lnTo>
                  <a:pt x="12193" y="17061"/>
                </a:lnTo>
                <a:lnTo>
                  <a:pt x="11888" y="16599"/>
                </a:lnTo>
                <a:lnTo>
                  <a:pt x="11834" y="16435"/>
                </a:lnTo>
                <a:lnTo>
                  <a:pt x="11933" y="15934"/>
                </a:lnTo>
                <a:lnTo>
                  <a:pt x="11974" y="15431"/>
                </a:lnTo>
                <a:lnTo>
                  <a:pt x="12044" y="14998"/>
                </a:lnTo>
                <a:lnTo>
                  <a:pt x="11694" y="14628"/>
                </a:lnTo>
                <a:lnTo>
                  <a:pt x="11368" y="14551"/>
                </a:lnTo>
                <a:lnTo>
                  <a:pt x="11157" y="14578"/>
                </a:lnTo>
                <a:lnTo>
                  <a:pt x="10880" y="14584"/>
                </a:lnTo>
                <a:lnTo>
                  <a:pt x="10728" y="14584"/>
                </a:lnTo>
                <a:lnTo>
                  <a:pt x="10511" y="14600"/>
                </a:lnTo>
                <a:lnTo>
                  <a:pt x="10400" y="14536"/>
                </a:lnTo>
                <a:lnTo>
                  <a:pt x="10545" y="14285"/>
                </a:lnTo>
                <a:lnTo>
                  <a:pt x="10605" y="13816"/>
                </a:lnTo>
                <a:lnTo>
                  <a:pt x="10619" y="13593"/>
                </a:lnTo>
                <a:lnTo>
                  <a:pt x="10763" y="13164"/>
                </a:lnTo>
                <a:lnTo>
                  <a:pt x="10899" y="12716"/>
                </a:lnTo>
                <a:lnTo>
                  <a:pt x="10959" y="12491"/>
                </a:lnTo>
                <a:lnTo>
                  <a:pt x="10930" y="12229"/>
                </a:lnTo>
                <a:lnTo>
                  <a:pt x="10806" y="12311"/>
                </a:lnTo>
                <a:lnTo>
                  <a:pt x="10580" y="12261"/>
                </a:lnTo>
                <a:lnTo>
                  <a:pt x="10418" y="12308"/>
                </a:lnTo>
                <a:lnTo>
                  <a:pt x="10129" y="12403"/>
                </a:lnTo>
                <a:lnTo>
                  <a:pt x="9945" y="12538"/>
                </a:lnTo>
                <a:lnTo>
                  <a:pt x="9812" y="13121"/>
                </a:lnTo>
                <a:lnTo>
                  <a:pt x="9636" y="13388"/>
                </a:lnTo>
                <a:lnTo>
                  <a:pt x="9480" y="13532"/>
                </a:lnTo>
                <a:lnTo>
                  <a:pt x="9399" y="13445"/>
                </a:lnTo>
                <a:lnTo>
                  <a:pt x="8857" y="13654"/>
                </a:lnTo>
                <a:lnTo>
                  <a:pt x="8632" y="13542"/>
                </a:lnTo>
                <a:lnTo>
                  <a:pt x="8402" y="13389"/>
                </a:lnTo>
                <a:lnTo>
                  <a:pt x="8111" y="13006"/>
                </a:lnTo>
                <a:lnTo>
                  <a:pt x="7756" y="12294"/>
                </a:lnTo>
                <a:lnTo>
                  <a:pt x="7678" y="11869"/>
                </a:lnTo>
                <a:lnTo>
                  <a:pt x="7713" y="11232"/>
                </a:lnTo>
                <a:lnTo>
                  <a:pt x="7837" y="10591"/>
                </a:lnTo>
                <a:lnTo>
                  <a:pt x="7844" y="9991"/>
                </a:lnTo>
                <a:lnTo>
                  <a:pt x="7857" y="9779"/>
                </a:lnTo>
                <a:lnTo>
                  <a:pt x="8073" y="9490"/>
                </a:lnTo>
                <a:lnTo>
                  <a:pt x="8216" y="9376"/>
                </a:lnTo>
                <a:lnTo>
                  <a:pt x="8550" y="9165"/>
                </a:lnTo>
                <a:lnTo>
                  <a:pt x="8875" y="8879"/>
                </a:lnTo>
                <a:lnTo>
                  <a:pt x="9344" y="8978"/>
                </a:lnTo>
                <a:lnTo>
                  <a:pt x="9511" y="8933"/>
                </a:lnTo>
                <a:lnTo>
                  <a:pt x="9531" y="8526"/>
                </a:lnTo>
                <a:lnTo>
                  <a:pt x="9652" y="8308"/>
                </a:lnTo>
                <a:cubicBezTo>
                  <a:pt x="9579" y="7975"/>
                  <a:pt x="9543" y="7629"/>
                  <a:pt x="9542" y="7281"/>
                </a:cubicBezTo>
                <a:cubicBezTo>
                  <a:pt x="9542" y="6938"/>
                  <a:pt x="9578" y="6596"/>
                  <a:pt x="9627" y="6258"/>
                </a:cubicBezTo>
                <a:cubicBezTo>
                  <a:pt x="9759" y="5342"/>
                  <a:pt x="9940" y="4329"/>
                  <a:pt x="9473" y="3670"/>
                </a:cubicBezTo>
                <a:cubicBezTo>
                  <a:pt x="9268" y="3382"/>
                  <a:pt x="8983" y="3259"/>
                  <a:pt x="8720" y="3100"/>
                </a:cubicBezTo>
                <a:cubicBezTo>
                  <a:pt x="8479" y="2954"/>
                  <a:pt x="8241" y="2758"/>
                  <a:pt x="8147" y="2420"/>
                </a:cubicBezTo>
                <a:cubicBezTo>
                  <a:pt x="8016" y="1951"/>
                  <a:pt x="8209" y="1306"/>
                  <a:pt x="7881" y="1010"/>
                </a:cubicBezTo>
                <a:cubicBezTo>
                  <a:pt x="7347" y="528"/>
                  <a:pt x="7026" y="1735"/>
                  <a:pt x="6525" y="1931"/>
                </a:cubicBezTo>
                <a:close/>
              </a:path>
            </a:pathLst>
          </a:custGeom>
          <a:solidFill>
            <a:srgbClr val="E85B00">
              <a:alpha val="77486"/>
            </a:srgbClr>
          </a:solidFill>
          <a:ln w="12700">
            <a:miter lim="400000"/>
          </a:ln>
        </p:spPr>
        <p:txBody>
          <a:bodyPr lIns="50800" tIns="50800" rIns="50800" bIns="50800" anchor="ctr"/>
          <a:lstStyle/>
          <a:p>
            <a:pPr>
              <a:defRPr sz="2600" b="0">
                <a:solidFill>
                  <a:srgbClr val="FFFFFF"/>
                </a:solidFill>
                <a:latin typeface="Helvetica Light"/>
                <a:ea typeface="Helvetica Light"/>
                <a:cs typeface="Helvetica Light"/>
                <a:sym typeface="Helvetica Light"/>
              </a:defRPr>
            </a:pPr>
            <a:endParaRPr/>
          </a:p>
        </p:txBody>
      </p:sp>
      <p:grpSp>
        <p:nvGrpSpPr>
          <p:cNvPr id="111" name="Group"/>
          <p:cNvGrpSpPr/>
          <p:nvPr/>
        </p:nvGrpSpPr>
        <p:grpSpPr>
          <a:xfrm>
            <a:off x="9511414" y="4822763"/>
            <a:ext cx="1866512" cy="508652"/>
            <a:chOff x="0" y="0"/>
            <a:chExt cx="1866510" cy="508651"/>
          </a:xfrm>
        </p:grpSpPr>
        <p:sp>
          <p:nvSpPr>
            <p:cNvPr id="109" name="Circle"/>
            <p:cNvSpPr/>
            <p:nvPr/>
          </p:nvSpPr>
          <p:spPr>
            <a:xfrm>
              <a:off x="0" y="43324"/>
              <a:ext cx="422003" cy="422003"/>
            </a:xfrm>
            <a:prstGeom prst="ellipse">
              <a:avLst/>
            </a:prstGeom>
            <a:solidFill>
              <a:srgbClr val="E86A0F"/>
            </a:solidFill>
            <a:ln w="25400" cap="flat">
              <a:solidFill>
                <a:srgbClr val="000000"/>
              </a:solidFill>
              <a:prstDash val="solid"/>
              <a:miter lim="400000"/>
            </a:ln>
            <a:effectLst/>
          </p:spPr>
          <p:txBody>
            <a:bodyPr wrap="square" lIns="50800" tIns="50800" rIns="50800" bIns="50800" numCol="1" anchor="ctr">
              <a:noAutofit/>
            </a:bodyPr>
            <a:lstStyle/>
            <a:p>
              <a:pPr>
                <a:defRPr sz="2600" b="0">
                  <a:solidFill>
                    <a:srgbClr val="FFFFFF"/>
                  </a:solidFill>
                  <a:latin typeface="Helvetica Light"/>
                  <a:ea typeface="Helvetica Light"/>
                  <a:cs typeface="Helvetica Light"/>
                  <a:sym typeface="Helvetica Light"/>
                </a:defRPr>
              </a:pPr>
              <a:endParaRPr/>
            </a:p>
          </p:txBody>
        </p:sp>
        <p:sp>
          <p:nvSpPr>
            <p:cNvPr id="110" name="Spanish"/>
            <p:cNvSpPr txBox="1"/>
            <p:nvPr/>
          </p:nvSpPr>
          <p:spPr>
            <a:xfrm>
              <a:off x="421259" y="0"/>
              <a:ext cx="1445252" cy="5086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900" b="0">
                  <a:solidFill>
                    <a:srgbClr val="FFFFFF"/>
                  </a:solidFill>
                  <a:effectLst>
                    <a:outerShdw blurRad="25400" dist="25400" dir="2040000" rotWithShape="0">
                      <a:srgbClr val="000000"/>
                    </a:outerShdw>
                  </a:effectLst>
                  <a:latin typeface="Arial"/>
                  <a:ea typeface="Arial"/>
                  <a:cs typeface="Arial"/>
                  <a:sym typeface="Arial"/>
                </a:defRPr>
              </a:lvl1pPr>
            </a:lstStyle>
            <a:p>
              <a:r>
                <a:t>Spanish</a:t>
              </a:r>
            </a:p>
          </p:txBody>
        </p:sp>
      </p:grpSp>
      <p:grpSp>
        <p:nvGrpSpPr>
          <p:cNvPr id="114" name="Group"/>
          <p:cNvGrpSpPr/>
          <p:nvPr/>
        </p:nvGrpSpPr>
        <p:grpSpPr>
          <a:xfrm>
            <a:off x="9481717" y="4202242"/>
            <a:ext cx="1476446" cy="508652"/>
            <a:chOff x="0" y="0"/>
            <a:chExt cx="1476445" cy="508651"/>
          </a:xfrm>
        </p:grpSpPr>
        <p:sp>
          <p:nvSpPr>
            <p:cNvPr id="112" name="Circle"/>
            <p:cNvSpPr/>
            <p:nvPr/>
          </p:nvSpPr>
          <p:spPr>
            <a:xfrm>
              <a:off x="0" y="43324"/>
              <a:ext cx="422003" cy="422003"/>
            </a:xfrm>
            <a:prstGeom prst="ellipse">
              <a:avLst/>
            </a:prstGeom>
            <a:solidFill>
              <a:srgbClr val="308B16">
                <a:alpha val="62443"/>
              </a:srgbClr>
            </a:solidFill>
            <a:ln w="25400" cap="flat">
              <a:solidFill>
                <a:srgbClr val="000000">
                  <a:alpha val="62443"/>
                </a:srgbClr>
              </a:solidFill>
              <a:prstDash val="solid"/>
              <a:miter lim="400000"/>
            </a:ln>
            <a:effectLst/>
          </p:spPr>
          <p:txBody>
            <a:bodyPr wrap="square" lIns="50800" tIns="50800" rIns="50800" bIns="50800" numCol="1" anchor="ctr">
              <a:noAutofit/>
            </a:bodyPr>
            <a:lstStyle/>
            <a:p>
              <a:pPr>
                <a:defRPr sz="2600" b="0">
                  <a:solidFill>
                    <a:srgbClr val="FFFFFF"/>
                  </a:solidFill>
                  <a:latin typeface="Helvetica Light"/>
                  <a:ea typeface="Helvetica Light"/>
                  <a:cs typeface="Helvetica Light"/>
                  <a:sym typeface="Helvetica Light"/>
                </a:defRPr>
              </a:pPr>
              <a:endParaRPr/>
            </a:p>
          </p:txBody>
        </p:sp>
        <p:sp>
          <p:nvSpPr>
            <p:cNvPr id="113" name="U.S."/>
            <p:cNvSpPr txBox="1"/>
            <p:nvPr/>
          </p:nvSpPr>
          <p:spPr>
            <a:xfrm>
              <a:off x="645866" y="0"/>
              <a:ext cx="830580" cy="5086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900" b="0">
                  <a:solidFill>
                    <a:srgbClr val="FFFFFF"/>
                  </a:solidFill>
                  <a:effectLst>
                    <a:outerShdw blurRad="25400" dist="25400" dir="2040000" rotWithShape="0">
                      <a:srgbClr val="000000"/>
                    </a:outerShdw>
                  </a:effectLst>
                  <a:latin typeface="Arial"/>
                  <a:ea typeface="Arial"/>
                  <a:cs typeface="Arial"/>
                  <a:sym typeface="Arial"/>
                </a:defRPr>
              </a:lvl1pPr>
            </a:lstStyle>
            <a:p>
              <a:r>
                <a:t>U.S.</a:t>
              </a:r>
            </a:p>
          </p:txBody>
        </p:sp>
      </p:grpSp>
      <p:grpSp>
        <p:nvGrpSpPr>
          <p:cNvPr id="117" name="Group"/>
          <p:cNvGrpSpPr/>
          <p:nvPr/>
        </p:nvGrpSpPr>
        <p:grpSpPr>
          <a:xfrm>
            <a:off x="200189" y="5481384"/>
            <a:ext cx="12299577" cy="4106688"/>
            <a:chOff x="-63500" y="0"/>
            <a:chExt cx="12299575" cy="4106687"/>
          </a:xfrm>
        </p:grpSpPr>
        <p:pic>
          <p:nvPicPr>
            <p:cNvPr id="115" name="Rectangle" descr="Rectangle"/>
            <p:cNvPicPr>
              <a:picLocks/>
            </p:cNvPicPr>
            <p:nvPr/>
          </p:nvPicPr>
          <p:blipFill>
            <a:blip r:embed="rId4"/>
            <a:stretch>
              <a:fillRect/>
            </a:stretch>
          </p:blipFill>
          <p:spPr>
            <a:xfrm>
              <a:off x="-63500" y="766568"/>
              <a:ext cx="10860106" cy="3264156"/>
            </a:xfrm>
            <a:prstGeom prst="rect">
              <a:avLst/>
            </a:prstGeom>
            <a:effectLst>
              <a:outerShdw blurRad="228600" dir="2700000" rotWithShape="0">
                <a:srgbClr val="000000"/>
              </a:outerShdw>
              <a:reflection stA="43750" endPos="40000" dir="5400000" sy="-100000" algn="bl" rotWithShape="0"/>
            </a:effectLst>
          </p:spPr>
        </p:pic>
        <p:sp>
          <p:nvSpPr>
            <p:cNvPr id="116" name="Treaty of Paris  1783…"/>
            <p:cNvSpPr txBox="1"/>
            <p:nvPr/>
          </p:nvSpPr>
          <p:spPr>
            <a:xfrm>
              <a:off x="147464" y="0"/>
              <a:ext cx="12088612" cy="4106688"/>
            </a:xfrm>
            <a:prstGeom prst="rect">
              <a:avLst/>
            </a:prstGeom>
            <a:noFill/>
            <a:ln w="12700" cap="flat">
              <a:noFill/>
              <a:miter lim="400000"/>
            </a:ln>
            <a:effectLst>
              <a:outerShdw blurRad="228600" dir="2700000" rotWithShape="0">
                <a:srgbClr val="000000"/>
              </a:outerShdw>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p>
              <a:pPr algn="l">
                <a:lnSpc>
                  <a:spcPts val="4300"/>
                </a:lnSpc>
                <a:spcBef>
                  <a:spcPts val="1200"/>
                </a:spcBef>
                <a:defRPr sz="3300" b="0" u="sng">
                  <a:solidFill>
                    <a:srgbClr val="FFFFFF"/>
                  </a:solidFill>
                  <a:effectLst>
                    <a:outerShdw blurRad="38100" dist="50800" dir="2040000" rotWithShape="0">
                      <a:srgbClr val="000000"/>
                    </a:outerShdw>
                  </a:effectLst>
                  <a:latin typeface="Arial"/>
                  <a:ea typeface="Arial"/>
                  <a:cs typeface="Arial"/>
                  <a:sym typeface="Arial"/>
                </a:defRPr>
              </a:pPr>
              <a:r>
                <a:rPr sz="4700" b="1" spc="-188">
                  <a:solidFill>
                    <a:srgbClr val="E8A433"/>
                  </a:solidFill>
                </a:rPr>
                <a:t>Treaty of Paris </a:t>
              </a:r>
              <a:r>
                <a:rPr sz="3200" u="none"/>
                <a:t> 1783</a:t>
              </a:r>
            </a:p>
            <a:p>
              <a:pPr algn="l">
                <a:lnSpc>
                  <a:spcPts val="3200"/>
                </a:lnSpc>
                <a:spcBef>
                  <a:spcPts val="900"/>
                </a:spcBef>
                <a:defRPr sz="2900" b="0">
                  <a:solidFill>
                    <a:srgbClr val="FFFFFF"/>
                  </a:solidFill>
                  <a:latin typeface="Arial"/>
                  <a:ea typeface="Arial"/>
                  <a:cs typeface="Arial"/>
                  <a:sym typeface="Arial"/>
                </a:defRPr>
              </a:pPr>
              <a:r>
                <a:t>Officially ended the Revolutionary War</a:t>
              </a:r>
            </a:p>
            <a:p>
              <a:pPr algn="l">
                <a:lnSpc>
                  <a:spcPts val="3200"/>
                </a:lnSpc>
                <a:spcBef>
                  <a:spcPts val="300"/>
                </a:spcBef>
                <a:defRPr sz="2900" u="sng">
                  <a:solidFill>
                    <a:srgbClr val="E8A433"/>
                  </a:solidFill>
                  <a:latin typeface="Arial"/>
                  <a:ea typeface="Arial"/>
                  <a:cs typeface="Arial"/>
                  <a:sym typeface="Arial"/>
                </a:defRPr>
              </a:pPr>
              <a:r>
                <a:t>New American Society</a:t>
              </a:r>
            </a:p>
            <a:p>
              <a:pPr algn="l">
                <a:lnSpc>
                  <a:spcPts val="3200"/>
                </a:lnSpc>
                <a:spcBef>
                  <a:spcPts val="700"/>
                </a:spcBef>
                <a:defRPr sz="2900" b="0">
                  <a:solidFill>
                    <a:srgbClr val="FFFFFF"/>
                  </a:solidFill>
                  <a:latin typeface="Arial"/>
                  <a:ea typeface="Arial"/>
                  <a:cs typeface="Arial"/>
                  <a:sym typeface="Arial"/>
                </a:defRPr>
              </a:pPr>
              <a:r>
                <a:rPr b="1" u="sng"/>
                <a:t>Egalitarian</a:t>
              </a:r>
              <a:r>
                <a:t> - belief in the equality of people</a:t>
              </a:r>
            </a:p>
            <a:p>
              <a:pPr algn="l">
                <a:lnSpc>
                  <a:spcPts val="3200"/>
                </a:lnSpc>
                <a:spcBef>
                  <a:spcPts val="600"/>
                </a:spcBef>
                <a:defRPr sz="2900" b="0">
                  <a:solidFill>
                    <a:srgbClr val="FFFFFF"/>
                  </a:solidFill>
                  <a:latin typeface="Arial"/>
                  <a:ea typeface="Arial"/>
                  <a:cs typeface="Arial"/>
                  <a:sym typeface="Arial"/>
                </a:defRPr>
              </a:pPr>
              <a:r>
                <a:t> - ability, effort, virtue defined one’s worth NOT wealth or family</a:t>
              </a:r>
            </a:p>
            <a:p>
              <a:pPr algn="l">
                <a:lnSpc>
                  <a:spcPts val="3200"/>
                </a:lnSpc>
                <a:spcBef>
                  <a:spcPts val="600"/>
                </a:spcBef>
                <a:defRPr sz="2900" b="0">
                  <a:solidFill>
                    <a:srgbClr val="FFFFFF"/>
                  </a:solidFill>
                  <a:latin typeface="Arial"/>
                  <a:ea typeface="Arial"/>
                  <a:cs typeface="Arial"/>
                  <a:sym typeface="Arial"/>
                </a:defRPr>
              </a:pPr>
              <a:r>
                <a:t> - for only white males</a:t>
              </a:r>
            </a:p>
            <a:p>
              <a:pPr algn="l">
                <a:lnSpc>
                  <a:spcPts val="3200"/>
                </a:lnSpc>
                <a:spcBef>
                  <a:spcPts val="600"/>
                </a:spcBef>
                <a:defRPr sz="2900" b="0">
                  <a:solidFill>
                    <a:srgbClr val="FFFFFF"/>
                  </a:solidFill>
                  <a:latin typeface="Arial"/>
                  <a:ea typeface="Arial"/>
                  <a:cs typeface="Arial"/>
                  <a:sym typeface="Arial"/>
                </a:defRPr>
              </a:pPr>
              <a:r>
                <a:t> - women, African Americans &amp; Native Americans excluded</a:t>
              </a:r>
            </a:p>
          </p:txBody>
        </p:sp>
      </p:grpSp>
      <p:grpSp>
        <p:nvGrpSpPr>
          <p:cNvPr id="120" name="Group"/>
          <p:cNvGrpSpPr/>
          <p:nvPr/>
        </p:nvGrpSpPr>
        <p:grpSpPr>
          <a:xfrm>
            <a:off x="9536814" y="5443284"/>
            <a:ext cx="1629935" cy="508652"/>
            <a:chOff x="0" y="0"/>
            <a:chExt cx="1629933" cy="508651"/>
          </a:xfrm>
        </p:grpSpPr>
        <p:sp>
          <p:nvSpPr>
            <p:cNvPr id="118" name="Circle"/>
            <p:cNvSpPr/>
            <p:nvPr/>
          </p:nvSpPr>
          <p:spPr>
            <a:xfrm>
              <a:off x="0" y="43324"/>
              <a:ext cx="422003" cy="422003"/>
            </a:xfrm>
            <a:prstGeom prst="ellipse">
              <a:avLst/>
            </a:prstGeom>
            <a:solidFill>
              <a:srgbClr val="E56256">
                <a:alpha val="79983"/>
              </a:srgbClr>
            </a:solidFill>
            <a:ln w="25400" cap="flat">
              <a:solidFill>
                <a:srgbClr val="000000">
                  <a:alpha val="79983"/>
                </a:srgbClr>
              </a:solidFill>
              <a:prstDash val="solid"/>
              <a:miter lim="400000"/>
            </a:ln>
            <a:effectLst/>
          </p:spPr>
          <p:txBody>
            <a:bodyPr wrap="square" lIns="50800" tIns="50800" rIns="50800" bIns="50800" numCol="1" anchor="ctr">
              <a:noAutofit/>
            </a:bodyPr>
            <a:lstStyle/>
            <a:p>
              <a:pPr>
                <a:defRPr sz="2600" b="0">
                  <a:solidFill>
                    <a:srgbClr val="FFFFFF"/>
                  </a:solidFill>
                  <a:latin typeface="Helvetica Light"/>
                  <a:ea typeface="Helvetica Light"/>
                  <a:cs typeface="Helvetica Light"/>
                  <a:sym typeface="Helvetica Light"/>
                </a:defRPr>
              </a:pPr>
              <a:endParaRPr/>
            </a:p>
          </p:txBody>
        </p:sp>
        <p:sp>
          <p:nvSpPr>
            <p:cNvPr id="119" name="British"/>
            <p:cNvSpPr txBox="1"/>
            <p:nvPr/>
          </p:nvSpPr>
          <p:spPr>
            <a:xfrm>
              <a:off x="492378" y="0"/>
              <a:ext cx="1137556" cy="5086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900" b="0">
                  <a:solidFill>
                    <a:srgbClr val="FFFFFF"/>
                  </a:solidFill>
                  <a:effectLst>
                    <a:outerShdw blurRad="25400" dist="25400" dir="2040000" rotWithShape="0">
                      <a:srgbClr val="000000"/>
                    </a:outerShdw>
                  </a:effectLst>
                  <a:latin typeface="Arial"/>
                  <a:ea typeface="Arial"/>
                  <a:cs typeface="Arial"/>
                  <a:sym typeface="Arial"/>
                </a:defRPr>
              </a:lvl1pPr>
            </a:lstStyle>
            <a:p>
              <a:r>
                <a:t>British</a:t>
              </a:r>
            </a:p>
          </p:txBody>
        </p:sp>
      </p:grpSp>
      <p:sp>
        <p:nvSpPr>
          <p:cNvPr id="121" name="Line"/>
          <p:cNvSpPr/>
          <p:nvPr/>
        </p:nvSpPr>
        <p:spPr>
          <a:xfrm>
            <a:off x="5698696" y="3183381"/>
            <a:ext cx="4715079" cy="2518677"/>
          </a:xfrm>
          <a:custGeom>
            <a:avLst/>
            <a:gdLst/>
            <a:ahLst/>
            <a:cxnLst>
              <a:cxn ang="0">
                <a:pos x="wd2" y="hd2"/>
              </a:cxn>
              <a:cxn ang="5400000">
                <a:pos x="wd2" y="hd2"/>
              </a:cxn>
              <a:cxn ang="10800000">
                <a:pos x="wd2" y="hd2"/>
              </a:cxn>
              <a:cxn ang="16200000">
                <a:pos x="wd2" y="hd2"/>
              </a:cxn>
            </a:cxnLst>
            <a:rect l="0" t="0" r="r" b="b"/>
            <a:pathLst>
              <a:path w="21536" h="21178" extrusionOk="0">
                <a:moveTo>
                  <a:pt x="21432" y="5112"/>
                </a:moveTo>
                <a:cubicBezTo>
                  <a:pt x="21480" y="5091"/>
                  <a:pt x="21518" y="5023"/>
                  <a:pt x="21530" y="4935"/>
                </a:cubicBezTo>
                <a:cubicBezTo>
                  <a:pt x="21566" y="4678"/>
                  <a:pt x="21415" y="4470"/>
                  <a:pt x="21291" y="4606"/>
                </a:cubicBezTo>
                <a:lnTo>
                  <a:pt x="19846" y="4035"/>
                </a:lnTo>
                <a:lnTo>
                  <a:pt x="19442" y="3380"/>
                </a:lnTo>
                <a:cubicBezTo>
                  <a:pt x="19493" y="3120"/>
                  <a:pt x="19462" y="2828"/>
                  <a:pt x="19361" y="2623"/>
                </a:cubicBezTo>
                <a:cubicBezTo>
                  <a:pt x="19133" y="2161"/>
                  <a:pt x="18721" y="2295"/>
                  <a:pt x="18593" y="2873"/>
                </a:cubicBezTo>
                <a:lnTo>
                  <a:pt x="15831" y="3379"/>
                </a:lnTo>
                <a:cubicBezTo>
                  <a:pt x="15800" y="3922"/>
                  <a:pt x="15681" y="4435"/>
                  <a:pt x="15490" y="4853"/>
                </a:cubicBezTo>
                <a:cubicBezTo>
                  <a:pt x="14961" y="6014"/>
                  <a:pt x="14043" y="6254"/>
                  <a:pt x="13359" y="5411"/>
                </a:cubicBezTo>
                <a:lnTo>
                  <a:pt x="12649" y="6280"/>
                </a:lnTo>
                <a:cubicBezTo>
                  <a:pt x="12635" y="6808"/>
                  <a:pt x="12421" y="7245"/>
                  <a:pt x="12136" y="7322"/>
                </a:cubicBezTo>
                <a:cubicBezTo>
                  <a:pt x="11916" y="7381"/>
                  <a:pt x="11707" y="7206"/>
                  <a:pt x="11493" y="7150"/>
                </a:cubicBezTo>
                <a:cubicBezTo>
                  <a:pt x="11332" y="7107"/>
                  <a:pt x="11168" y="7128"/>
                  <a:pt x="11010" y="7215"/>
                </a:cubicBezTo>
                <a:cubicBezTo>
                  <a:pt x="10936" y="7525"/>
                  <a:pt x="10825" y="7798"/>
                  <a:pt x="10684" y="8017"/>
                </a:cubicBezTo>
                <a:cubicBezTo>
                  <a:pt x="10372" y="8501"/>
                  <a:pt x="9968" y="8664"/>
                  <a:pt x="9568" y="8807"/>
                </a:cubicBezTo>
                <a:cubicBezTo>
                  <a:pt x="9286" y="8908"/>
                  <a:pt x="8970" y="8897"/>
                  <a:pt x="8751" y="9129"/>
                </a:cubicBezTo>
                <a:cubicBezTo>
                  <a:pt x="8550" y="9343"/>
                  <a:pt x="8366" y="9584"/>
                  <a:pt x="8216" y="9264"/>
                </a:cubicBezTo>
                <a:cubicBezTo>
                  <a:pt x="8062" y="8937"/>
                  <a:pt x="8271" y="8537"/>
                  <a:pt x="8438" y="8171"/>
                </a:cubicBezTo>
                <a:cubicBezTo>
                  <a:pt x="8556" y="7916"/>
                  <a:pt x="8625" y="7595"/>
                  <a:pt x="8627" y="7260"/>
                </a:cubicBezTo>
                <a:cubicBezTo>
                  <a:pt x="8629" y="6919"/>
                  <a:pt x="8538" y="6583"/>
                  <a:pt x="8368" y="6564"/>
                </a:cubicBezTo>
                <a:cubicBezTo>
                  <a:pt x="8099" y="6534"/>
                  <a:pt x="7582" y="7105"/>
                  <a:pt x="7682" y="6493"/>
                </a:cubicBezTo>
                <a:cubicBezTo>
                  <a:pt x="7718" y="6273"/>
                  <a:pt x="7878" y="6337"/>
                  <a:pt x="7986" y="6255"/>
                </a:cubicBezTo>
                <a:cubicBezTo>
                  <a:pt x="8155" y="6127"/>
                  <a:pt x="8183" y="5745"/>
                  <a:pt x="8092" y="5415"/>
                </a:cubicBezTo>
                <a:cubicBezTo>
                  <a:pt x="7974" y="4992"/>
                  <a:pt x="7729" y="4773"/>
                  <a:pt x="7473" y="4697"/>
                </a:cubicBezTo>
                <a:cubicBezTo>
                  <a:pt x="7016" y="4561"/>
                  <a:pt x="6543" y="4902"/>
                  <a:pt x="6396" y="5678"/>
                </a:cubicBezTo>
                <a:cubicBezTo>
                  <a:pt x="6148" y="6982"/>
                  <a:pt x="6548" y="9443"/>
                  <a:pt x="5705" y="8844"/>
                </a:cubicBezTo>
                <a:cubicBezTo>
                  <a:pt x="5082" y="8401"/>
                  <a:pt x="5763" y="7068"/>
                  <a:pt x="5734" y="6070"/>
                </a:cubicBezTo>
                <a:cubicBezTo>
                  <a:pt x="5727" y="5822"/>
                  <a:pt x="5673" y="5568"/>
                  <a:pt x="5727" y="5338"/>
                </a:cubicBezTo>
                <a:cubicBezTo>
                  <a:pt x="5914" y="4552"/>
                  <a:pt x="6425" y="5302"/>
                  <a:pt x="6871" y="5618"/>
                </a:cubicBezTo>
                <a:cubicBezTo>
                  <a:pt x="7515" y="6074"/>
                  <a:pt x="8008" y="4890"/>
                  <a:pt x="7710" y="3995"/>
                </a:cubicBezTo>
                <a:cubicBezTo>
                  <a:pt x="7447" y="3203"/>
                  <a:pt x="6887" y="3643"/>
                  <a:pt x="6366" y="3679"/>
                </a:cubicBezTo>
                <a:cubicBezTo>
                  <a:pt x="5921" y="3709"/>
                  <a:pt x="5495" y="3215"/>
                  <a:pt x="4994" y="3122"/>
                </a:cubicBezTo>
                <a:cubicBezTo>
                  <a:pt x="4735" y="3074"/>
                  <a:pt x="4433" y="3087"/>
                  <a:pt x="4211" y="3337"/>
                </a:cubicBezTo>
                <a:cubicBezTo>
                  <a:pt x="4027" y="3544"/>
                  <a:pt x="3870" y="3822"/>
                  <a:pt x="3689" y="3567"/>
                </a:cubicBezTo>
                <a:cubicBezTo>
                  <a:pt x="3627" y="3479"/>
                  <a:pt x="3599" y="3325"/>
                  <a:pt x="3530" y="3257"/>
                </a:cubicBezTo>
                <a:cubicBezTo>
                  <a:pt x="3351" y="3083"/>
                  <a:pt x="2944" y="3909"/>
                  <a:pt x="2873" y="3237"/>
                </a:cubicBezTo>
                <a:cubicBezTo>
                  <a:pt x="2858" y="3099"/>
                  <a:pt x="2911" y="2985"/>
                  <a:pt x="2974" y="2912"/>
                </a:cubicBezTo>
                <a:cubicBezTo>
                  <a:pt x="3059" y="2813"/>
                  <a:pt x="3171" y="2746"/>
                  <a:pt x="3284" y="2702"/>
                </a:cubicBezTo>
                <a:cubicBezTo>
                  <a:pt x="3643" y="2562"/>
                  <a:pt x="4073" y="2489"/>
                  <a:pt x="3994" y="1926"/>
                </a:cubicBezTo>
                <a:cubicBezTo>
                  <a:pt x="3912" y="1331"/>
                  <a:pt x="3540" y="1593"/>
                  <a:pt x="3191" y="1753"/>
                </a:cubicBezTo>
                <a:cubicBezTo>
                  <a:pt x="2785" y="1939"/>
                  <a:pt x="2378" y="1595"/>
                  <a:pt x="2037" y="1139"/>
                </a:cubicBezTo>
                <a:cubicBezTo>
                  <a:pt x="1620" y="580"/>
                  <a:pt x="1207" y="-172"/>
                  <a:pt x="704" y="35"/>
                </a:cubicBezTo>
                <a:cubicBezTo>
                  <a:pt x="213" y="238"/>
                  <a:pt x="-34" y="1206"/>
                  <a:pt x="3" y="2175"/>
                </a:cubicBezTo>
                <a:cubicBezTo>
                  <a:pt x="147" y="5897"/>
                  <a:pt x="3024" y="6432"/>
                  <a:pt x="3611" y="9769"/>
                </a:cubicBezTo>
                <a:cubicBezTo>
                  <a:pt x="3824" y="10980"/>
                  <a:pt x="3682" y="12261"/>
                  <a:pt x="3564" y="13511"/>
                </a:cubicBezTo>
                <a:cubicBezTo>
                  <a:pt x="3346" y="15843"/>
                  <a:pt x="3317" y="18222"/>
                  <a:pt x="3506" y="20562"/>
                </a:cubicBezTo>
                <a:cubicBezTo>
                  <a:pt x="3948" y="20735"/>
                  <a:pt x="4403" y="20755"/>
                  <a:pt x="4848" y="20622"/>
                </a:cubicBezTo>
                <a:cubicBezTo>
                  <a:pt x="5214" y="20513"/>
                  <a:pt x="5567" y="20303"/>
                  <a:pt x="5928" y="20155"/>
                </a:cubicBezTo>
                <a:cubicBezTo>
                  <a:pt x="6361" y="19976"/>
                  <a:pt x="6804" y="19888"/>
                  <a:pt x="7248" y="19890"/>
                </a:cubicBezTo>
                <a:lnTo>
                  <a:pt x="7813" y="19808"/>
                </a:lnTo>
                <a:lnTo>
                  <a:pt x="8143" y="19831"/>
                </a:lnTo>
                <a:cubicBezTo>
                  <a:pt x="8239" y="19988"/>
                  <a:pt x="8342" y="20128"/>
                  <a:pt x="8452" y="20249"/>
                </a:cubicBezTo>
                <a:cubicBezTo>
                  <a:pt x="8602" y="20415"/>
                  <a:pt x="8762" y="20543"/>
                  <a:pt x="8928" y="20631"/>
                </a:cubicBezTo>
                <a:cubicBezTo>
                  <a:pt x="9080" y="20711"/>
                  <a:pt x="9237" y="20757"/>
                  <a:pt x="9395" y="20768"/>
                </a:cubicBezTo>
                <a:cubicBezTo>
                  <a:pt x="9323" y="20841"/>
                  <a:pt x="9314" y="21024"/>
                  <a:pt x="9377" y="21121"/>
                </a:cubicBezTo>
                <a:cubicBezTo>
                  <a:pt x="9576" y="21428"/>
                  <a:pt x="9751" y="20390"/>
                  <a:pt x="9492" y="20435"/>
                </a:cubicBezTo>
                <a:cubicBezTo>
                  <a:pt x="9567" y="20099"/>
                  <a:pt x="9671" y="19788"/>
                  <a:pt x="9802" y="19516"/>
                </a:cubicBezTo>
                <a:cubicBezTo>
                  <a:pt x="9940" y="19226"/>
                  <a:pt x="10106" y="18984"/>
                  <a:pt x="10291" y="18801"/>
                </a:cubicBezTo>
                <a:cubicBezTo>
                  <a:pt x="10412" y="18808"/>
                  <a:pt x="10529" y="18723"/>
                  <a:pt x="10614" y="18566"/>
                </a:cubicBezTo>
                <a:cubicBezTo>
                  <a:pt x="10713" y="18384"/>
                  <a:pt x="10758" y="18127"/>
                  <a:pt x="10849" y="17932"/>
                </a:cubicBezTo>
                <a:cubicBezTo>
                  <a:pt x="10992" y="17628"/>
                  <a:pt x="11221" y="17515"/>
                  <a:pt x="11427" y="17648"/>
                </a:cubicBezTo>
                <a:cubicBezTo>
                  <a:pt x="11530" y="17333"/>
                  <a:pt x="11670" y="17065"/>
                  <a:pt x="11838" y="16863"/>
                </a:cubicBezTo>
                <a:cubicBezTo>
                  <a:pt x="11999" y="16669"/>
                  <a:pt x="12182" y="16542"/>
                  <a:pt x="12373" y="16492"/>
                </a:cubicBezTo>
                <a:cubicBezTo>
                  <a:pt x="12309" y="16383"/>
                  <a:pt x="12294" y="16208"/>
                  <a:pt x="12335" y="16068"/>
                </a:cubicBezTo>
                <a:cubicBezTo>
                  <a:pt x="12391" y="15879"/>
                  <a:pt x="12514" y="15832"/>
                  <a:pt x="12628" y="15823"/>
                </a:cubicBezTo>
                <a:cubicBezTo>
                  <a:pt x="12712" y="15816"/>
                  <a:pt x="12799" y="15825"/>
                  <a:pt x="12887" y="15852"/>
                </a:cubicBezTo>
                <a:cubicBezTo>
                  <a:pt x="12869" y="15504"/>
                  <a:pt x="12823" y="15164"/>
                  <a:pt x="12751" y="14841"/>
                </a:cubicBezTo>
                <a:cubicBezTo>
                  <a:pt x="12676" y="14510"/>
                  <a:pt x="12574" y="14202"/>
                  <a:pt x="12449" y="13928"/>
                </a:cubicBezTo>
                <a:cubicBezTo>
                  <a:pt x="12472" y="13710"/>
                  <a:pt x="12468" y="13488"/>
                  <a:pt x="12439" y="13277"/>
                </a:cubicBezTo>
                <a:cubicBezTo>
                  <a:pt x="12421" y="13145"/>
                  <a:pt x="12395" y="13007"/>
                  <a:pt x="12430" y="12887"/>
                </a:cubicBezTo>
                <a:cubicBezTo>
                  <a:pt x="12476" y="12729"/>
                  <a:pt x="12592" y="12701"/>
                  <a:pt x="12655" y="12836"/>
                </a:cubicBezTo>
                <a:cubicBezTo>
                  <a:pt x="12734" y="13003"/>
                  <a:pt x="12655" y="13375"/>
                  <a:pt x="12799" y="13430"/>
                </a:cubicBezTo>
                <a:cubicBezTo>
                  <a:pt x="12959" y="13492"/>
                  <a:pt x="12932" y="13058"/>
                  <a:pt x="13008" y="12834"/>
                </a:cubicBezTo>
                <a:cubicBezTo>
                  <a:pt x="13056" y="12696"/>
                  <a:pt x="13160" y="12629"/>
                  <a:pt x="13171" y="12461"/>
                </a:cubicBezTo>
                <a:cubicBezTo>
                  <a:pt x="13190" y="12167"/>
                  <a:pt x="12792" y="12000"/>
                  <a:pt x="12952" y="11652"/>
                </a:cubicBezTo>
                <a:cubicBezTo>
                  <a:pt x="13019" y="11504"/>
                  <a:pt x="13128" y="11615"/>
                  <a:pt x="13214" y="11745"/>
                </a:cubicBezTo>
                <a:cubicBezTo>
                  <a:pt x="13274" y="11838"/>
                  <a:pt x="13334" y="11934"/>
                  <a:pt x="13394" y="12026"/>
                </a:cubicBezTo>
                <a:lnTo>
                  <a:pt x="13854" y="10783"/>
                </a:lnTo>
                <a:cubicBezTo>
                  <a:pt x="13797" y="10595"/>
                  <a:pt x="13833" y="10359"/>
                  <a:pt x="13935" y="10254"/>
                </a:cubicBezTo>
                <a:cubicBezTo>
                  <a:pt x="14183" y="10000"/>
                  <a:pt x="14979" y="10536"/>
                  <a:pt x="14730" y="9783"/>
                </a:cubicBezTo>
                <a:cubicBezTo>
                  <a:pt x="14703" y="9702"/>
                  <a:pt x="14650" y="9662"/>
                  <a:pt x="14600" y="9687"/>
                </a:cubicBezTo>
                <a:cubicBezTo>
                  <a:pt x="14867" y="9578"/>
                  <a:pt x="15135" y="9470"/>
                  <a:pt x="15402" y="9361"/>
                </a:cubicBezTo>
                <a:cubicBezTo>
                  <a:pt x="15669" y="9253"/>
                  <a:pt x="15937" y="9144"/>
                  <a:pt x="16204" y="9036"/>
                </a:cubicBezTo>
                <a:lnTo>
                  <a:pt x="15832" y="8137"/>
                </a:lnTo>
                <a:cubicBezTo>
                  <a:pt x="15827" y="7913"/>
                  <a:pt x="15852" y="7691"/>
                  <a:pt x="15904" y="7488"/>
                </a:cubicBezTo>
                <a:cubicBezTo>
                  <a:pt x="15957" y="7283"/>
                  <a:pt x="16037" y="7105"/>
                  <a:pt x="16136" y="6971"/>
                </a:cubicBezTo>
                <a:lnTo>
                  <a:pt x="16904" y="6317"/>
                </a:lnTo>
                <a:cubicBezTo>
                  <a:pt x="17008" y="6133"/>
                  <a:pt x="17140" y="6010"/>
                  <a:pt x="17282" y="5964"/>
                </a:cubicBezTo>
                <a:cubicBezTo>
                  <a:pt x="17503" y="5892"/>
                  <a:pt x="17774" y="5993"/>
                  <a:pt x="17920" y="5636"/>
                </a:cubicBezTo>
                <a:cubicBezTo>
                  <a:pt x="17973" y="5504"/>
                  <a:pt x="17990" y="5333"/>
                  <a:pt x="17965" y="5175"/>
                </a:cubicBezTo>
                <a:cubicBezTo>
                  <a:pt x="18182" y="5163"/>
                  <a:pt x="18398" y="5123"/>
                  <a:pt x="18612" y="5056"/>
                </a:cubicBezTo>
                <a:cubicBezTo>
                  <a:pt x="18850" y="4981"/>
                  <a:pt x="19085" y="4872"/>
                  <a:pt x="19327" y="4856"/>
                </a:cubicBezTo>
                <a:cubicBezTo>
                  <a:pt x="19486" y="4846"/>
                  <a:pt x="19646" y="4876"/>
                  <a:pt x="19800" y="4947"/>
                </a:cubicBezTo>
                <a:cubicBezTo>
                  <a:pt x="19454" y="5029"/>
                  <a:pt x="19126" y="5275"/>
                  <a:pt x="18847" y="5662"/>
                </a:cubicBezTo>
                <a:cubicBezTo>
                  <a:pt x="18732" y="5823"/>
                  <a:pt x="18620" y="6023"/>
                  <a:pt x="18602" y="6298"/>
                </a:cubicBezTo>
                <a:cubicBezTo>
                  <a:pt x="18582" y="6589"/>
                  <a:pt x="18681" y="6864"/>
                  <a:pt x="18834" y="6944"/>
                </a:cubicBezTo>
                <a:cubicBezTo>
                  <a:pt x="19039" y="6919"/>
                  <a:pt x="19238" y="6798"/>
                  <a:pt x="19411" y="6593"/>
                </a:cubicBezTo>
                <a:cubicBezTo>
                  <a:pt x="19648" y="6312"/>
                  <a:pt x="19834" y="5879"/>
                  <a:pt x="20105" y="5723"/>
                </a:cubicBezTo>
                <a:cubicBezTo>
                  <a:pt x="20247" y="5641"/>
                  <a:pt x="20395" y="5647"/>
                  <a:pt x="20541" y="5622"/>
                </a:cubicBezTo>
                <a:cubicBezTo>
                  <a:pt x="20695" y="5595"/>
                  <a:pt x="20848" y="5535"/>
                  <a:pt x="20994" y="5444"/>
                </a:cubicBezTo>
              </a:path>
            </a:pathLst>
          </a:custGeom>
          <a:solidFill>
            <a:srgbClr val="0B5D12">
              <a:alpha val="43046"/>
            </a:srgbClr>
          </a:solidFill>
          <a:ln w="12700">
            <a:miter lim="400000"/>
          </a:ln>
        </p:spPr>
        <p:txBody>
          <a:bodyPr lIns="50800" tIns="50800" rIns="50800" bIns="50800" anchor="ctr"/>
          <a:lstStyle/>
          <a:p>
            <a:pPr>
              <a:defRPr sz="2600" b="0">
                <a:solidFill>
                  <a:srgbClr val="FFFFFF"/>
                </a:solidFill>
                <a:latin typeface="Helvetica Light"/>
                <a:ea typeface="Helvetica Light"/>
                <a:cs typeface="Helvetica Light"/>
                <a:sym typeface="Helvetica Light"/>
              </a:defRPr>
            </a:pPr>
            <a:endParaRPr/>
          </a:p>
        </p:txBody>
      </p:sp>
      <p:sp>
        <p:nvSpPr>
          <p:cNvPr id="122" name="Shape"/>
          <p:cNvSpPr/>
          <p:nvPr/>
        </p:nvSpPr>
        <p:spPr>
          <a:xfrm>
            <a:off x="10666163" y="2941881"/>
            <a:ext cx="868208" cy="668893"/>
          </a:xfrm>
          <a:custGeom>
            <a:avLst/>
            <a:gdLst/>
            <a:ahLst/>
            <a:cxnLst>
              <a:cxn ang="0">
                <a:pos x="wd2" y="hd2"/>
              </a:cxn>
              <a:cxn ang="5400000">
                <a:pos x="wd2" y="hd2"/>
              </a:cxn>
              <a:cxn ang="10800000">
                <a:pos x="wd2" y="hd2"/>
              </a:cxn>
              <a:cxn ang="16200000">
                <a:pos x="wd2" y="hd2"/>
              </a:cxn>
            </a:cxnLst>
            <a:rect l="0" t="0" r="r" b="b"/>
            <a:pathLst>
              <a:path w="21600" h="21600" extrusionOk="0">
                <a:moveTo>
                  <a:pt x="1188" y="17206"/>
                </a:moveTo>
                <a:lnTo>
                  <a:pt x="4051" y="16639"/>
                </a:lnTo>
                <a:lnTo>
                  <a:pt x="7247" y="17463"/>
                </a:lnTo>
                <a:lnTo>
                  <a:pt x="10143" y="17290"/>
                </a:lnTo>
                <a:lnTo>
                  <a:pt x="13297" y="18052"/>
                </a:lnTo>
                <a:lnTo>
                  <a:pt x="11135" y="20156"/>
                </a:lnTo>
                <a:lnTo>
                  <a:pt x="11969" y="20947"/>
                </a:lnTo>
                <a:lnTo>
                  <a:pt x="13021" y="20367"/>
                </a:lnTo>
                <a:lnTo>
                  <a:pt x="15917" y="17707"/>
                </a:lnTo>
                <a:lnTo>
                  <a:pt x="17419" y="17035"/>
                </a:lnTo>
                <a:lnTo>
                  <a:pt x="17494" y="18561"/>
                </a:lnTo>
                <a:cubicBezTo>
                  <a:pt x="17404" y="18890"/>
                  <a:pt x="17313" y="19220"/>
                  <a:pt x="17222" y="19550"/>
                </a:cubicBezTo>
                <a:cubicBezTo>
                  <a:pt x="17132" y="19880"/>
                  <a:pt x="17041" y="20210"/>
                  <a:pt x="16950" y="20539"/>
                </a:cubicBezTo>
                <a:lnTo>
                  <a:pt x="18662" y="20521"/>
                </a:lnTo>
                <a:lnTo>
                  <a:pt x="20337" y="21600"/>
                </a:lnTo>
                <a:lnTo>
                  <a:pt x="21062" y="20831"/>
                </a:lnTo>
                <a:lnTo>
                  <a:pt x="21600" y="17898"/>
                </a:lnTo>
                <a:lnTo>
                  <a:pt x="21582" y="16919"/>
                </a:lnTo>
                <a:lnTo>
                  <a:pt x="21394" y="15311"/>
                </a:lnTo>
                <a:lnTo>
                  <a:pt x="20655" y="14786"/>
                </a:lnTo>
                <a:lnTo>
                  <a:pt x="18808" y="17248"/>
                </a:lnTo>
                <a:lnTo>
                  <a:pt x="18378" y="16940"/>
                </a:lnTo>
                <a:lnTo>
                  <a:pt x="20464" y="14486"/>
                </a:lnTo>
                <a:lnTo>
                  <a:pt x="19824" y="13639"/>
                </a:lnTo>
                <a:lnTo>
                  <a:pt x="18494" y="12856"/>
                </a:lnTo>
                <a:lnTo>
                  <a:pt x="18871" y="10837"/>
                </a:lnTo>
                <a:lnTo>
                  <a:pt x="18906" y="9889"/>
                </a:lnTo>
                <a:lnTo>
                  <a:pt x="15620" y="9329"/>
                </a:lnTo>
                <a:lnTo>
                  <a:pt x="12880" y="9727"/>
                </a:lnTo>
                <a:lnTo>
                  <a:pt x="11446" y="8947"/>
                </a:lnTo>
                <a:lnTo>
                  <a:pt x="11800" y="7476"/>
                </a:lnTo>
                <a:cubicBezTo>
                  <a:pt x="11823" y="7234"/>
                  <a:pt x="11794" y="6988"/>
                  <a:pt x="11716" y="6766"/>
                </a:cubicBezTo>
                <a:cubicBezTo>
                  <a:pt x="11109" y="5039"/>
                  <a:pt x="9121" y="5555"/>
                  <a:pt x="9074" y="7452"/>
                </a:cubicBezTo>
                <a:lnTo>
                  <a:pt x="10945" y="4128"/>
                </a:lnTo>
                <a:lnTo>
                  <a:pt x="12565" y="987"/>
                </a:lnTo>
                <a:lnTo>
                  <a:pt x="12548" y="0"/>
                </a:lnTo>
                <a:lnTo>
                  <a:pt x="10675" y="271"/>
                </a:lnTo>
                <a:lnTo>
                  <a:pt x="9118" y="1481"/>
                </a:lnTo>
                <a:lnTo>
                  <a:pt x="7256" y="3641"/>
                </a:lnTo>
                <a:lnTo>
                  <a:pt x="5203" y="6094"/>
                </a:lnTo>
                <a:lnTo>
                  <a:pt x="3021" y="11098"/>
                </a:lnTo>
                <a:lnTo>
                  <a:pt x="1225" y="12795"/>
                </a:lnTo>
                <a:lnTo>
                  <a:pt x="575" y="13465"/>
                </a:lnTo>
                <a:lnTo>
                  <a:pt x="1847" y="14716"/>
                </a:lnTo>
                <a:lnTo>
                  <a:pt x="0" y="15524"/>
                </a:lnTo>
                <a:lnTo>
                  <a:pt x="633" y="16751"/>
                </a:lnTo>
                <a:lnTo>
                  <a:pt x="1188" y="17206"/>
                </a:lnTo>
                <a:close/>
              </a:path>
            </a:pathLst>
          </a:custGeom>
          <a:solidFill>
            <a:srgbClr val="0B5D12">
              <a:alpha val="49418"/>
            </a:srgbClr>
          </a:solidFill>
          <a:ln w="12700">
            <a:miter lim="400000"/>
          </a:ln>
        </p:spPr>
        <p:txBody>
          <a:bodyPr lIns="50800" tIns="50800" rIns="50800" bIns="50800" anchor="ctr"/>
          <a:lstStyle/>
          <a:p>
            <a:pPr>
              <a:defRPr sz="2600" b="0">
                <a:solidFill>
                  <a:srgbClr val="FFFFFF"/>
                </a:solidFill>
                <a:latin typeface="Helvetica Light"/>
                <a:ea typeface="Helvetica Light"/>
                <a:cs typeface="Helvetica Light"/>
                <a:sym typeface="Helvetica Light"/>
              </a:defRPr>
            </a:pPr>
            <a:endParaRPr/>
          </a:p>
        </p:txBody>
      </p:sp>
      <p:sp>
        <p:nvSpPr>
          <p:cNvPr id="123" name="Shape"/>
          <p:cNvSpPr/>
          <p:nvPr/>
        </p:nvSpPr>
        <p:spPr>
          <a:xfrm>
            <a:off x="2243514" y="839380"/>
            <a:ext cx="8878640" cy="3394488"/>
          </a:xfrm>
          <a:custGeom>
            <a:avLst/>
            <a:gdLst/>
            <a:ahLst/>
            <a:cxnLst>
              <a:cxn ang="0">
                <a:pos x="wd2" y="hd2"/>
              </a:cxn>
              <a:cxn ang="5400000">
                <a:pos x="wd2" y="hd2"/>
              </a:cxn>
              <a:cxn ang="10800000">
                <a:pos x="wd2" y="hd2"/>
              </a:cxn>
              <a:cxn ang="16200000">
                <a:pos x="wd2" y="hd2"/>
              </a:cxn>
            </a:cxnLst>
            <a:rect l="0" t="0" r="r" b="b"/>
            <a:pathLst>
              <a:path w="21600" h="21257" extrusionOk="0">
                <a:moveTo>
                  <a:pt x="13441" y="239"/>
                </a:moveTo>
                <a:cubicBezTo>
                  <a:pt x="13407" y="191"/>
                  <a:pt x="13371" y="151"/>
                  <a:pt x="13335" y="119"/>
                </a:cubicBezTo>
                <a:cubicBezTo>
                  <a:pt x="13142" y="-50"/>
                  <a:pt x="12935" y="8"/>
                  <a:pt x="12732" y="41"/>
                </a:cubicBezTo>
                <a:cubicBezTo>
                  <a:pt x="12464" y="84"/>
                  <a:pt x="12194" y="79"/>
                  <a:pt x="11926" y="26"/>
                </a:cubicBezTo>
                <a:lnTo>
                  <a:pt x="11671" y="342"/>
                </a:lnTo>
                <a:lnTo>
                  <a:pt x="11042" y="332"/>
                </a:lnTo>
                <a:cubicBezTo>
                  <a:pt x="11001" y="123"/>
                  <a:pt x="10917" y="-7"/>
                  <a:pt x="10826" y="0"/>
                </a:cubicBezTo>
                <a:cubicBezTo>
                  <a:pt x="10752" y="6"/>
                  <a:pt x="10683" y="105"/>
                  <a:pt x="10642" y="265"/>
                </a:cubicBezTo>
                <a:cubicBezTo>
                  <a:pt x="10597" y="138"/>
                  <a:pt x="10535" y="62"/>
                  <a:pt x="10468" y="53"/>
                </a:cubicBezTo>
                <a:cubicBezTo>
                  <a:pt x="10369" y="39"/>
                  <a:pt x="10275" y="172"/>
                  <a:pt x="10227" y="396"/>
                </a:cubicBezTo>
                <a:lnTo>
                  <a:pt x="10049" y="173"/>
                </a:lnTo>
                <a:lnTo>
                  <a:pt x="9702" y="102"/>
                </a:lnTo>
                <a:lnTo>
                  <a:pt x="7302" y="93"/>
                </a:lnTo>
                <a:lnTo>
                  <a:pt x="0" y="239"/>
                </a:lnTo>
                <a:lnTo>
                  <a:pt x="2783" y="14718"/>
                </a:lnTo>
                <a:lnTo>
                  <a:pt x="3538" y="15253"/>
                </a:lnTo>
                <a:lnTo>
                  <a:pt x="5260" y="16890"/>
                </a:lnTo>
                <a:cubicBezTo>
                  <a:pt x="5788" y="17731"/>
                  <a:pt x="6452" y="17764"/>
                  <a:pt x="6993" y="16978"/>
                </a:cubicBezTo>
                <a:cubicBezTo>
                  <a:pt x="7250" y="16604"/>
                  <a:pt x="7463" y="16057"/>
                  <a:pt x="7610" y="15397"/>
                </a:cubicBezTo>
                <a:lnTo>
                  <a:pt x="8654" y="15340"/>
                </a:lnTo>
                <a:lnTo>
                  <a:pt x="9490" y="15582"/>
                </a:lnTo>
                <a:lnTo>
                  <a:pt x="10597" y="16253"/>
                </a:lnTo>
                <a:lnTo>
                  <a:pt x="11632" y="15367"/>
                </a:lnTo>
                <a:cubicBezTo>
                  <a:pt x="11717" y="15369"/>
                  <a:pt x="11796" y="15475"/>
                  <a:pt x="11846" y="15652"/>
                </a:cubicBezTo>
                <a:cubicBezTo>
                  <a:pt x="11892" y="15816"/>
                  <a:pt x="11909" y="16037"/>
                  <a:pt x="11975" y="16155"/>
                </a:cubicBezTo>
                <a:cubicBezTo>
                  <a:pt x="12063" y="16311"/>
                  <a:pt x="12193" y="16201"/>
                  <a:pt x="12272" y="16393"/>
                </a:cubicBezTo>
                <a:cubicBezTo>
                  <a:pt x="12344" y="16568"/>
                  <a:pt x="12321" y="16836"/>
                  <a:pt x="12361" y="17054"/>
                </a:cubicBezTo>
                <a:cubicBezTo>
                  <a:pt x="12394" y="17229"/>
                  <a:pt x="12462" y="17338"/>
                  <a:pt x="12528" y="17425"/>
                </a:cubicBezTo>
                <a:cubicBezTo>
                  <a:pt x="12678" y="17622"/>
                  <a:pt x="12846" y="17735"/>
                  <a:pt x="13012" y="17657"/>
                </a:cubicBezTo>
                <a:cubicBezTo>
                  <a:pt x="13567" y="17396"/>
                  <a:pt x="14140" y="18733"/>
                  <a:pt x="13810" y="18951"/>
                </a:cubicBezTo>
                <a:cubicBezTo>
                  <a:pt x="13656" y="19053"/>
                  <a:pt x="13542" y="18429"/>
                  <a:pt x="13387" y="18613"/>
                </a:cubicBezTo>
                <a:cubicBezTo>
                  <a:pt x="13274" y="18747"/>
                  <a:pt x="13308" y="19137"/>
                  <a:pt x="13283" y="19446"/>
                </a:cubicBezTo>
                <a:cubicBezTo>
                  <a:pt x="13257" y="19780"/>
                  <a:pt x="13151" y="20010"/>
                  <a:pt x="13077" y="20282"/>
                </a:cubicBezTo>
                <a:cubicBezTo>
                  <a:pt x="13028" y="20463"/>
                  <a:pt x="12992" y="20667"/>
                  <a:pt x="12972" y="20885"/>
                </a:cubicBezTo>
                <a:cubicBezTo>
                  <a:pt x="12960" y="20930"/>
                  <a:pt x="12956" y="20985"/>
                  <a:pt x="12959" y="21039"/>
                </a:cubicBezTo>
                <a:cubicBezTo>
                  <a:pt x="12994" y="21550"/>
                  <a:pt x="13237" y="21048"/>
                  <a:pt x="13438" y="20685"/>
                </a:cubicBezTo>
                <a:cubicBezTo>
                  <a:pt x="13585" y="20418"/>
                  <a:pt x="13803" y="20606"/>
                  <a:pt x="13941" y="20298"/>
                </a:cubicBezTo>
                <a:cubicBezTo>
                  <a:pt x="14005" y="20155"/>
                  <a:pt x="14035" y="19934"/>
                  <a:pt x="14017" y="19721"/>
                </a:cubicBezTo>
                <a:cubicBezTo>
                  <a:pt x="14156" y="19666"/>
                  <a:pt x="14294" y="19595"/>
                  <a:pt x="14430" y="19506"/>
                </a:cubicBezTo>
                <a:cubicBezTo>
                  <a:pt x="14518" y="19448"/>
                  <a:pt x="14606" y="19383"/>
                  <a:pt x="14696" y="19352"/>
                </a:cubicBezTo>
                <a:cubicBezTo>
                  <a:pt x="14894" y="19285"/>
                  <a:pt x="15104" y="19373"/>
                  <a:pt x="15275" y="19111"/>
                </a:cubicBezTo>
                <a:cubicBezTo>
                  <a:pt x="15378" y="18951"/>
                  <a:pt x="15466" y="18671"/>
                  <a:pt x="15588" y="18714"/>
                </a:cubicBezTo>
                <a:cubicBezTo>
                  <a:pt x="15672" y="18744"/>
                  <a:pt x="15729" y="18926"/>
                  <a:pt x="15799" y="19048"/>
                </a:cubicBezTo>
                <a:cubicBezTo>
                  <a:pt x="15969" y="19343"/>
                  <a:pt x="16190" y="19275"/>
                  <a:pt x="16365" y="18989"/>
                </a:cubicBezTo>
                <a:cubicBezTo>
                  <a:pt x="16610" y="18589"/>
                  <a:pt x="16748" y="17814"/>
                  <a:pt x="16995" y="17352"/>
                </a:cubicBezTo>
                <a:cubicBezTo>
                  <a:pt x="17251" y="16876"/>
                  <a:pt x="17614" y="16877"/>
                  <a:pt x="17919" y="16928"/>
                </a:cubicBezTo>
                <a:cubicBezTo>
                  <a:pt x="18423" y="17013"/>
                  <a:pt x="18922" y="16648"/>
                  <a:pt x="18805" y="15667"/>
                </a:cubicBezTo>
                <a:cubicBezTo>
                  <a:pt x="18784" y="15487"/>
                  <a:pt x="18732" y="15304"/>
                  <a:pt x="18657" y="15236"/>
                </a:cubicBezTo>
                <a:cubicBezTo>
                  <a:pt x="18423" y="15020"/>
                  <a:pt x="17997" y="15484"/>
                  <a:pt x="18095" y="14643"/>
                </a:cubicBezTo>
                <a:cubicBezTo>
                  <a:pt x="18137" y="14282"/>
                  <a:pt x="18322" y="14414"/>
                  <a:pt x="18476" y="14434"/>
                </a:cubicBezTo>
                <a:cubicBezTo>
                  <a:pt x="18617" y="14452"/>
                  <a:pt x="18746" y="14265"/>
                  <a:pt x="18882" y="14170"/>
                </a:cubicBezTo>
                <a:cubicBezTo>
                  <a:pt x="19307" y="13874"/>
                  <a:pt x="19778" y="14516"/>
                  <a:pt x="20190" y="14299"/>
                </a:cubicBezTo>
                <a:cubicBezTo>
                  <a:pt x="20429" y="14174"/>
                  <a:pt x="20609" y="13705"/>
                  <a:pt x="20824" y="13429"/>
                </a:cubicBezTo>
                <a:cubicBezTo>
                  <a:pt x="21023" y="13174"/>
                  <a:pt x="21256" y="13136"/>
                  <a:pt x="21428" y="12758"/>
                </a:cubicBezTo>
                <a:cubicBezTo>
                  <a:pt x="21520" y="12556"/>
                  <a:pt x="21581" y="12276"/>
                  <a:pt x="21600" y="11968"/>
                </a:cubicBezTo>
                <a:cubicBezTo>
                  <a:pt x="21439" y="11479"/>
                  <a:pt x="21246" y="11068"/>
                  <a:pt x="21030" y="10752"/>
                </a:cubicBezTo>
                <a:cubicBezTo>
                  <a:pt x="20664" y="10214"/>
                  <a:pt x="20229" y="9940"/>
                  <a:pt x="19952" y="9112"/>
                </a:cubicBezTo>
                <a:cubicBezTo>
                  <a:pt x="19561" y="7945"/>
                  <a:pt x="19377" y="5855"/>
                  <a:pt x="18779" y="6287"/>
                </a:cubicBezTo>
                <a:cubicBezTo>
                  <a:pt x="18480" y="6504"/>
                  <a:pt x="18343" y="7475"/>
                  <a:pt x="18030" y="7598"/>
                </a:cubicBezTo>
                <a:cubicBezTo>
                  <a:pt x="17489" y="7811"/>
                  <a:pt x="17413" y="6303"/>
                  <a:pt x="17091" y="5419"/>
                </a:cubicBezTo>
                <a:cubicBezTo>
                  <a:pt x="16875" y="4828"/>
                  <a:pt x="16557" y="4579"/>
                  <a:pt x="16264" y="4439"/>
                </a:cubicBezTo>
                <a:cubicBezTo>
                  <a:pt x="15871" y="4253"/>
                  <a:pt x="15470" y="4222"/>
                  <a:pt x="15074" y="4344"/>
                </a:cubicBezTo>
                <a:lnTo>
                  <a:pt x="14867" y="4179"/>
                </a:lnTo>
                <a:lnTo>
                  <a:pt x="14714" y="4199"/>
                </a:lnTo>
                <a:lnTo>
                  <a:pt x="14508" y="4321"/>
                </a:lnTo>
                <a:lnTo>
                  <a:pt x="14445" y="4539"/>
                </a:lnTo>
                <a:lnTo>
                  <a:pt x="14535" y="5059"/>
                </a:lnTo>
                <a:lnTo>
                  <a:pt x="14479" y="5656"/>
                </a:lnTo>
                <a:lnTo>
                  <a:pt x="14646" y="6084"/>
                </a:lnTo>
                <a:lnTo>
                  <a:pt x="14597" y="6510"/>
                </a:lnTo>
                <a:lnTo>
                  <a:pt x="14386" y="7107"/>
                </a:lnTo>
                <a:lnTo>
                  <a:pt x="14276" y="7432"/>
                </a:lnTo>
                <a:lnTo>
                  <a:pt x="14534" y="7658"/>
                </a:lnTo>
                <a:lnTo>
                  <a:pt x="14814" y="8106"/>
                </a:lnTo>
                <a:lnTo>
                  <a:pt x="14904" y="8575"/>
                </a:lnTo>
                <a:lnTo>
                  <a:pt x="14915" y="9194"/>
                </a:lnTo>
                <a:lnTo>
                  <a:pt x="14694" y="9858"/>
                </a:lnTo>
                <a:lnTo>
                  <a:pt x="14263" y="10316"/>
                </a:lnTo>
                <a:lnTo>
                  <a:pt x="13927" y="10544"/>
                </a:lnTo>
                <a:lnTo>
                  <a:pt x="14083" y="11113"/>
                </a:lnTo>
                <a:lnTo>
                  <a:pt x="14323" y="12374"/>
                </a:lnTo>
                <a:lnTo>
                  <a:pt x="14221" y="12906"/>
                </a:lnTo>
                <a:cubicBezTo>
                  <a:pt x="14221" y="12960"/>
                  <a:pt x="14221" y="13013"/>
                  <a:pt x="14221" y="13067"/>
                </a:cubicBezTo>
                <a:cubicBezTo>
                  <a:pt x="14221" y="13127"/>
                  <a:pt x="14220" y="13187"/>
                  <a:pt x="14219" y="13248"/>
                </a:cubicBezTo>
                <a:lnTo>
                  <a:pt x="14075" y="13273"/>
                </a:lnTo>
                <a:lnTo>
                  <a:pt x="13968" y="13368"/>
                </a:lnTo>
                <a:lnTo>
                  <a:pt x="13670" y="13164"/>
                </a:lnTo>
                <a:lnTo>
                  <a:pt x="13148" y="12126"/>
                </a:lnTo>
                <a:cubicBezTo>
                  <a:pt x="13142" y="11926"/>
                  <a:pt x="13131" y="11728"/>
                  <a:pt x="13118" y="11530"/>
                </a:cubicBezTo>
                <a:cubicBezTo>
                  <a:pt x="13104" y="11330"/>
                  <a:pt x="13087" y="11131"/>
                  <a:pt x="13066" y="10935"/>
                </a:cubicBezTo>
                <a:lnTo>
                  <a:pt x="13131" y="10401"/>
                </a:lnTo>
                <a:lnTo>
                  <a:pt x="12919" y="10257"/>
                </a:lnTo>
                <a:lnTo>
                  <a:pt x="12271" y="10221"/>
                </a:lnTo>
                <a:lnTo>
                  <a:pt x="11814" y="9700"/>
                </a:lnTo>
                <a:lnTo>
                  <a:pt x="11415" y="9460"/>
                </a:lnTo>
                <a:lnTo>
                  <a:pt x="11228" y="9060"/>
                </a:lnTo>
                <a:lnTo>
                  <a:pt x="10775" y="8714"/>
                </a:lnTo>
                <a:lnTo>
                  <a:pt x="10417" y="8561"/>
                </a:lnTo>
                <a:lnTo>
                  <a:pt x="10150" y="8611"/>
                </a:lnTo>
                <a:lnTo>
                  <a:pt x="9869" y="8828"/>
                </a:lnTo>
                <a:lnTo>
                  <a:pt x="9794" y="8482"/>
                </a:lnTo>
                <a:lnTo>
                  <a:pt x="9689" y="7535"/>
                </a:lnTo>
                <a:lnTo>
                  <a:pt x="9477" y="7307"/>
                </a:lnTo>
                <a:lnTo>
                  <a:pt x="9274" y="7222"/>
                </a:lnTo>
                <a:lnTo>
                  <a:pt x="9127" y="6943"/>
                </a:lnTo>
                <a:lnTo>
                  <a:pt x="9082" y="6464"/>
                </a:lnTo>
                <a:lnTo>
                  <a:pt x="9186" y="5737"/>
                </a:lnTo>
                <a:lnTo>
                  <a:pt x="9458" y="4934"/>
                </a:lnTo>
                <a:lnTo>
                  <a:pt x="9836" y="4376"/>
                </a:lnTo>
                <a:lnTo>
                  <a:pt x="9963" y="3935"/>
                </a:lnTo>
                <a:lnTo>
                  <a:pt x="10432" y="3809"/>
                </a:lnTo>
                <a:lnTo>
                  <a:pt x="10307" y="3222"/>
                </a:lnTo>
                <a:lnTo>
                  <a:pt x="10602" y="3166"/>
                </a:lnTo>
                <a:lnTo>
                  <a:pt x="10887" y="2948"/>
                </a:lnTo>
                <a:lnTo>
                  <a:pt x="11119" y="3019"/>
                </a:lnTo>
                <a:lnTo>
                  <a:pt x="11514" y="2110"/>
                </a:lnTo>
                <a:lnTo>
                  <a:pt x="10697" y="1514"/>
                </a:lnTo>
                <a:lnTo>
                  <a:pt x="11298" y="1798"/>
                </a:lnTo>
                <a:lnTo>
                  <a:pt x="11574" y="1754"/>
                </a:lnTo>
                <a:lnTo>
                  <a:pt x="11884" y="1297"/>
                </a:lnTo>
                <a:lnTo>
                  <a:pt x="11814" y="1151"/>
                </a:lnTo>
                <a:lnTo>
                  <a:pt x="11717" y="938"/>
                </a:lnTo>
                <a:lnTo>
                  <a:pt x="11666" y="866"/>
                </a:lnTo>
                <a:lnTo>
                  <a:pt x="11932" y="818"/>
                </a:lnTo>
                <a:lnTo>
                  <a:pt x="12242" y="948"/>
                </a:lnTo>
                <a:lnTo>
                  <a:pt x="12549" y="1531"/>
                </a:lnTo>
                <a:lnTo>
                  <a:pt x="12783" y="1550"/>
                </a:lnTo>
                <a:lnTo>
                  <a:pt x="12688" y="1191"/>
                </a:lnTo>
                <a:lnTo>
                  <a:pt x="12571" y="1083"/>
                </a:lnTo>
                <a:lnTo>
                  <a:pt x="12844" y="882"/>
                </a:lnTo>
                <a:lnTo>
                  <a:pt x="13148" y="680"/>
                </a:lnTo>
                <a:lnTo>
                  <a:pt x="13441" y="239"/>
                </a:lnTo>
                <a:close/>
              </a:path>
            </a:pathLst>
          </a:custGeom>
          <a:solidFill>
            <a:srgbClr val="FC0430">
              <a:alpha val="49162"/>
            </a:srgbClr>
          </a:solidFill>
          <a:ln w="12700">
            <a:miter lim="400000"/>
          </a:ln>
        </p:spPr>
        <p:txBody>
          <a:bodyPr lIns="50800" tIns="50800" rIns="50800" bIns="50800" anchor="ctr"/>
          <a:lstStyle/>
          <a:p>
            <a:pPr>
              <a:defRPr sz="2600" b="0">
                <a:solidFill>
                  <a:srgbClr val="FFFFFF"/>
                </a:solidFill>
                <a:latin typeface="Helvetica Light"/>
                <a:ea typeface="Helvetica Light"/>
                <a:cs typeface="Helvetica Light"/>
                <a:sym typeface="Helvetica Light"/>
              </a:defRPr>
            </a:pPr>
            <a:endParaRPr/>
          </a:p>
        </p:txBody>
      </p:sp>
      <p:pic>
        <p:nvPicPr>
          <p:cNvPr id="124" name="American Revolution Title.png" descr="American Revolution Title.png"/>
          <p:cNvPicPr>
            <a:picLocks/>
          </p:cNvPicPr>
          <p:nvPr/>
        </p:nvPicPr>
        <p:blipFill>
          <a:blip r:embed="rId5"/>
          <a:stretch>
            <a:fillRect/>
          </a:stretch>
        </p:blipFill>
        <p:spPr>
          <a:xfrm>
            <a:off x="193367" y="-21647"/>
            <a:ext cx="12524258" cy="1262483"/>
          </a:xfrm>
          <a:prstGeom prst="rect">
            <a:avLst/>
          </a:prstGeom>
          <a:ln w="12700">
            <a:miter lim="400000"/>
          </a:ln>
          <a:effectLst>
            <a:outerShdw blurRad="50800" dist="152009" dir="1867975" rotWithShape="0">
              <a:srgbClr val="000000"/>
            </a:outerShdw>
          </a:effectLst>
        </p:spPr>
      </p:pic>
      <p:sp>
        <p:nvSpPr>
          <p:cNvPr id="125" name="Treaty of Paris Map"/>
          <p:cNvSpPr txBox="1"/>
          <p:nvPr/>
        </p:nvSpPr>
        <p:spPr>
          <a:xfrm>
            <a:off x="234136" y="1050299"/>
            <a:ext cx="6062344" cy="733534"/>
          </a:xfrm>
          <a:prstGeom prst="rect">
            <a:avLst/>
          </a:prstGeom>
          <a:ln w="12700">
            <a:miter lim="400000"/>
          </a:ln>
          <a:effectLst>
            <a:outerShdw blurRad="63500" dir="3420000" sx="33000" sy="33000" algn="tl" rotWithShape="0">
              <a:schemeClr val="bg1"/>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4100" cap="all">
                <a:latin typeface="Arial"/>
                <a:ea typeface="Arial"/>
                <a:cs typeface="Arial"/>
                <a:sym typeface="Arial"/>
              </a:defRPr>
            </a:lvl1pPr>
          </a:lstStyle>
          <a:p>
            <a:r>
              <a:rPr dirty="0">
                <a:effectLst>
                  <a:outerShdw blurRad="50800" dist="38100" algn="l" rotWithShape="0">
                    <a:prstClr val="black">
                      <a:alpha val="40000"/>
                    </a:prstClr>
                  </a:outerShdw>
                </a:effectLst>
              </a:rPr>
              <a:t>Treaty of Paris Map</a:t>
            </a:r>
          </a:p>
        </p:txBody>
      </p:sp>
    </p:spTree>
    <p:extLst>
      <p:ext uri="{BB962C8B-B14F-4D97-AF65-F5344CB8AC3E}">
        <p14:creationId xmlns:p14="http://schemas.microsoft.com/office/powerpoint/2010/main" val="3210042952"/>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Choice xmlns:p14="http://schemas.microsoft.com/office/powerpoint/2010/main" xmlns="" Requires="p14">
      <p:transition spd="slow">
        <p14:prism dir="d"/>
      </p:transition>
    </mc:Choice>
    <mc:Fallback xmlns:p14="http://schemas.microsoft.com/office/powerpoint/2010/main"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69000">
                                      <p:stCondLst>
                                        <p:cond delay="0"/>
                                      </p:stCondLst>
                                      <p:iterate>
                                        <p:tmAbs val="0"/>
                                      </p:iterate>
                                      <p:childTnLst>
                                        <p:set>
                                          <p:cBhvr>
                                            <p:cTn id="6" fill="hold"/>
                                            <p:tgtEl>
                                              <p:spTgt spid="117"/>
                                            </p:tgtEl>
                                            <p:attrNameLst>
                                              <p:attrName>style.visibility</p:attrName>
                                            </p:attrNameLst>
                                          </p:cBhvr>
                                          <p:to>
                                            <p:strVal val="visible"/>
                                          </p:to>
                                        </p:set>
                                        <p:anim calcmode="lin" valueType="num" p14:bounceEnd="69000">
                                          <p:cBhvr>
                                            <p:cTn id="7" dur="1250" fill="hold"/>
                                            <p:tgtEl>
                                              <p:spTgt spid="117"/>
                                            </p:tgtEl>
                                            <p:attrNameLst>
                                              <p:attrName>ppt_x</p:attrName>
                                            </p:attrNameLst>
                                          </p:cBhvr>
                                          <p:tavLst>
                                            <p:tav tm="0">
                                              <p:val>
                                                <p:strVal val="0-#ppt_w/2"/>
                                              </p:val>
                                            </p:tav>
                                            <p:tav tm="100000">
                                              <p:val>
                                                <p:strVal val="#ppt_x"/>
                                              </p:val>
                                            </p:tav>
                                          </p:tavLst>
                                        </p:anim>
                                        <p:anim calcmode="lin" valueType="num" p14:bounceEnd="69000">
                                          <p:cBhvr>
                                            <p:cTn id="8" dur="1250" fill="hold"/>
                                            <p:tgtEl>
                                              <p:spTgt spid="117"/>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2" fill="hold" grpId="0" nodeType="afterEffect">
                                      <p:stCondLst>
                                        <p:cond delay="0"/>
                                      </p:stCondLst>
                                      <p:iterate>
                                        <p:tmAbs val="0"/>
                                      </p:iterate>
                                      <p:childTnLst>
                                        <p:set>
                                          <p:cBhvr>
                                            <p:cTn id="11" fill="hold"/>
                                            <p:tgtEl>
                                              <p:spTgt spid="121"/>
                                            </p:tgtEl>
                                            <p:attrNameLst>
                                              <p:attrName>style.visibility</p:attrName>
                                            </p:attrNameLst>
                                          </p:cBhvr>
                                          <p:to>
                                            <p:strVal val="visible"/>
                                          </p:to>
                                        </p:set>
                                        <p:animEffect transition="in" filter="wipe(right)">
                                          <p:cBhvr>
                                            <p:cTn id="12" dur="1000"/>
                                            <p:tgtEl>
                                              <p:spTgt spid="121"/>
                                            </p:tgtEl>
                                          </p:cBhvr>
                                        </p:animEffect>
                                      </p:childTnLst>
                                    </p:cTn>
                                  </p:par>
                                </p:childTnLst>
                              </p:cTn>
                            </p:par>
                            <p:par>
                              <p:cTn id="13" fill="hold">
                                <p:stCondLst>
                                  <p:cond delay="2250"/>
                                </p:stCondLst>
                                <p:childTnLst>
                                  <p:par>
                                    <p:cTn id="14" presetID="22" presetClass="entr" presetSubtype="4" fill="hold" grpId="0" nodeType="afterEffect">
                                      <p:stCondLst>
                                        <p:cond delay="200"/>
                                      </p:stCondLst>
                                      <p:iterate>
                                        <p:tmAbs val="0"/>
                                      </p:iterate>
                                      <p:childTnLst>
                                        <p:set>
                                          <p:cBhvr>
                                            <p:cTn id="15" dur="1" fill="hold">
                                              <p:stCondLst>
                                                <p:cond delay="0"/>
                                              </p:stCondLst>
                                            </p:cTn>
                                            <p:tgtEl>
                                              <p:spTgt spid="123"/>
                                            </p:tgtEl>
                                            <p:attrNameLst>
                                              <p:attrName>style.visibility</p:attrName>
                                            </p:attrNameLst>
                                          </p:cBhvr>
                                          <p:to>
                                            <p:strVal val="visible"/>
                                          </p:to>
                                        </p:set>
                                        <p:animEffect transition="in" filter="wipe(down)">
                                          <p:cBhvr>
                                            <p:cTn id="16" dur="2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advAuto="0"/>
          <p:bldP spid="121" grpId="0" animBg="1" advAuto="0"/>
          <p:bldP spid="123" grpId="0"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117"/>
                                            </p:tgtEl>
                                            <p:attrNameLst>
                                              <p:attrName>style.visibility</p:attrName>
                                            </p:attrNameLst>
                                          </p:cBhvr>
                                          <p:to>
                                            <p:strVal val="visible"/>
                                          </p:to>
                                        </p:set>
                                        <p:anim calcmode="lin" valueType="num">
                                          <p:cBhvr>
                                            <p:cTn id="7" dur="1250" fill="hold"/>
                                            <p:tgtEl>
                                              <p:spTgt spid="117"/>
                                            </p:tgtEl>
                                            <p:attrNameLst>
                                              <p:attrName>ppt_x</p:attrName>
                                            </p:attrNameLst>
                                          </p:cBhvr>
                                          <p:tavLst>
                                            <p:tav tm="0">
                                              <p:val>
                                                <p:strVal val="0-#ppt_w/2"/>
                                              </p:val>
                                            </p:tav>
                                            <p:tav tm="100000">
                                              <p:val>
                                                <p:strVal val="#ppt_x"/>
                                              </p:val>
                                            </p:tav>
                                          </p:tavLst>
                                        </p:anim>
                                        <p:anim calcmode="lin" valueType="num">
                                          <p:cBhvr>
                                            <p:cTn id="8" dur="1250" fill="hold"/>
                                            <p:tgtEl>
                                              <p:spTgt spid="117"/>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2" fill="hold" grpId="2" nodeType="afterEffect">
                                      <p:stCondLst>
                                        <p:cond delay="0"/>
                                      </p:stCondLst>
                                      <p:iterate>
                                        <p:tmAbs val="0"/>
                                      </p:iterate>
                                      <p:childTnLst>
                                        <p:set>
                                          <p:cBhvr>
                                            <p:cTn id="11" fill="hold"/>
                                            <p:tgtEl>
                                              <p:spTgt spid="121"/>
                                            </p:tgtEl>
                                            <p:attrNameLst>
                                              <p:attrName>style.visibility</p:attrName>
                                            </p:attrNameLst>
                                          </p:cBhvr>
                                          <p:to>
                                            <p:strVal val="visible"/>
                                          </p:to>
                                        </p:set>
                                        <p:animEffect transition="in" filter="wipe(right)">
                                          <p:cBhvr>
                                            <p:cTn id="12" dur="1000"/>
                                            <p:tgtEl>
                                              <p:spTgt spid="121"/>
                                            </p:tgtEl>
                                          </p:cBhvr>
                                        </p:animEffect>
                                      </p:childTnLst>
                                    </p:cTn>
                                  </p:par>
                                </p:childTnLst>
                              </p:cTn>
                            </p:par>
                            <p:par>
                              <p:cTn id="13" fill="hold">
                                <p:stCondLst>
                                  <p:cond delay="2250"/>
                                </p:stCondLst>
                                <p:childTnLst>
                                  <p:par>
                                    <p:cTn id="14" presetID="22" presetClass="entr" presetSubtype="4" fill="hold" grpId="3" nodeType="afterEffect">
                                      <p:stCondLst>
                                        <p:cond delay="200"/>
                                      </p:stCondLst>
                                      <p:iterate>
                                        <p:tmAbs val="0"/>
                                      </p:iterate>
                                      <p:childTnLst>
                                        <p:set>
                                          <p:cBhvr>
                                            <p:cTn id="15" dur="1" fill="hold">
                                              <p:stCondLst>
                                                <p:cond delay="0"/>
                                              </p:stCondLst>
                                            </p:cTn>
                                            <p:tgtEl>
                                              <p:spTgt spid="123"/>
                                            </p:tgtEl>
                                            <p:attrNameLst>
                                              <p:attrName>style.visibility</p:attrName>
                                            </p:attrNameLst>
                                          </p:cBhvr>
                                          <p:to>
                                            <p:strVal val="visible"/>
                                          </p:to>
                                        </p:set>
                                        <p:animEffect transition="in" filter="wipe(down)">
                                          <p:cBhvr>
                                            <p:cTn id="16" dur="2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1" animBg="1" advAuto="0"/>
          <p:bldP spid="121" grpId="2" animBg="1" advAuto="0"/>
          <p:bldP spid="123" grpId="3" animBg="1" advAuto="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Exit Ticket.png" descr="Exit Ticket.png"/>
          <p:cNvPicPr>
            <a:picLocks/>
          </p:cNvPicPr>
          <p:nvPr/>
        </p:nvPicPr>
        <p:blipFill>
          <a:blip r:embed="rId3"/>
          <a:srcRect l="2458" t="6222" r="2458" b="6222"/>
          <a:stretch>
            <a:fillRect/>
          </a:stretch>
        </p:blipFill>
        <p:spPr>
          <a:xfrm>
            <a:off x="33585" y="-7290"/>
            <a:ext cx="12937630" cy="9768180"/>
          </a:xfrm>
          <a:prstGeom prst="rect">
            <a:avLst/>
          </a:prstGeom>
          <a:ln w="12700">
            <a:miter lim="400000"/>
          </a:ln>
        </p:spPr>
      </p:pic>
      <p:sp>
        <p:nvSpPr>
          <p:cNvPr id="98" name="Describe one important thing you learned in class today."/>
          <p:cNvSpPr txBox="1">
            <a:spLocks noGrp="1"/>
          </p:cNvSpPr>
          <p:nvPr>
            <p:ph type="title"/>
          </p:nvPr>
        </p:nvSpPr>
        <p:spPr>
          <a:xfrm>
            <a:off x="554733" y="5156446"/>
            <a:ext cx="9332627" cy="3157368"/>
          </a:xfrm>
          <a:prstGeom prst="rect">
            <a:avLst/>
          </a:prstGeom>
          <a:effectLst>
            <a:outerShdw blurRad="127000" dir="5400000" rotWithShape="0">
              <a:srgbClr val="000000"/>
            </a:outerShdw>
          </a:effectLst>
        </p:spPr>
        <p:txBody>
          <a:bodyPr>
            <a:normAutofit fontScale="90000"/>
          </a:bodyPr>
          <a:lstStyle>
            <a:lvl1pPr marR="457200" algn="l" defTabSz="457200">
              <a:lnSpc>
                <a:spcPct val="90000"/>
              </a:lnSpc>
              <a:defRPr sz="7400">
                <a:effectLst>
                  <a:outerShdw blurRad="50800" dist="63500" dir="18900000" rotWithShape="0">
                    <a:srgbClr val="000000"/>
                  </a:outerShdw>
                </a:effectLst>
              </a:defRPr>
            </a:lvl1pPr>
          </a:lstStyle>
          <a:p>
            <a:r>
              <a:rPr dirty="0">
                <a:latin typeface="Arial"/>
                <a:cs typeface="Arial"/>
              </a:rPr>
              <a:t>Describe one important thing you learned in class today.</a:t>
            </a:r>
          </a:p>
        </p:txBody>
      </p:sp>
    </p:spTree>
    <p:extLst>
      <p:ext uri="{BB962C8B-B14F-4D97-AF65-F5344CB8AC3E}">
        <p14:creationId xmlns:p14="http://schemas.microsoft.com/office/powerpoint/2010/main" val="1305297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749</TotalTime>
  <Words>1987</Words>
  <Application>Microsoft Macintosh PowerPoint</Application>
  <PresentationFormat>Custom</PresentationFormat>
  <Paragraphs>109</Paragraphs>
  <Slides>7</Slides>
  <Notes>7</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Arial Black</vt:lpstr>
      <vt:lpstr>Helvetica</vt:lpstr>
      <vt:lpstr>Helvetica Light</vt:lpstr>
      <vt:lpstr>Helvetica Neue</vt:lpstr>
      <vt:lpstr>Black</vt:lpstr>
      <vt:lpstr>PowerPoint Presentation</vt:lpstr>
      <vt:lpstr>PowerPoint Presentation</vt:lpstr>
      <vt:lpstr>PowerPoint Presentation</vt:lpstr>
      <vt:lpstr>PowerPoint Presentation</vt:lpstr>
      <vt:lpstr>PowerPoint Presentation</vt:lpstr>
      <vt:lpstr>PowerPoint Presentation</vt:lpstr>
      <vt:lpstr>Describe one important thing you learned in class today.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Beattie, William R</cp:lastModifiedBy>
  <cp:revision>87</cp:revision>
  <dcterms:modified xsi:type="dcterms:W3CDTF">2021-03-05T07:51:52Z</dcterms:modified>
</cp:coreProperties>
</file>