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313" r:id="rId2"/>
    <p:sldId id="314" r:id="rId3"/>
    <p:sldId id="315" r:id="rId4"/>
    <p:sldId id="316" r:id="rId5"/>
    <p:sldId id="317" r:id="rId6"/>
    <p:sldId id="318" r:id="rId7"/>
    <p:sldId id="319" r:id="rId8"/>
    <p:sldId id="321" r:id="rId9"/>
    <p:sldId id="322" r:id="rId10"/>
    <p:sldId id="323" r:id="rId11"/>
    <p:sldId id="326" r:id="rId12"/>
    <p:sldId id="328" r:id="rId13"/>
    <p:sldId id="329" r:id="rId14"/>
    <p:sldId id="330" r:id="rId15"/>
    <p:sldId id="33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422DA1-3DAD-4810-B4CC-4D312F8E2C20}" type="datetimeFigureOut">
              <a:rPr lang="en-US" smtClean="0"/>
              <a:t>6/24/2021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134375-0DCE-47D7-91C7-84D468DCE4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746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Shape 4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03" name="Shape 40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Shape 4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09" name="Shape 4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Shape 4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17" name="Shape 4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Shape 4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25" name="Shape 4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Shape 43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32" name="Shape 43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Shape 4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39" name="Shape 43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Shape 44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46" name="Shape 44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Shape 45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59" name="Shape 4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Shape 46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67" name="Shape 46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Shape 4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75" name="Shape 4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Shape 49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95" name="Shape 49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Shape 5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09" name="Shape 50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Shape 51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17" name="Shape 51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Shape 52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525" name="Shape 5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Shape 5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29" name="Shape 5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2400"/>
          </a:p>
        </p:txBody>
      </p:sp>
      <p:sp useBgFill="1">
        <p:nvSpPr>
          <p:cNvPr id="13" name="Rounded Rectangle 12"/>
          <p:cNvSpPr/>
          <p:nvPr/>
        </p:nvSpPr>
        <p:spPr>
          <a:xfrm>
            <a:off x="87084" y="69757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727200" y="3200400"/>
            <a:ext cx="8534400" cy="1600200"/>
          </a:xfrm>
        </p:spPr>
        <p:txBody>
          <a:bodyPr/>
          <a:lstStyle>
            <a:lvl1pPr marL="0" indent="0" algn="ctr">
              <a:buNone/>
              <a:defRPr sz="3467">
                <a:solidFill>
                  <a:schemeClr val="tx2"/>
                </a:solidFill>
              </a:defRPr>
            </a:lvl1pPr>
            <a:lvl2pPr marL="609585" indent="0" algn="ctr">
              <a:buNone/>
            </a:lvl2pPr>
            <a:lvl3pPr marL="1219170" indent="0" algn="ctr">
              <a:buNone/>
            </a:lvl3pPr>
            <a:lvl4pPr marL="1828754" indent="0" algn="ctr">
              <a:buNone/>
            </a:lvl4pPr>
            <a:lvl5pPr marL="2438339" indent="0" algn="ctr">
              <a:buNone/>
            </a:lvl5pPr>
            <a:lvl6pPr marL="3047924" indent="0" algn="ctr">
              <a:buNone/>
            </a:lvl6pPr>
            <a:lvl7pPr marL="3657509" indent="0" algn="ctr">
              <a:buNone/>
            </a:lvl7pPr>
            <a:lvl8pPr marL="4267093" indent="0" algn="ctr">
              <a:buNone/>
            </a:lvl8pPr>
            <a:lvl9pPr marL="4876678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867">
                <a:solidFill>
                  <a:srgbClr val="FFFFFF"/>
                </a:solidFill>
              </a:defRPr>
            </a:lvl1pPr>
          </a:lstStyle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sz="1867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3910" y="1449304"/>
            <a:ext cx="12028716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0" name="Rectangle 9"/>
          <p:cNvSpPr/>
          <p:nvPr/>
        </p:nvSpPr>
        <p:spPr>
          <a:xfrm>
            <a:off x="83910" y="1396721"/>
            <a:ext cx="12028716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1" name="Rectangle 10"/>
          <p:cNvSpPr/>
          <p:nvPr/>
        </p:nvSpPr>
        <p:spPr>
          <a:xfrm>
            <a:off x="83910" y="2976650"/>
            <a:ext cx="12028716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09600" y="1505932"/>
            <a:ext cx="109728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115129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103632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20616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2400"/>
          </a:p>
        </p:txBody>
      </p:sp>
      <p:sp useBgFill="1">
        <p:nvSpPr>
          <p:cNvPr id="10" name="Rounded Rectangle 9"/>
          <p:cNvSpPr/>
          <p:nvPr/>
        </p:nvSpPr>
        <p:spPr>
          <a:xfrm>
            <a:off x="87084" y="69757"/>
            <a:ext cx="12017829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952501"/>
            <a:ext cx="10363200" cy="1362075"/>
          </a:xfrm>
        </p:spPr>
        <p:txBody>
          <a:bodyPr anchor="b" anchorCtr="0"/>
          <a:lstStyle>
            <a:lvl1pPr algn="l">
              <a:buNone/>
              <a:defRPr sz="5333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547938"/>
            <a:ext cx="10363200" cy="1338263"/>
          </a:xfrm>
        </p:spPr>
        <p:txBody>
          <a:bodyPr anchor="t" anchorCtr="0"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66800" y="6172200"/>
            <a:ext cx="53340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92551" y="2376831"/>
            <a:ext cx="120180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8" name="Rectangle 7"/>
          <p:cNvSpPr/>
          <p:nvPr/>
        </p:nvSpPr>
        <p:spPr>
          <a:xfrm>
            <a:off x="92197" y="2341477"/>
            <a:ext cx="12018375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9" name="Rectangle 8"/>
          <p:cNvSpPr/>
          <p:nvPr/>
        </p:nvSpPr>
        <p:spPr>
          <a:xfrm>
            <a:off x="91077" y="2468880"/>
            <a:ext cx="12019495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5589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12192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578600" y="1447800"/>
            <a:ext cx="499872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43364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1"/>
            <a:ext cx="103632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667" b="1"/>
            </a:lvl2pPr>
            <a:lvl3pPr>
              <a:buNone/>
              <a:defRPr sz="2400" b="1"/>
            </a:lvl3pPr>
            <a:lvl4pPr>
              <a:buNone/>
              <a:defRPr sz="2133" b="1"/>
            </a:lvl4pPr>
            <a:lvl5pPr>
              <a:buNone/>
              <a:defRPr sz="2133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604000" y="1447800"/>
            <a:ext cx="49784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667" b="1"/>
            </a:lvl2pPr>
            <a:lvl3pPr>
              <a:buNone/>
              <a:defRPr sz="2400" b="1"/>
            </a:lvl3pPr>
            <a:lvl4pPr>
              <a:buNone/>
              <a:defRPr sz="2133" b="1"/>
            </a:lvl4pPr>
            <a:lvl5pPr>
              <a:buNone/>
              <a:defRPr sz="2133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12192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6604000" y="2247900"/>
            <a:ext cx="49784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648374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6218009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16176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 useBgFill="1">
        <p:nvSpPr>
          <p:cNvPr id="9" name="Rounded Rectangle 8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73051"/>
            <a:ext cx="10363200" cy="1143000"/>
          </a:xfrm>
        </p:spPr>
        <p:txBody>
          <a:bodyPr anchor="b" anchorCtr="0"/>
          <a:lstStyle>
            <a:lvl1pPr algn="l">
              <a:buNone/>
              <a:defRPr sz="5333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219200" y="1600200"/>
            <a:ext cx="2540000" cy="4495800"/>
          </a:xfrm>
        </p:spPr>
        <p:txBody>
          <a:bodyPr/>
          <a:lstStyle>
            <a:lvl1pPr marL="0" indent="0">
              <a:buNone/>
              <a:defRPr sz="2400"/>
            </a:lvl1pPr>
            <a:lvl2pPr>
              <a:buNone/>
              <a:defRPr sz="1600"/>
            </a:lvl2pPr>
            <a:lvl3pPr>
              <a:buNone/>
              <a:defRPr sz="1333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3962400" y="1600200"/>
            <a:ext cx="7620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669798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900551"/>
            <a:ext cx="9753600" cy="522288"/>
          </a:xfrm>
        </p:spPr>
        <p:txBody>
          <a:bodyPr anchor="ctr">
            <a:noAutofit/>
          </a:bodyPr>
          <a:lstStyle>
            <a:lvl1pPr algn="l">
              <a:buNone/>
              <a:defRPr sz="3733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45825"/>
            <a:ext cx="9753600" cy="685800"/>
          </a:xfrm>
        </p:spPr>
        <p:txBody>
          <a:bodyPr/>
          <a:lstStyle>
            <a:lvl1pPr marL="0" indent="0">
              <a:buFontTx/>
              <a:buNone/>
              <a:defRPr sz="2133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219200" y="6172200"/>
            <a:ext cx="5181600" cy="45720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95072" y="6208776"/>
            <a:ext cx="609600" cy="457200"/>
          </a:xfrm>
        </p:spPr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11" name="Rectangle 10"/>
          <p:cNvSpPr/>
          <p:nvPr/>
        </p:nvSpPr>
        <p:spPr>
          <a:xfrm flipV="1">
            <a:off x="91076" y="4683555"/>
            <a:ext cx="1200912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2" name="Rectangle 11"/>
          <p:cNvSpPr/>
          <p:nvPr/>
        </p:nvSpPr>
        <p:spPr>
          <a:xfrm>
            <a:off x="91346" y="4650475"/>
            <a:ext cx="12008852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13" name="Rectangle 12"/>
          <p:cNvSpPr/>
          <p:nvPr/>
        </p:nvSpPr>
        <p:spPr>
          <a:xfrm>
            <a:off x="91349" y="4773226"/>
            <a:ext cx="12008849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080" y="66676"/>
            <a:ext cx="12002497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4267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342884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300546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2"/>
            <a:ext cx="268224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9200" y="274640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4CF2E0-CCC4-4E1E-9902-C3C36AB3FDA4}" type="datetimeFigureOut">
              <a:rPr lang="en-US" smtClean="0"/>
              <a:pPr/>
              <a:t>6/24/2021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42FDE4-A7DD-41A7-A0A6-9B649FB4333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529004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2400"/>
          </a:p>
        </p:txBody>
      </p:sp>
      <p:sp useBgFill="1">
        <p:nvSpPr>
          <p:cNvPr id="8" name="Rounded Rectangle 7"/>
          <p:cNvSpPr/>
          <p:nvPr/>
        </p:nvSpPr>
        <p:spPr>
          <a:xfrm>
            <a:off x="85344" y="69755"/>
            <a:ext cx="12017829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240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1219200" y="274639"/>
            <a:ext cx="103632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1219200" y="1447800"/>
            <a:ext cx="103632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229600" y="6191249"/>
            <a:ext cx="3302000" cy="476251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867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fld id="{564CF2E0-CCC4-4E1E-9902-C3C36AB3FDA4}" type="datetimeFigureOut">
              <a:rPr lang="en-US" smtClean="0"/>
              <a:pPr algn="r" eaLnBrk="1" latinLnBrk="0" hangingPunct="1"/>
              <a:t>6/24/2021</a:t>
            </a:fld>
            <a:endParaRPr lang="en-US" sz="1867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19200" y="6172200"/>
            <a:ext cx="52832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867">
                <a:solidFill>
                  <a:schemeClr val="tx2"/>
                </a:solidFill>
              </a:defRPr>
            </a:lvl1pPr>
          </a:lstStyle>
          <a:p>
            <a:endParaRPr kumimoji="0" lang="en-US" sz="1867" dirty="0">
              <a:solidFill>
                <a:schemeClr val="tx2"/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95072" y="6210300"/>
            <a:ext cx="6096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867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1" latinLnBrk="0" hangingPunct="1"/>
            <a:fld id="{6F42FDE4-A7DD-41A7-A0A6-9B649FB43336}" type="slidenum">
              <a:rPr kumimoji="0" lang="en-US" smtClean="0"/>
              <a:pPr algn="ctr" eaLnBrk="1" latinLnBrk="0" hangingPunct="1"/>
              <a:t>‹#›</a:t>
            </a:fld>
            <a:endParaRPr kumimoji="0" lang="en-US" sz="1867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17617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333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51" indent="-365751" algn="l" rtl="0" eaLnBrk="1" latinLnBrk="0" hangingPunct="1">
        <a:spcBef>
          <a:spcPts val="773"/>
        </a:spcBef>
        <a:buClr>
          <a:schemeClr val="accent1"/>
        </a:buClr>
        <a:buSzPct val="85000"/>
        <a:buFont typeface="Wingdings 2"/>
        <a:buChar char=""/>
        <a:defRPr kumimoji="0"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731502" indent="-304792" algn="l" rtl="0" eaLnBrk="1" latinLnBrk="0" hangingPunct="1">
        <a:spcBef>
          <a:spcPts val="493"/>
        </a:spcBef>
        <a:buClr>
          <a:schemeClr val="accent2"/>
        </a:buClr>
        <a:buSzPct val="85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53" indent="-304792" algn="l" rtl="0" eaLnBrk="1" latinLnBrk="0" hangingPunct="1">
        <a:spcBef>
          <a:spcPts val="493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1463003" indent="-304792" algn="l" rtl="0" eaLnBrk="1" latinLnBrk="0" hangingPunct="1">
        <a:spcBef>
          <a:spcPts val="493"/>
        </a:spcBef>
        <a:buClr>
          <a:schemeClr val="accent3"/>
        </a:buClr>
        <a:buSzPct val="80000"/>
        <a:buFont typeface="Wingdings 2"/>
        <a:buChar char=""/>
        <a:defRPr kumimoji="0"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indent="-304792" algn="l" rtl="0" eaLnBrk="1" latinLnBrk="0" hangingPunct="1">
        <a:spcBef>
          <a:spcPts val="493"/>
        </a:spcBef>
        <a:buClr>
          <a:schemeClr val="accent3"/>
        </a:buClr>
        <a:buFontTx/>
        <a:buChar char="o"/>
        <a:defRPr kumimoji="0"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2194505" indent="-304792" algn="l" rtl="0" eaLnBrk="1" latinLnBrk="0" hangingPunct="1">
        <a:spcBef>
          <a:spcPts val="493"/>
        </a:spcBef>
        <a:buClr>
          <a:schemeClr val="accent3"/>
        </a:buClr>
        <a:buChar char="•"/>
        <a:defRPr kumimoji="0" sz="2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560256" indent="-304792" algn="l" rtl="0" eaLnBrk="1" latinLnBrk="0" hangingPunct="1">
        <a:spcBef>
          <a:spcPts val="493"/>
        </a:spcBef>
        <a:buClr>
          <a:schemeClr val="accent2"/>
        </a:buClr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2926007" indent="-304792" algn="l" rtl="0" eaLnBrk="1" latinLnBrk="0" hangingPunct="1">
        <a:spcBef>
          <a:spcPts val="493"/>
        </a:spcBef>
        <a:buClr>
          <a:schemeClr val="accent1">
            <a:tint val="60000"/>
          </a:schemeClr>
        </a:buClr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3291758" indent="-304792" algn="l" rtl="0" eaLnBrk="1" latinLnBrk="0" hangingPunct="1">
        <a:spcBef>
          <a:spcPts val="493"/>
        </a:spcBef>
        <a:buClr>
          <a:schemeClr val="accent2">
            <a:tint val="60000"/>
          </a:schemeClr>
        </a:buClr>
        <a:buChar char="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4125"/>
        </a:solidFill>
        <a:effectLst/>
      </p:bgPr>
    </p:bg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Shape 400"/>
          <p:cNvSpPr txBox="1"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" dirty="0">
                <a:sym typeface="Georgia"/>
              </a:rPr>
              <a:t>Section 4: The Industrial Revolution Spreads</a:t>
            </a:r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Shape 405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New Industrial Powers Emerge</a:t>
            </a:r>
          </a:p>
        </p:txBody>
      </p:sp>
      <p:sp>
        <p:nvSpPr>
          <p:cNvPr id="406" name="Shape 406"/>
          <p:cNvSpPr txBox="1"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2"/>
            <a:r>
              <a:rPr lang="en"/>
              <a:t>The first phase of industrialization had largely been forged from iron, powered by steam engines, and driven by the British textile industry</a:t>
            </a:r>
          </a:p>
          <a:p>
            <a:pPr lvl="3"/>
            <a:r>
              <a:rPr lang="en"/>
              <a:t>By the mid-1800s, the Industrial Revolution entered a second phase</a:t>
            </a:r>
          </a:p>
          <a:p>
            <a:pPr lvl="4"/>
            <a:r>
              <a:rPr lang="en"/>
              <a:t>New industrial powers emerged</a:t>
            </a:r>
          </a:p>
          <a:p>
            <a:pPr lvl="4"/>
            <a:r>
              <a:rPr lang="en"/>
              <a:t>Factories powered by electricity used innovative processes to turn out new products</a:t>
            </a:r>
          </a:p>
          <a:p>
            <a:pPr lvl="4"/>
            <a:r>
              <a:rPr lang="en"/>
              <a:t>As the twentieth century dawned, this second Industrial Revolution transformed the economies of the Western world</a:t>
            </a:r>
          </a:p>
        </p:txBody>
      </p:sp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Shape 411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">
                <a:sym typeface="Georgia"/>
              </a:rPr>
              <a:t>Technology Sparks Industrial Growth</a:t>
            </a:r>
          </a:p>
        </p:txBody>
      </p:sp>
      <p:sp>
        <p:nvSpPr>
          <p:cNvPr id="412" name="Shape 412"/>
          <p:cNvSpPr txBox="1">
            <a:spLocks noGrp="1"/>
          </p:cNvSpPr>
          <p:nvPr>
            <p:ph sz="quarter" idx="1"/>
          </p:nvPr>
        </p:nvSpPr>
        <p:spPr>
          <a:xfrm>
            <a:off x="1219200" y="1447800"/>
            <a:ext cx="6705600" cy="4572000"/>
          </a:xfrm>
        </p:spPr>
        <p:txBody>
          <a:bodyPr/>
          <a:lstStyle/>
          <a:p>
            <a:pPr lvl="1"/>
            <a:r>
              <a:rPr lang="en-US" dirty="0"/>
              <a:t>Alfred Nobel</a:t>
            </a:r>
          </a:p>
          <a:p>
            <a:pPr lvl="2"/>
            <a:r>
              <a:rPr lang="en-US" dirty="0"/>
              <a:t>Invented dynamite in 1866</a:t>
            </a:r>
          </a:p>
          <a:p>
            <a:pPr lvl="3"/>
            <a:r>
              <a:rPr lang="en-US" dirty="0"/>
              <a:t>An explosive much safer than others to use at the time</a:t>
            </a:r>
          </a:p>
          <a:p>
            <a:pPr lvl="3"/>
            <a:r>
              <a:rPr lang="en-US" dirty="0"/>
              <a:t>Widely used in construction and, to Nobel’s dismay, in warfare</a:t>
            </a:r>
          </a:p>
          <a:p>
            <a:pPr lvl="4"/>
            <a:r>
              <a:rPr lang="en-US" dirty="0"/>
              <a:t>Earned Nobel a huge fortune</a:t>
            </a:r>
          </a:p>
          <a:p>
            <a:pPr lvl="4"/>
            <a:r>
              <a:rPr lang="en-US" dirty="0"/>
              <a:t>He willed to fund the famous Nobel prizes that are still awarded today</a:t>
            </a:r>
          </a:p>
          <a:p>
            <a:pPr lvl="2"/>
            <a:endParaRPr lang="en-US" dirty="0"/>
          </a:p>
        </p:txBody>
      </p:sp>
      <p:pic>
        <p:nvPicPr>
          <p:cNvPr id="413" name="Shape 4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6400" y="4038600"/>
            <a:ext cx="2133600" cy="223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Shape 4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12767" y="1703340"/>
            <a:ext cx="3829048" cy="3984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Shape 419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">
                <a:sym typeface="Georgia"/>
              </a:rPr>
              <a:t>Technology Sparks Industrial Growth</a:t>
            </a:r>
          </a:p>
        </p:txBody>
      </p:sp>
      <p:sp>
        <p:nvSpPr>
          <p:cNvPr id="420" name="Shape 420"/>
          <p:cNvSpPr txBox="1">
            <a:spLocks noGrp="1"/>
          </p:cNvSpPr>
          <p:nvPr>
            <p:ph sz="quarter" idx="1"/>
          </p:nvPr>
        </p:nvSpPr>
        <p:spPr>
          <a:xfrm>
            <a:off x="1219200" y="1447800"/>
            <a:ext cx="6908800" cy="4572000"/>
          </a:xfrm>
        </p:spPr>
        <p:txBody>
          <a:bodyPr/>
          <a:lstStyle/>
          <a:p>
            <a:pPr lvl="2"/>
            <a:r>
              <a:rPr lang="en-US" dirty="0"/>
              <a:t>In the late 1800s, a new power source – electricity – replaced steam as the dominant source of industrial power</a:t>
            </a:r>
          </a:p>
          <a:p>
            <a:pPr lvl="1"/>
            <a:r>
              <a:rPr lang="en-US" dirty="0"/>
              <a:t>Michael Faraday</a:t>
            </a:r>
          </a:p>
          <a:p>
            <a:pPr lvl="2"/>
            <a:r>
              <a:rPr lang="en-US" dirty="0"/>
              <a:t>Created the first simple electric motor and the first dynamo</a:t>
            </a:r>
          </a:p>
          <a:p>
            <a:pPr lvl="3"/>
            <a:r>
              <a:rPr lang="en-US" dirty="0"/>
              <a:t>A machine that generates electricity</a:t>
            </a:r>
          </a:p>
          <a:p>
            <a:pPr lvl="4"/>
            <a:r>
              <a:rPr lang="en-US" dirty="0"/>
              <a:t>Today, all electrical generators and transformers work on the principle of Faraday’s dynamo</a:t>
            </a:r>
          </a:p>
          <a:p>
            <a:pPr lvl="1"/>
            <a:endParaRPr lang="en-US" dirty="0"/>
          </a:p>
        </p:txBody>
      </p:sp>
      <p:pic>
        <p:nvPicPr>
          <p:cNvPr id="421" name="Shape 4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91167" y="3886233"/>
            <a:ext cx="1883299" cy="287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Shape 4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23533" y="1018434"/>
            <a:ext cx="3733800" cy="29439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Shape 427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">
                <a:sym typeface="Georgia"/>
              </a:rPr>
              <a:t>Technology Sparks Industrial Growth</a:t>
            </a:r>
          </a:p>
        </p:txBody>
      </p:sp>
      <p:sp>
        <p:nvSpPr>
          <p:cNvPr id="428" name="Shape 428"/>
          <p:cNvSpPr txBox="1">
            <a:spLocks noGrp="1"/>
          </p:cNvSpPr>
          <p:nvPr>
            <p:ph sz="quarter" idx="1"/>
          </p:nvPr>
        </p:nvSpPr>
        <p:spPr>
          <a:xfrm>
            <a:off x="1219200" y="1447800"/>
            <a:ext cx="7315200" cy="4572000"/>
          </a:xfrm>
        </p:spPr>
        <p:txBody>
          <a:bodyPr>
            <a:normAutofit/>
          </a:bodyPr>
          <a:lstStyle/>
          <a:p>
            <a:pPr lvl="1"/>
            <a:r>
              <a:rPr lang="en" dirty="0"/>
              <a:t>Thomas Alva Edison</a:t>
            </a:r>
          </a:p>
          <a:p>
            <a:pPr lvl="2"/>
            <a:r>
              <a:rPr lang="en" dirty="0"/>
              <a:t>Made the first electric light bulb</a:t>
            </a:r>
          </a:p>
          <a:p>
            <a:pPr lvl="3"/>
            <a:r>
              <a:rPr lang="en" dirty="0"/>
              <a:t>Soon, Edison’s “incandescent lamps: illuminated whole cities</a:t>
            </a:r>
          </a:p>
          <a:p>
            <a:pPr lvl="3"/>
            <a:r>
              <a:rPr lang="en" dirty="0"/>
              <a:t>The pace of city life quickened, and factories could continue to operate after dark</a:t>
            </a:r>
          </a:p>
          <a:p>
            <a:pPr lvl="2"/>
            <a:r>
              <a:rPr lang="en" dirty="0"/>
              <a:t>By the 1890s, cables carried electrical power from dynamos to factories</a:t>
            </a:r>
          </a:p>
          <a:p>
            <a:pPr lvl="2"/>
            <a:r>
              <a:rPr lang="en" dirty="0"/>
              <a:t>By the time he died, Edison held more than a thousand patents</a:t>
            </a:r>
          </a:p>
        </p:txBody>
      </p:sp>
      <p:pic>
        <p:nvPicPr>
          <p:cNvPr id="429" name="Shape 4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32800" y="1447800"/>
            <a:ext cx="2514600" cy="45648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Shape 434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">
                <a:sym typeface="Georgia"/>
              </a:rPr>
              <a:t>Technology Sparks Industrial Growth</a:t>
            </a:r>
          </a:p>
        </p:txBody>
      </p:sp>
      <p:sp>
        <p:nvSpPr>
          <p:cNvPr id="435" name="Shape 435"/>
          <p:cNvSpPr txBox="1">
            <a:spLocks noGrp="1"/>
          </p:cNvSpPr>
          <p:nvPr>
            <p:ph sz="quarter" idx="1"/>
          </p:nvPr>
        </p:nvSpPr>
        <p:spPr>
          <a:xfrm>
            <a:off x="1219200" y="1447800"/>
            <a:ext cx="7213600" cy="45720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" dirty="0"/>
              <a:t>New Methods of Production</a:t>
            </a:r>
          </a:p>
          <a:p>
            <a:pPr lvl="2"/>
            <a:r>
              <a:rPr lang="en" dirty="0"/>
              <a:t>The basic features of the factory system remained the same during the 1800s</a:t>
            </a:r>
          </a:p>
          <a:p>
            <a:pPr lvl="2"/>
            <a:r>
              <a:rPr lang="en" dirty="0"/>
              <a:t>Factories still used large numbers of workers and power-driven machines to mass-produce goods</a:t>
            </a:r>
          </a:p>
          <a:p>
            <a:pPr lvl="1"/>
            <a:r>
              <a:rPr lang="en" dirty="0"/>
              <a:t>Interchangeable Parts</a:t>
            </a:r>
          </a:p>
          <a:p>
            <a:pPr lvl="2"/>
            <a:r>
              <a:rPr lang="en" dirty="0"/>
              <a:t>To improve efficiency, manufacturers designed products with identical components that could be used in place of one another</a:t>
            </a:r>
          </a:p>
          <a:p>
            <a:pPr lvl="3"/>
            <a:r>
              <a:rPr lang="en" dirty="0"/>
              <a:t>Interchangeable parts simplified both the assemble and repair of products</a:t>
            </a:r>
          </a:p>
        </p:txBody>
      </p:sp>
      <p:pic>
        <p:nvPicPr>
          <p:cNvPr id="436" name="Shape 4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1000" y="2229368"/>
            <a:ext cx="3581400" cy="23992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Shape 441"/>
          <p:cNvSpPr txBox="1"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">
                <a:sym typeface="Georgia"/>
              </a:rPr>
              <a:t>Technology Sparks Industrial Growth</a:t>
            </a:r>
          </a:p>
        </p:txBody>
      </p:sp>
      <p:sp>
        <p:nvSpPr>
          <p:cNvPr id="442" name="Shape 442"/>
          <p:cNvSpPr txBox="1">
            <a:spLocks noGrp="1"/>
          </p:cNvSpPr>
          <p:nvPr>
            <p:ph sz="quarter" idx="1"/>
          </p:nvPr>
        </p:nvSpPr>
        <p:spPr>
          <a:xfrm>
            <a:off x="1219200" y="1447800"/>
            <a:ext cx="7112000" cy="4572000"/>
          </a:xfrm>
        </p:spPr>
        <p:txBody>
          <a:bodyPr>
            <a:normAutofit lnSpcReduction="10000"/>
          </a:bodyPr>
          <a:lstStyle/>
          <a:p>
            <a:pPr lvl="3"/>
            <a:r>
              <a:rPr lang="en" dirty="0"/>
              <a:t>Assembly Line</a:t>
            </a:r>
          </a:p>
          <a:p>
            <a:pPr lvl="4"/>
            <a:r>
              <a:rPr lang="en" dirty="0"/>
              <a:t>Workers on an assembly line add parts to a product that moves along a belt from one workstation to the next</a:t>
            </a:r>
          </a:p>
          <a:p>
            <a:pPr lvl="4"/>
            <a:r>
              <a:rPr lang="en" dirty="0"/>
              <a:t>A different person performs each task along the assembly line</a:t>
            </a:r>
          </a:p>
          <a:p>
            <a:pPr lvl="4"/>
            <a:r>
              <a:rPr lang="en" dirty="0"/>
              <a:t>This division of labor made production faster and more cheaper, lowering the price of goods</a:t>
            </a:r>
          </a:p>
          <a:p>
            <a:pPr lvl="4"/>
            <a:r>
              <a:rPr lang="en" dirty="0"/>
              <a:t>Also took much of the joy out of the work itself</a:t>
            </a:r>
          </a:p>
        </p:txBody>
      </p:sp>
      <p:pic>
        <p:nvPicPr>
          <p:cNvPr id="443" name="Shape 4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26400" y="2514601"/>
            <a:ext cx="38100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Shape 454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Transportation and Communication</a:t>
            </a:r>
          </a:p>
        </p:txBody>
      </p:sp>
      <p:sp>
        <p:nvSpPr>
          <p:cNvPr id="455" name="Shape 455"/>
          <p:cNvSpPr txBox="1">
            <a:spLocks noGrp="1"/>
          </p:cNvSpPr>
          <p:nvPr>
            <p:ph sz="quarter" idx="1"/>
          </p:nvPr>
        </p:nvSpPr>
        <p:spPr>
          <a:xfrm>
            <a:off x="1219200" y="1447800"/>
            <a:ext cx="7823200" cy="45720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en" dirty="0"/>
              <a:t>The Automobile Age Begins</a:t>
            </a:r>
          </a:p>
          <a:p>
            <a:pPr lvl="1"/>
            <a:r>
              <a:rPr lang="en" dirty="0"/>
              <a:t>Nikolaus Otto</a:t>
            </a:r>
          </a:p>
          <a:p>
            <a:pPr lvl="2"/>
            <a:r>
              <a:rPr lang="en" dirty="0"/>
              <a:t>Invented a gasoline-powered internal combustion engine</a:t>
            </a:r>
          </a:p>
          <a:p>
            <a:pPr lvl="1"/>
            <a:r>
              <a:rPr lang="en" dirty="0"/>
              <a:t>Karl Benz - 1886</a:t>
            </a:r>
          </a:p>
          <a:p>
            <a:pPr lvl="2"/>
            <a:r>
              <a:rPr lang="en" dirty="0"/>
              <a:t>Received a patent for the first automobile, which had three wheels</a:t>
            </a:r>
          </a:p>
          <a:p>
            <a:pPr lvl="1"/>
            <a:r>
              <a:rPr lang="en" dirty="0"/>
              <a:t>Gottlieb Daimler</a:t>
            </a:r>
          </a:p>
          <a:p>
            <a:pPr lvl="2"/>
            <a:r>
              <a:rPr lang="en" dirty="0"/>
              <a:t>Introduced the first four-wheeled automobile</a:t>
            </a:r>
          </a:p>
          <a:p>
            <a:pPr lvl="3"/>
            <a:r>
              <a:rPr lang="en" dirty="0"/>
              <a:t>People laughed at the horseless carriages, but they quickly transformed transportation</a:t>
            </a:r>
          </a:p>
        </p:txBody>
      </p:sp>
      <p:pic>
        <p:nvPicPr>
          <p:cNvPr id="456" name="Shape 4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42400" y="1676400"/>
            <a:ext cx="2812800" cy="38138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Shape 46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Transportation and Communication</a:t>
            </a:r>
          </a:p>
        </p:txBody>
      </p:sp>
      <p:sp>
        <p:nvSpPr>
          <p:cNvPr id="462" name="Shape 462"/>
          <p:cNvSpPr txBox="1">
            <a:spLocks noGrp="1"/>
          </p:cNvSpPr>
          <p:nvPr>
            <p:ph sz="quarter" idx="1"/>
          </p:nvPr>
        </p:nvSpPr>
        <p:spPr>
          <a:xfrm>
            <a:off x="1219200" y="1447800"/>
            <a:ext cx="6299200" cy="4572000"/>
          </a:xfrm>
        </p:spPr>
        <p:txBody>
          <a:bodyPr>
            <a:normAutofit/>
          </a:bodyPr>
          <a:lstStyle/>
          <a:p>
            <a:pPr lvl="1"/>
            <a:r>
              <a:rPr lang="en-US" dirty="0"/>
              <a:t>Henry Ford</a:t>
            </a:r>
          </a:p>
          <a:p>
            <a:pPr lvl="2"/>
            <a:r>
              <a:rPr lang="en-US" dirty="0"/>
              <a:t>Started making automobiles that reached the breathtaking speed of 25 mph</a:t>
            </a:r>
          </a:p>
          <a:p>
            <a:pPr lvl="2"/>
            <a:r>
              <a:rPr lang="en-US" dirty="0"/>
              <a:t>In the early 1900s, Ford began using the assembly line to mass-produce cars</a:t>
            </a:r>
          </a:p>
          <a:p>
            <a:pPr lvl="2"/>
            <a:r>
              <a:rPr lang="en-US" dirty="0"/>
              <a:t>Made famous by his Model T automobile</a:t>
            </a:r>
          </a:p>
          <a:p>
            <a:pPr lvl="3"/>
            <a:r>
              <a:rPr lang="en-US" dirty="0"/>
              <a:t>Made the US a leader in the automobile industry</a:t>
            </a:r>
          </a:p>
          <a:p>
            <a:pPr lvl="3"/>
            <a:r>
              <a:rPr lang="en-US" dirty="0"/>
              <a:t>$5 dollar days</a:t>
            </a:r>
          </a:p>
          <a:p>
            <a:pPr lvl="3"/>
            <a:endParaRPr lang="en-US" dirty="0"/>
          </a:p>
          <a:p>
            <a:pPr lvl="3"/>
            <a:endParaRPr lang="en-US" dirty="0">
              <a:sym typeface="Georgia"/>
            </a:endParaRPr>
          </a:p>
        </p:txBody>
      </p:sp>
      <p:pic>
        <p:nvPicPr>
          <p:cNvPr id="463" name="Shape 4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31200" y="3327400"/>
            <a:ext cx="2946400" cy="294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Shape 4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90967" y="1290134"/>
            <a:ext cx="2976787" cy="19056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Shape 469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Transportation and Communication</a:t>
            </a:r>
          </a:p>
        </p:txBody>
      </p:sp>
      <p:sp>
        <p:nvSpPr>
          <p:cNvPr id="470" name="Shape 470"/>
          <p:cNvSpPr txBox="1">
            <a:spLocks noGrp="1"/>
          </p:cNvSpPr>
          <p:nvPr>
            <p:ph sz="quarter" idx="1"/>
          </p:nvPr>
        </p:nvSpPr>
        <p:spPr>
          <a:xfrm>
            <a:off x="1219200" y="1447800"/>
            <a:ext cx="6908800" cy="4572000"/>
          </a:xfrm>
        </p:spPr>
        <p:txBody>
          <a:bodyPr>
            <a:normAutofit lnSpcReduction="10000"/>
          </a:bodyPr>
          <a:lstStyle/>
          <a:p>
            <a:pPr lvl="0"/>
            <a:r>
              <a:rPr lang="en-US" dirty="0"/>
              <a:t>Humans Take Flight</a:t>
            </a:r>
          </a:p>
          <a:p>
            <a:pPr lvl="2"/>
            <a:r>
              <a:rPr lang="en-US" dirty="0"/>
              <a:t>The internal combustion engine powered more than cars</a:t>
            </a:r>
          </a:p>
          <a:p>
            <a:pPr lvl="2"/>
            <a:r>
              <a:rPr lang="en-US" dirty="0"/>
              <a:t>Made possible the sustained, pilot controlled flight</a:t>
            </a:r>
          </a:p>
          <a:p>
            <a:pPr lvl="1"/>
            <a:r>
              <a:rPr lang="en-US" dirty="0"/>
              <a:t>Orville and Wilbur Wright</a:t>
            </a:r>
          </a:p>
          <a:p>
            <a:pPr lvl="2"/>
            <a:r>
              <a:rPr lang="en-US" dirty="0"/>
              <a:t>Designed and flew a flimsy airplane at Kitty Hawk, NC</a:t>
            </a:r>
          </a:p>
          <a:p>
            <a:pPr lvl="2"/>
            <a:r>
              <a:rPr lang="en-US" dirty="0"/>
              <a:t>Although their flying machine stayed in flight only a few seconds, it ushered in the air age</a:t>
            </a:r>
          </a:p>
          <a:p>
            <a:pPr lvl="2"/>
            <a:endParaRPr lang="en-US" dirty="0"/>
          </a:p>
        </p:txBody>
      </p:sp>
      <p:pic>
        <p:nvPicPr>
          <p:cNvPr id="471" name="Shape 4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26400" y="1397000"/>
            <a:ext cx="3793067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Shape 4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37600" y="3937000"/>
            <a:ext cx="2743200" cy="264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Shape 489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Transportation and Communication</a:t>
            </a:r>
          </a:p>
        </p:txBody>
      </p:sp>
      <p:sp>
        <p:nvSpPr>
          <p:cNvPr id="490" name="Shape 490"/>
          <p:cNvSpPr txBox="1"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en-US"/>
              <a:t>Ferdinand von Zeppelin</a:t>
            </a:r>
          </a:p>
          <a:p>
            <a:pPr lvl="2"/>
            <a:r>
              <a:rPr lang="en-US"/>
              <a:t>Inventor of the rigid airship, or dirigible balloon known as a Zeppelin</a:t>
            </a:r>
          </a:p>
          <a:p>
            <a:pPr lvl="1"/>
            <a:endParaRPr lang="en-US"/>
          </a:p>
        </p:txBody>
      </p:sp>
      <p:pic>
        <p:nvPicPr>
          <p:cNvPr id="491" name="Shape 4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9201" y="2717801"/>
            <a:ext cx="5577908" cy="3573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Shape 49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07533" y="2889767"/>
            <a:ext cx="2743200" cy="38080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Shape 503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Transportation and Communication</a:t>
            </a:r>
          </a:p>
        </p:txBody>
      </p:sp>
      <p:sp>
        <p:nvSpPr>
          <p:cNvPr id="504" name="Shape 504"/>
          <p:cNvSpPr txBox="1">
            <a:spLocks noGrp="1"/>
          </p:cNvSpPr>
          <p:nvPr>
            <p:ph sz="quarter" idx="1"/>
          </p:nvPr>
        </p:nvSpPr>
        <p:spPr>
          <a:xfrm>
            <a:off x="1219200" y="1447800"/>
            <a:ext cx="8026400" cy="4572000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en" dirty="0"/>
              <a:t>Rapid Communication</a:t>
            </a:r>
          </a:p>
          <a:p>
            <a:pPr lvl="2"/>
            <a:r>
              <a:rPr lang="en" dirty="0"/>
              <a:t>A revolution in communications also made the world smaller</a:t>
            </a:r>
          </a:p>
          <a:p>
            <a:pPr lvl="1"/>
            <a:r>
              <a:rPr lang="en" dirty="0"/>
              <a:t>Samuel F.B. Morse</a:t>
            </a:r>
          </a:p>
          <a:p>
            <a:pPr lvl="2"/>
            <a:r>
              <a:rPr lang="en" dirty="0"/>
              <a:t>Developed the telegraph – 1832</a:t>
            </a:r>
          </a:p>
          <a:p>
            <a:pPr lvl="3"/>
            <a:r>
              <a:rPr lang="en" dirty="0"/>
              <a:t>Could send coded messages over the wires by means of electricity</a:t>
            </a:r>
          </a:p>
          <a:p>
            <a:pPr lvl="3"/>
            <a:r>
              <a:rPr lang="en" dirty="0"/>
              <a:t>First words out of the telegraph – “What hath God wrought?”</a:t>
            </a:r>
          </a:p>
          <a:p>
            <a:pPr lvl="2"/>
            <a:r>
              <a:rPr lang="en" dirty="0"/>
              <a:t>In 1848, a group of newspapers pooled their resources to collect and share news over the telegraph</a:t>
            </a:r>
          </a:p>
          <a:p>
            <a:pPr lvl="2"/>
            <a:r>
              <a:rPr lang="en" dirty="0"/>
              <a:t>This organization was the Associated Press</a:t>
            </a:r>
          </a:p>
        </p:txBody>
      </p:sp>
      <p:pic>
        <p:nvPicPr>
          <p:cNvPr id="505" name="Shape 5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61501" y="3504034"/>
            <a:ext cx="2209799" cy="3155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6" name="Shape 5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51901" y="1357767"/>
            <a:ext cx="2819399" cy="1876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Shape 511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Transportation and Communication</a:t>
            </a:r>
          </a:p>
        </p:txBody>
      </p:sp>
      <p:sp>
        <p:nvSpPr>
          <p:cNvPr id="512" name="Shape 512"/>
          <p:cNvSpPr txBox="1"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/>
            <a:r>
              <a:rPr lang="en-US"/>
              <a:t>Alexander Graham Bell</a:t>
            </a:r>
          </a:p>
          <a:p>
            <a:pPr lvl="3"/>
            <a:r>
              <a:rPr lang="en-US"/>
              <a:t>Invented the telephone – 1876 </a:t>
            </a:r>
          </a:p>
          <a:p>
            <a:pPr lvl="2"/>
            <a:r>
              <a:rPr lang="en-US"/>
              <a:t>Not coast to coast until 1915</a:t>
            </a:r>
          </a:p>
          <a:p>
            <a:pPr lvl="3"/>
            <a:r>
              <a:rPr lang="en-US"/>
              <a:t>Very slow and expensive</a:t>
            </a:r>
          </a:p>
          <a:p>
            <a:pPr lvl="1"/>
            <a:endParaRPr lang="en-US"/>
          </a:p>
          <a:p>
            <a:pPr lvl="1"/>
            <a:endParaRPr lang="en-US"/>
          </a:p>
        </p:txBody>
      </p:sp>
      <p:pic>
        <p:nvPicPr>
          <p:cNvPr id="513" name="Shape 5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4801" y="3632201"/>
            <a:ext cx="2443833" cy="2895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4" name="Shape 5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229600" y="1498601"/>
            <a:ext cx="3556000" cy="3124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Shape 519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">
                <a:sym typeface="Georgia"/>
              </a:rPr>
              <a:t>Transportation and Communication</a:t>
            </a:r>
          </a:p>
        </p:txBody>
      </p:sp>
      <p:sp>
        <p:nvSpPr>
          <p:cNvPr id="520" name="Shape 520"/>
          <p:cNvSpPr txBox="1">
            <a:spLocks noGrp="1"/>
          </p:cNvSpPr>
          <p:nvPr>
            <p:ph sz="quarter" idx="1"/>
          </p:nvPr>
        </p:nvSpPr>
        <p:spPr>
          <a:xfrm>
            <a:off x="1219200" y="1447800"/>
            <a:ext cx="4978400" cy="4572000"/>
          </a:xfrm>
        </p:spPr>
        <p:txBody>
          <a:bodyPr/>
          <a:lstStyle/>
          <a:p>
            <a:pPr lvl="1"/>
            <a:r>
              <a:rPr lang="en-US" dirty="0" err="1"/>
              <a:t>Guglielmo</a:t>
            </a:r>
            <a:r>
              <a:rPr lang="en-US" dirty="0"/>
              <a:t> Marconi</a:t>
            </a:r>
          </a:p>
          <a:p>
            <a:pPr lvl="2"/>
            <a:r>
              <a:rPr lang="en-US" dirty="0"/>
              <a:t>Invented the radio – 1901 </a:t>
            </a:r>
          </a:p>
          <a:p>
            <a:pPr lvl="2"/>
            <a:r>
              <a:rPr lang="en-US" dirty="0"/>
              <a:t>Sent the first radio waves across the Atlantic</a:t>
            </a:r>
          </a:p>
          <a:p>
            <a:pPr lvl="2"/>
            <a:r>
              <a:rPr lang="en-US" dirty="0"/>
              <a:t>Radio would become a cornerstone of today’s global communications network</a:t>
            </a:r>
          </a:p>
          <a:p>
            <a:pPr lvl="2"/>
            <a:endParaRPr lang="en-US" dirty="0"/>
          </a:p>
          <a:p>
            <a:pPr lvl="1"/>
            <a:endParaRPr lang="en-US" dirty="0"/>
          </a:p>
        </p:txBody>
      </p:sp>
      <p:pic>
        <p:nvPicPr>
          <p:cNvPr id="521" name="Shape 5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2401" y="1397001"/>
            <a:ext cx="2600324" cy="3600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Shape 5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63267" y="4291401"/>
            <a:ext cx="4191000" cy="24297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cut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674</Words>
  <Application>Microsoft Office PowerPoint</Application>
  <PresentationFormat>Widescreen</PresentationFormat>
  <Paragraphs>85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Calibri</vt:lpstr>
      <vt:lpstr>Franklin Gothic Book</vt:lpstr>
      <vt:lpstr>Georgia</vt:lpstr>
      <vt:lpstr>Perpetua</vt:lpstr>
      <vt:lpstr>Wingdings 2</vt:lpstr>
      <vt:lpstr>Equity</vt:lpstr>
      <vt:lpstr>Section 4: The Industrial Revolution Spreads</vt:lpstr>
      <vt:lpstr>New Industrial Powers Emerge</vt:lpstr>
      <vt:lpstr>Technology Sparks Industrial Growth</vt:lpstr>
      <vt:lpstr>Technology Sparks Industrial Growth</vt:lpstr>
      <vt:lpstr>Technology Sparks Industrial Growth</vt:lpstr>
      <vt:lpstr>Technology Sparks Industrial Growth</vt:lpstr>
      <vt:lpstr>Technology Sparks Industrial Growth</vt:lpstr>
      <vt:lpstr>Transportation and Communication</vt:lpstr>
      <vt:lpstr>Transportation and Communication</vt:lpstr>
      <vt:lpstr>Transportation and Communication</vt:lpstr>
      <vt:lpstr>Transportation and Communication</vt:lpstr>
      <vt:lpstr>Transportation and Communication</vt:lpstr>
      <vt:lpstr>Transportation and Communication</vt:lpstr>
      <vt:lpstr>Transportation and Communication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4: The Industrial Revolution Spreads</dc:title>
  <dc:creator>Mary Lawrence</dc:creator>
  <cp:lastModifiedBy>Mary Lawrence</cp:lastModifiedBy>
  <cp:revision>1</cp:revision>
  <dcterms:created xsi:type="dcterms:W3CDTF">2021-06-24T20:33:30Z</dcterms:created>
  <dcterms:modified xsi:type="dcterms:W3CDTF">2021-06-24T20:33:40Z</dcterms:modified>
</cp:coreProperties>
</file>