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6" r:id="rId7"/>
    <p:sldId id="267" r:id="rId8"/>
    <p:sldId id="268" r:id="rId9"/>
    <p:sldId id="262" r:id="rId10"/>
    <p:sldId id="263" r:id="rId11"/>
    <p:sldId id="264"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5C7A-001C-45E7-ABAC-69A0817E6B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4BB297-B3AE-4E8B-9B81-5DE6E7BAF9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BD9E92-4D73-4542-A089-51075BAD6FBE}"/>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5" name="Footer Placeholder 4">
            <a:extLst>
              <a:ext uri="{FF2B5EF4-FFF2-40B4-BE49-F238E27FC236}">
                <a16:creationId xmlns:a16="http://schemas.microsoft.com/office/drawing/2014/main" id="{9F11B1B1-CA61-4156-887B-72767EC1C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0135A8-2019-4897-9C9D-F3C69EBF3E56}"/>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875393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484E3-EAB0-4024-919A-A0EFC820E4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F718E7-744D-4E8D-B0D4-B70B5EC2460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B30AB4-4793-4A2D-ACB7-672B9EB7931D}"/>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5" name="Footer Placeholder 4">
            <a:extLst>
              <a:ext uri="{FF2B5EF4-FFF2-40B4-BE49-F238E27FC236}">
                <a16:creationId xmlns:a16="http://schemas.microsoft.com/office/drawing/2014/main" id="{1D7935A6-D38A-45E6-BB15-E8C6424164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7333D-1AAE-4350-85BE-A3BA79AAA846}"/>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2032975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4BB67-7543-4E35-8C6F-EAB5261704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015F68-65EB-435A-B14B-48E1903DB7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4318945-31BB-4C30-BD91-AFE3A5B86BDF}"/>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5" name="Footer Placeholder 4">
            <a:extLst>
              <a:ext uri="{FF2B5EF4-FFF2-40B4-BE49-F238E27FC236}">
                <a16:creationId xmlns:a16="http://schemas.microsoft.com/office/drawing/2014/main" id="{6E68410B-0C06-43FF-9FBA-565FF3AF81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4FD1B-E737-46F7-8799-7DEF7E46663C}"/>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1508535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556EB-D576-499E-B0A8-554FDC1B2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04E077-08CA-4E97-AD71-A0BBBEB0062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31B35-06E8-4D40-BED7-98B157B294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EEDACF-C442-4702-A8C8-C4248A182402}"/>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6" name="Footer Placeholder 5">
            <a:extLst>
              <a:ext uri="{FF2B5EF4-FFF2-40B4-BE49-F238E27FC236}">
                <a16:creationId xmlns:a16="http://schemas.microsoft.com/office/drawing/2014/main" id="{272432D3-0D2F-4CB1-8A80-6D8FAA691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D0733D-C63E-4E30-B068-0BD959DA7CB6}"/>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3578166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A7CD-FEB3-4B53-AB22-172D14900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CCDC5F-2F7E-48FF-969A-097646A317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5E332BB-56B6-4579-B65F-B13E888B655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3A34E8-EB99-42A2-85FA-8023B58CA1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24AF8C4-6C8D-4844-8721-B6C9CB7ECE1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0A871A-1CF4-415B-A69D-F8574DB76EC1}"/>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8" name="Footer Placeholder 7">
            <a:extLst>
              <a:ext uri="{FF2B5EF4-FFF2-40B4-BE49-F238E27FC236}">
                <a16:creationId xmlns:a16="http://schemas.microsoft.com/office/drawing/2014/main" id="{4B337A7B-11B7-4C07-B84F-249139F50C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FA87B1-9CA7-4A19-973C-F6B3366C402E}"/>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1386807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E417-5AB8-4AA3-B2C5-1053AF9580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485847B-C9E3-43C9-8ED8-FC29E83A65FE}"/>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4" name="Footer Placeholder 3">
            <a:extLst>
              <a:ext uri="{FF2B5EF4-FFF2-40B4-BE49-F238E27FC236}">
                <a16:creationId xmlns:a16="http://schemas.microsoft.com/office/drawing/2014/main" id="{C9B22144-1AAD-4923-8BE6-5CC30F98A1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5BA5EF-885C-4B9E-B7AC-25F3B11ABC9B}"/>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3571927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7CD1B6-C91F-46B7-A228-D5B4653511D6}"/>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3" name="Footer Placeholder 2">
            <a:extLst>
              <a:ext uri="{FF2B5EF4-FFF2-40B4-BE49-F238E27FC236}">
                <a16:creationId xmlns:a16="http://schemas.microsoft.com/office/drawing/2014/main" id="{0CB7F184-C52D-4BCA-9B77-F1ACC03BCF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6DA8A5-DCEA-4675-B5B3-714E0CC300ED}"/>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3055746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66A83-B194-48FA-889A-F0E6945FB0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3A034E5-F45B-4C04-A6DC-1EDC1B7FF7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E96242-EAAC-4815-8644-56FC393960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BE569B6-44AA-4896-806F-7D242BD39F1A}"/>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6" name="Footer Placeholder 5">
            <a:extLst>
              <a:ext uri="{FF2B5EF4-FFF2-40B4-BE49-F238E27FC236}">
                <a16:creationId xmlns:a16="http://schemas.microsoft.com/office/drawing/2014/main" id="{772D709B-5509-47E2-8F65-E24DEA7F24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47AB5B-3D63-4B28-B3FC-9334C21597F5}"/>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472053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9E136-E9D2-4ED1-9730-B85254764E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472EB5-7412-44B4-AA50-9046C89C8B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63CBB7-4F54-49BA-8CAE-4117E7054F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1607618-0DB2-4169-8295-FCE2AD0D6B23}"/>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6" name="Footer Placeholder 5">
            <a:extLst>
              <a:ext uri="{FF2B5EF4-FFF2-40B4-BE49-F238E27FC236}">
                <a16:creationId xmlns:a16="http://schemas.microsoft.com/office/drawing/2014/main" id="{F9801D22-D365-454B-BFDE-D5B4142F37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D054B5-7BBF-431F-87DC-16CB321DF281}"/>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3181961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49CA7-D212-479C-A382-EA58EEE261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414CEB-CE78-493F-B9F0-CE0E524D512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B7BB59-8922-432B-853A-2E20E9CF1312}"/>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5" name="Footer Placeholder 4">
            <a:extLst>
              <a:ext uri="{FF2B5EF4-FFF2-40B4-BE49-F238E27FC236}">
                <a16:creationId xmlns:a16="http://schemas.microsoft.com/office/drawing/2014/main" id="{2191A88F-353C-490F-829D-7F853BB79D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B31166-F48E-45DB-B601-D4DD8F9293B2}"/>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560716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75CCB8-1536-48AB-A15F-D5DC44B5B7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175F5C-176D-4C6E-A0DF-AD70BAA539C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8D7E6A-C105-4CCF-A8F8-DB389891C24E}"/>
              </a:ext>
            </a:extLst>
          </p:cNvPr>
          <p:cNvSpPr>
            <a:spLocks noGrp="1"/>
          </p:cNvSpPr>
          <p:nvPr>
            <p:ph type="dt" sz="half" idx="10"/>
          </p:nvPr>
        </p:nvSpPr>
        <p:spPr/>
        <p:txBody>
          <a:bodyPr/>
          <a:lstStyle/>
          <a:p>
            <a:fld id="{C8FC0F3D-49EF-4A04-A3D9-DAF2FD0CA165}" type="datetimeFigureOut">
              <a:rPr lang="en-US" smtClean="0"/>
              <a:t>11/22/2021</a:t>
            </a:fld>
            <a:endParaRPr lang="en-US"/>
          </a:p>
        </p:txBody>
      </p:sp>
      <p:sp>
        <p:nvSpPr>
          <p:cNvPr id="5" name="Footer Placeholder 4">
            <a:extLst>
              <a:ext uri="{FF2B5EF4-FFF2-40B4-BE49-F238E27FC236}">
                <a16:creationId xmlns:a16="http://schemas.microsoft.com/office/drawing/2014/main" id="{2EF856B8-0E0A-4B0F-A60A-E74BCA18C2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1EC5B-36E6-4804-BC6B-BBE79F627612}"/>
              </a:ext>
            </a:extLst>
          </p:cNvPr>
          <p:cNvSpPr>
            <a:spLocks noGrp="1"/>
          </p:cNvSpPr>
          <p:nvPr>
            <p:ph type="sldNum" sz="quarter" idx="12"/>
          </p:nvPr>
        </p:nvSpPr>
        <p:spPr/>
        <p:txBody>
          <a:bodyPr/>
          <a:lstStyle/>
          <a:p>
            <a:fld id="{CB6604AE-52F7-4D72-B59F-60D5953B06EA}" type="slidenum">
              <a:rPr lang="en-US" smtClean="0"/>
              <a:t>‹#›</a:t>
            </a:fld>
            <a:endParaRPr lang="en-US"/>
          </a:p>
        </p:txBody>
      </p:sp>
    </p:spTree>
    <p:extLst>
      <p:ext uri="{BB962C8B-B14F-4D97-AF65-F5344CB8AC3E}">
        <p14:creationId xmlns:p14="http://schemas.microsoft.com/office/powerpoint/2010/main" val="2137513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08310B-6162-4644-84B5-9F88792E27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4F7F08-5953-4228-A9EA-02FF3B9B80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D4F137-E2DC-438A-A2A2-AD1E50601C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FC0F3D-49EF-4A04-A3D9-DAF2FD0CA165}" type="datetimeFigureOut">
              <a:rPr lang="en-US" smtClean="0"/>
              <a:t>11/22/2021</a:t>
            </a:fld>
            <a:endParaRPr lang="en-US"/>
          </a:p>
        </p:txBody>
      </p:sp>
      <p:sp>
        <p:nvSpPr>
          <p:cNvPr id="5" name="Footer Placeholder 4">
            <a:extLst>
              <a:ext uri="{FF2B5EF4-FFF2-40B4-BE49-F238E27FC236}">
                <a16:creationId xmlns:a16="http://schemas.microsoft.com/office/drawing/2014/main" id="{05BE297F-588B-441C-BC22-2DC50D6909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F934C10-E65F-421A-9286-9ECBEE8248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6604AE-52F7-4D72-B59F-60D5953B06EA}" type="slidenum">
              <a:rPr lang="en-US" smtClean="0"/>
              <a:t>‹#›</a:t>
            </a:fld>
            <a:endParaRPr lang="en-US"/>
          </a:p>
        </p:txBody>
      </p:sp>
    </p:spTree>
    <p:extLst>
      <p:ext uri="{BB962C8B-B14F-4D97-AF65-F5344CB8AC3E}">
        <p14:creationId xmlns:p14="http://schemas.microsoft.com/office/powerpoint/2010/main" val="1918136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C724D-429E-4819-A1BA-C97B1E66F400}"/>
              </a:ext>
            </a:extLst>
          </p:cNvPr>
          <p:cNvSpPr>
            <a:spLocks noGrp="1"/>
          </p:cNvSpPr>
          <p:nvPr>
            <p:ph type="ctrTitle"/>
          </p:nvPr>
        </p:nvSpPr>
        <p:spPr/>
        <p:txBody>
          <a:bodyPr/>
          <a:lstStyle/>
          <a:p>
            <a:r>
              <a:rPr lang="en-US" dirty="0"/>
              <a:t>Working in Factories</a:t>
            </a:r>
          </a:p>
        </p:txBody>
      </p:sp>
      <p:sp>
        <p:nvSpPr>
          <p:cNvPr id="3" name="Subtitle 2">
            <a:extLst>
              <a:ext uri="{FF2B5EF4-FFF2-40B4-BE49-F238E27FC236}">
                <a16:creationId xmlns:a16="http://schemas.microsoft.com/office/drawing/2014/main" id="{8ED6EFE0-5BC5-4D7B-94F4-1CBED16D8CE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3057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6A875-42B1-48D6-B35A-4F5490F03894}"/>
              </a:ext>
            </a:extLst>
          </p:cNvPr>
          <p:cNvSpPr>
            <a:spLocks noGrp="1"/>
          </p:cNvSpPr>
          <p:nvPr>
            <p:ph type="title"/>
          </p:nvPr>
        </p:nvSpPr>
        <p:spPr/>
        <p:txBody>
          <a:bodyPr/>
          <a:lstStyle/>
          <a:p>
            <a:r>
              <a:rPr lang="en-US" dirty="0"/>
              <a:t>Take up “Industrial Revolution and Great Britain” </a:t>
            </a:r>
          </a:p>
        </p:txBody>
      </p:sp>
      <p:sp>
        <p:nvSpPr>
          <p:cNvPr id="3" name="Content Placeholder 2">
            <a:extLst>
              <a:ext uri="{FF2B5EF4-FFF2-40B4-BE49-F238E27FC236}">
                <a16:creationId xmlns:a16="http://schemas.microsoft.com/office/drawing/2014/main" id="{4BBB9334-2609-43A0-837E-11155D05E69C}"/>
              </a:ext>
            </a:extLst>
          </p:cNvPr>
          <p:cNvSpPr>
            <a:spLocks noGrp="1"/>
          </p:cNvSpPr>
          <p:nvPr>
            <p:ph idx="1"/>
          </p:nvPr>
        </p:nvSpPr>
        <p:spPr>
          <a:xfrm>
            <a:off x="838200" y="1825625"/>
            <a:ext cx="10515600" cy="4351338"/>
          </a:xfrm>
        </p:spPr>
        <p:txBody>
          <a:bodyPr>
            <a:normAutofit/>
          </a:bodyPr>
          <a:lstStyle/>
          <a:p>
            <a:pPr marL="0" indent="0">
              <a:buNone/>
            </a:pPr>
            <a:r>
              <a:rPr lang="en-US" dirty="0"/>
              <a:t>1. The development of the machine age in Europe during the 1700s is known as what? </a:t>
            </a:r>
          </a:p>
          <a:p>
            <a:pPr marL="0" indent="0">
              <a:buNone/>
            </a:pPr>
            <a:r>
              <a:rPr lang="en-US" dirty="0">
                <a:solidFill>
                  <a:srgbClr val="FF0000"/>
                </a:solidFill>
              </a:rPr>
              <a:t>Industrial Revolution</a:t>
            </a:r>
          </a:p>
          <a:p>
            <a:pPr marL="0" indent="0">
              <a:buNone/>
            </a:pPr>
            <a:r>
              <a:rPr lang="en-US" dirty="0"/>
              <a:t>2. List at least 2 reasons as to why the Industrial Revolution began in England/Great Britain</a:t>
            </a:r>
          </a:p>
          <a:p>
            <a:pPr marL="0" indent="0">
              <a:buNone/>
            </a:pPr>
            <a:r>
              <a:rPr lang="en-US" dirty="0"/>
              <a:t>	</a:t>
            </a:r>
            <a:r>
              <a:rPr lang="en-US" dirty="0">
                <a:solidFill>
                  <a:srgbClr val="FF0000"/>
                </a:solidFill>
              </a:rPr>
              <a:t>a) Trade overseas made England wealthy		</a:t>
            </a:r>
          </a:p>
          <a:p>
            <a:pPr marL="0" indent="0">
              <a:buNone/>
            </a:pPr>
            <a:r>
              <a:rPr lang="en-US" dirty="0">
                <a:solidFill>
                  <a:srgbClr val="FF0000"/>
                </a:solidFill>
              </a:rPr>
              <a:t>	b)  Gained control of oversea colonies</a:t>
            </a:r>
          </a:p>
          <a:p>
            <a:pPr marL="0" indent="0">
              <a:buNone/>
            </a:pPr>
            <a:r>
              <a:rPr lang="en-US" dirty="0"/>
              <a:t>3. What did the shortage of wood lead to?</a:t>
            </a:r>
            <a:br>
              <a:rPr lang="en-US" dirty="0">
                <a:solidFill>
                  <a:srgbClr val="FF0000"/>
                </a:solidFill>
              </a:rPr>
            </a:br>
            <a:r>
              <a:rPr lang="en-US" dirty="0">
                <a:solidFill>
                  <a:srgbClr val="FF0000"/>
                </a:solidFill>
              </a:rPr>
              <a:t>Led to an increased reliance on coal as a fuel </a:t>
            </a:r>
          </a:p>
          <a:p>
            <a:pPr marL="0" indent="0">
              <a:buNone/>
            </a:pPr>
            <a:endParaRPr lang="en-US" dirty="0">
              <a:solidFill>
                <a:srgbClr val="FF0000"/>
              </a:solidFill>
            </a:endParaRPr>
          </a:p>
        </p:txBody>
      </p:sp>
    </p:spTree>
    <p:extLst>
      <p:ext uri="{BB962C8B-B14F-4D97-AF65-F5344CB8AC3E}">
        <p14:creationId xmlns:p14="http://schemas.microsoft.com/office/powerpoint/2010/main" val="1974070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A7E953-C6E0-445B-8A1F-CC464065D279}"/>
              </a:ext>
            </a:extLst>
          </p:cNvPr>
          <p:cNvSpPr>
            <a:spLocks noGrp="1"/>
          </p:cNvSpPr>
          <p:nvPr>
            <p:ph idx="1"/>
          </p:nvPr>
        </p:nvSpPr>
        <p:spPr>
          <a:xfrm>
            <a:off x="838200" y="622467"/>
            <a:ext cx="10515600" cy="4351338"/>
          </a:xfrm>
        </p:spPr>
        <p:txBody>
          <a:bodyPr>
            <a:normAutofit lnSpcReduction="10000"/>
          </a:bodyPr>
          <a:lstStyle/>
          <a:p>
            <a:pPr marL="0" indent="0">
              <a:buNone/>
            </a:pPr>
            <a:r>
              <a:rPr lang="en-US" dirty="0"/>
              <a:t>4. What challenge did the miners face in the mines during this time?</a:t>
            </a:r>
          </a:p>
          <a:p>
            <a:pPr marL="0" indent="0">
              <a:buNone/>
            </a:pPr>
            <a:r>
              <a:rPr lang="en-US" dirty="0">
                <a:solidFill>
                  <a:srgbClr val="FF0000"/>
                </a:solidFill>
              </a:rPr>
              <a:t>Water Seepage</a:t>
            </a:r>
          </a:p>
          <a:p>
            <a:pPr marL="0" indent="0">
              <a:buNone/>
            </a:pPr>
            <a:r>
              <a:rPr lang="en-US" dirty="0"/>
              <a:t>5. What led to the invention of the steam powered pump?</a:t>
            </a:r>
          </a:p>
          <a:p>
            <a:pPr marL="0" indent="0">
              <a:buNone/>
            </a:pPr>
            <a:r>
              <a:rPr lang="en-US" dirty="0">
                <a:solidFill>
                  <a:srgbClr val="FF0000"/>
                </a:solidFill>
              </a:rPr>
              <a:t>Flooding of coal mines</a:t>
            </a:r>
          </a:p>
          <a:p>
            <a:pPr marL="0" indent="0">
              <a:buNone/>
            </a:pPr>
            <a:r>
              <a:rPr lang="en-US" dirty="0"/>
              <a:t>6. What is “coke” and what was it used for?</a:t>
            </a:r>
          </a:p>
          <a:p>
            <a:pPr marL="0" indent="0">
              <a:buNone/>
            </a:pPr>
            <a:r>
              <a:rPr lang="en-US" dirty="0">
                <a:solidFill>
                  <a:srgbClr val="FF0000"/>
                </a:solidFill>
              </a:rPr>
              <a:t>A hard, grayish material produced by heating soft coal in an airtight oven; fuel for smelting iron</a:t>
            </a:r>
          </a:p>
          <a:p>
            <a:pPr marL="0" indent="0">
              <a:buNone/>
            </a:pPr>
            <a:r>
              <a:rPr lang="en-US" dirty="0"/>
              <a:t>7. Why were textile machines being invented at this time?</a:t>
            </a:r>
          </a:p>
          <a:p>
            <a:pPr marL="0" indent="0">
              <a:buNone/>
            </a:pPr>
            <a:r>
              <a:rPr lang="en-US" dirty="0">
                <a:solidFill>
                  <a:srgbClr val="FF0000"/>
                </a:solidFill>
              </a:rPr>
              <a:t>To replace the old system of cloth production</a:t>
            </a:r>
          </a:p>
          <a:p>
            <a:pPr marL="0" indent="0">
              <a:buNone/>
            </a:pPr>
            <a:endParaRPr lang="en-US" dirty="0"/>
          </a:p>
        </p:txBody>
      </p:sp>
    </p:spTree>
    <p:extLst>
      <p:ext uri="{BB962C8B-B14F-4D97-AF65-F5344CB8AC3E}">
        <p14:creationId xmlns:p14="http://schemas.microsoft.com/office/powerpoint/2010/main" val="96652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32A15F-EFAC-4B0C-8D14-251E89460155}"/>
              </a:ext>
            </a:extLst>
          </p:cNvPr>
          <p:cNvSpPr>
            <a:spLocks noGrp="1"/>
          </p:cNvSpPr>
          <p:nvPr>
            <p:ph idx="1"/>
          </p:nvPr>
        </p:nvSpPr>
        <p:spPr>
          <a:xfrm>
            <a:off x="982579" y="1023520"/>
            <a:ext cx="10515600" cy="4351338"/>
          </a:xfrm>
        </p:spPr>
        <p:txBody>
          <a:bodyPr/>
          <a:lstStyle/>
          <a:p>
            <a:pPr marL="0" indent="0">
              <a:buNone/>
            </a:pPr>
            <a:r>
              <a:rPr lang="en-US" dirty="0"/>
              <a:t>8. What new material was introduced to England and eventually the United States?</a:t>
            </a:r>
          </a:p>
          <a:p>
            <a:pPr marL="0" indent="0">
              <a:buNone/>
            </a:pPr>
            <a:r>
              <a:rPr lang="en-US" dirty="0">
                <a:solidFill>
                  <a:srgbClr val="FF0000"/>
                </a:solidFill>
              </a:rPr>
              <a:t>Cotton</a:t>
            </a:r>
          </a:p>
          <a:p>
            <a:pPr marL="0" indent="0">
              <a:buNone/>
            </a:pPr>
            <a:r>
              <a:rPr lang="en-US" dirty="0"/>
              <a:t>9. What is known as the “putting out system?</a:t>
            </a:r>
          </a:p>
          <a:p>
            <a:pPr marL="0" indent="0">
              <a:buNone/>
            </a:pPr>
            <a:r>
              <a:rPr lang="en-US" dirty="0">
                <a:solidFill>
                  <a:srgbClr val="FF0000"/>
                </a:solidFill>
              </a:rPr>
              <a:t>Cottage Industry</a:t>
            </a:r>
          </a:p>
          <a:p>
            <a:pPr marL="0" indent="0">
              <a:buNone/>
            </a:pPr>
            <a:r>
              <a:rPr lang="en-US" dirty="0"/>
              <a:t>10. What led to the development of the “factory system?</a:t>
            </a:r>
          </a:p>
          <a:p>
            <a:pPr marL="0" indent="0">
              <a:buNone/>
            </a:pPr>
            <a:r>
              <a:rPr lang="en-US" dirty="0">
                <a:solidFill>
                  <a:srgbClr val="FF0000"/>
                </a:solidFill>
              </a:rPr>
              <a:t>The drive to improve and increase cloth production was, therefore, pursued on two fronts- to build faster, more efficient machinery and to rehouse production- not in private homes, but in larger facilities.</a:t>
            </a:r>
          </a:p>
          <a:p>
            <a:pPr marL="0" indent="0">
              <a:buNone/>
            </a:pPr>
            <a:endParaRPr lang="en-US" dirty="0"/>
          </a:p>
        </p:txBody>
      </p:sp>
    </p:spTree>
    <p:extLst>
      <p:ext uri="{BB962C8B-B14F-4D97-AF65-F5344CB8AC3E}">
        <p14:creationId xmlns:p14="http://schemas.microsoft.com/office/powerpoint/2010/main" val="256587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D3A51-6EF2-4AAA-A027-73306305FB22}"/>
              </a:ext>
            </a:extLst>
          </p:cNvPr>
          <p:cNvSpPr>
            <a:spLocks noGrp="1"/>
          </p:cNvSpPr>
          <p:nvPr>
            <p:ph type="title"/>
          </p:nvPr>
        </p:nvSpPr>
        <p:spPr/>
        <p:txBody>
          <a:bodyPr/>
          <a:lstStyle/>
          <a:p>
            <a:r>
              <a:rPr lang="en-US" dirty="0"/>
              <a:t>Factory simulation </a:t>
            </a:r>
          </a:p>
        </p:txBody>
      </p:sp>
      <p:sp>
        <p:nvSpPr>
          <p:cNvPr id="3" name="Content Placeholder 2">
            <a:extLst>
              <a:ext uri="{FF2B5EF4-FFF2-40B4-BE49-F238E27FC236}">
                <a16:creationId xmlns:a16="http://schemas.microsoft.com/office/drawing/2014/main" id="{EAF63745-892E-41E7-9776-1BFA7726338D}"/>
              </a:ext>
            </a:extLst>
          </p:cNvPr>
          <p:cNvSpPr>
            <a:spLocks noGrp="1"/>
          </p:cNvSpPr>
          <p:nvPr>
            <p:ph idx="1"/>
          </p:nvPr>
        </p:nvSpPr>
        <p:spPr/>
        <p:txBody>
          <a:bodyPr>
            <a:normAutofit/>
          </a:bodyPr>
          <a:lstStyle/>
          <a:p>
            <a:pPr marL="0" indent="0">
              <a:buNone/>
            </a:pPr>
            <a:r>
              <a:rPr lang="en-US" dirty="0"/>
              <a:t>This activity is a great hands-on way to illustrate the difference between the old cottage industry of Great Britain and the new factory system that developed during the Industrial Revolution.  Students will “work” to create a notepad that they can actually use and take home. First, we will see how the Cottage Industry system works, and then we will compare it to the factory system. </a:t>
            </a:r>
          </a:p>
        </p:txBody>
      </p:sp>
    </p:spTree>
    <p:extLst>
      <p:ext uri="{BB962C8B-B14F-4D97-AF65-F5344CB8AC3E}">
        <p14:creationId xmlns:p14="http://schemas.microsoft.com/office/powerpoint/2010/main" val="1500413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4742-0377-4565-BA25-ABE7D3EF5A49}"/>
              </a:ext>
            </a:extLst>
          </p:cNvPr>
          <p:cNvSpPr>
            <a:spLocks noGrp="1"/>
          </p:cNvSpPr>
          <p:nvPr>
            <p:ph type="title"/>
          </p:nvPr>
        </p:nvSpPr>
        <p:spPr>
          <a:xfrm>
            <a:off x="518604" y="0"/>
            <a:ext cx="10515600" cy="1325563"/>
          </a:xfrm>
        </p:spPr>
        <p:txBody>
          <a:bodyPr/>
          <a:lstStyle/>
          <a:p>
            <a:r>
              <a:rPr lang="en-US" dirty="0"/>
              <a:t>Cottage Industry </a:t>
            </a:r>
          </a:p>
        </p:txBody>
      </p:sp>
      <p:sp>
        <p:nvSpPr>
          <p:cNvPr id="3" name="Content Placeholder 2">
            <a:extLst>
              <a:ext uri="{FF2B5EF4-FFF2-40B4-BE49-F238E27FC236}">
                <a16:creationId xmlns:a16="http://schemas.microsoft.com/office/drawing/2014/main" id="{78A90765-AF43-45D2-BD87-5A47004BCF68}"/>
              </a:ext>
            </a:extLst>
          </p:cNvPr>
          <p:cNvSpPr>
            <a:spLocks noGrp="1"/>
          </p:cNvSpPr>
          <p:nvPr>
            <p:ph idx="1"/>
          </p:nvPr>
        </p:nvSpPr>
        <p:spPr>
          <a:xfrm>
            <a:off x="349928" y="1177554"/>
            <a:ext cx="6361590" cy="5871315"/>
          </a:xfrm>
        </p:spPr>
        <p:txBody>
          <a:bodyPr>
            <a:normAutofit/>
          </a:bodyPr>
          <a:lstStyle/>
          <a:p>
            <a:pPr marL="0" indent="0">
              <a:buNone/>
            </a:pPr>
            <a:r>
              <a:rPr lang="en-US" sz="1400" b="1" u="sng" dirty="0"/>
              <a:t>Materials for Cottage Industry Group:</a:t>
            </a:r>
            <a:endParaRPr lang="en-US" sz="1400" dirty="0"/>
          </a:p>
          <a:p>
            <a:pPr marL="0" indent="0">
              <a:buNone/>
            </a:pPr>
            <a:r>
              <a:rPr lang="en-US" sz="1400" b="1" dirty="0"/>
              <a:t> </a:t>
            </a:r>
            <a:endParaRPr lang="en-US" sz="1400" dirty="0"/>
          </a:p>
          <a:p>
            <a:pPr marL="0" lvl="0" indent="0">
              <a:buNone/>
            </a:pPr>
            <a:r>
              <a:rPr lang="en-US" sz="2000" dirty="0"/>
              <a:t>5 Sheets of paper per person</a:t>
            </a:r>
          </a:p>
          <a:p>
            <a:pPr marL="0" lvl="0" indent="0">
              <a:buNone/>
            </a:pPr>
            <a:r>
              <a:rPr lang="en-US" sz="2000" dirty="0"/>
              <a:t>1 pair of scissors</a:t>
            </a:r>
          </a:p>
          <a:p>
            <a:pPr marL="0" lvl="0" indent="0">
              <a:buNone/>
            </a:pPr>
            <a:r>
              <a:rPr lang="en-US" sz="2000" dirty="0"/>
              <a:t>1 ruler</a:t>
            </a:r>
          </a:p>
          <a:p>
            <a:pPr marL="0" lvl="0" indent="0">
              <a:buNone/>
            </a:pPr>
            <a:r>
              <a:rPr lang="en-US" sz="2000" dirty="0"/>
              <a:t>2 writing utensil </a:t>
            </a:r>
          </a:p>
          <a:p>
            <a:pPr marL="0" lvl="0" indent="0">
              <a:buNone/>
            </a:pPr>
            <a:r>
              <a:rPr lang="en-US" sz="2000" dirty="0"/>
              <a:t>1 Stapler (they can all share)</a:t>
            </a:r>
          </a:p>
          <a:p>
            <a:pPr marL="0" lvl="0" indent="0">
              <a:buNone/>
            </a:pPr>
            <a:endParaRPr lang="en-US" sz="1400" dirty="0"/>
          </a:p>
          <a:p>
            <a:pPr marL="0" indent="0">
              <a:buNone/>
            </a:pPr>
            <a:r>
              <a:rPr lang="en-US" sz="1400" b="1" u="sng" dirty="0"/>
              <a:t>Instructions for Cottage Industry Group:</a:t>
            </a:r>
            <a:endParaRPr lang="en-US" sz="1400" dirty="0"/>
          </a:p>
          <a:p>
            <a:pPr marL="0" indent="0">
              <a:buNone/>
            </a:pPr>
            <a:r>
              <a:rPr lang="en-US" sz="1400" b="1" dirty="0"/>
              <a:t> </a:t>
            </a:r>
            <a:endParaRPr lang="en-US" sz="1400" dirty="0"/>
          </a:p>
          <a:p>
            <a:pPr marL="0" lvl="0" indent="0">
              <a:buNone/>
            </a:pPr>
            <a:r>
              <a:rPr lang="en-US" sz="2100" dirty="0"/>
              <a:t>Each person receives 5 pieces of paper that they are then to cut into 4 equal parts (giving them 20 total), write logos on each piece of paper, stack, and then staple.  They have the full 10 minutes to create a perfect notepad.  Quality is the goal for this group.</a:t>
            </a:r>
          </a:p>
          <a:p>
            <a:pPr marL="0" indent="0">
              <a:buNone/>
            </a:pPr>
            <a:r>
              <a:rPr lang="en-US" sz="1400" b="1" dirty="0"/>
              <a:t> </a:t>
            </a:r>
            <a:endParaRPr lang="en-US" sz="1400" dirty="0"/>
          </a:p>
        </p:txBody>
      </p:sp>
      <p:sp>
        <p:nvSpPr>
          <p:cNvPr id="6" name="Rectangle 5">
            <a:extLst>
              <a:ext uri="{FF2B5EF4-FFF2-40B4-BE49-F238E27FC236}">
                <a16:creationId xmlns:a16="http://schemas.microsoft.com/office/drawing/2014/main" id="{8769A80B-9F74-457E-9DBB-2E97790972AA}"/>
              </a:ext>
            </a:extLst>
          </p:cNvPr>
          <p:cNvSpPr/>
          <p:nvPr/>
        </p:nvSpPr>
        <p:spPr>
          <a:xfrm>
            <a:off x="7838983" y="727969"/>
            <a:ext cx="1500326" cy="1074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2E64371-398B-4B72-A945-209A2D25B12B}"/>
              </a:ext>
            </a:extLst>
          </p:cNvPr>
          <p:cNvSpPr/>
          <p:nvPr/>
        </p:nvSpPr>
        <p:spPr>
          <a:xfrm>
            <a:off x="7088820" y="1802167"/>
            <a:ext cx="1500326" cy="1074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45ACEA2-283B-46A9-B7FB-C6416BDD8D76}"/>
              </a:ext>
            </a:extLst>
          </p:cNvPr>
          <p:cNvSpPr/>
          <p:nvPr/>
        </p:nvSpPr>
        <p:spPr>
          <a:xfrm>
            <a:off x="8589146" y="1802167"/>
            <a:ext cx="1500326" cy="1074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B4AB858-4423-44EE-8696-0FA63A948765}"/>
              </a:ext>
            </a:extLst>
          </p:cNvPr>
          <p:cNvSpPr/>
          <p:nvPr/>
        </p:nvSpPr>
        <p:spPr>
          <a:xfrm>
            <a:off x="7088820" y="2876365"/>
            <a:ext cx="1500326" cy="1074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47EDA5-9777-4E6F-967E-8DD1465ACDE5}"/>
              </a:ext>
            </a:extLst>
          </p:cNvPr>
          <p:cNvSpPr/>
          <p:nvPr/>
        </p:nvSpPr>
        <p:spPr>
          <a:xfrm>
            <a:off x="8589146" y="2876365"/>
            <a:ext cx="1500326" cy="1074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6610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6A4DE-4BB1-4548-8C29-CC1621F4939F}"/>
              </a:ext>
            </a:extLst>
          </p:cNvPr>
          <p:cNvSpPr>
            <a:spLocks noGrp="1"/>
          </p:cNvSpPr>
          <p:nvPr>
            <p:ph type="title"/>
          </p:nvPr>
        </p:nvSpPr>
        <p:spPr/>
        <p:txBody>
          <a:bodyPr/>
          <a:lstStyle/>
          <a:p>
            <a:r>
              <a:rPr lang="en-US" dirty="0"/>
              <a:t>Factory system	</a:t>
            </a:r>
          </a:p>
        </p:txBody>
      </p:sp>
      <p:sp>
        <p:nvSpPr>
          <p:cNvPr id="3" name="Content Placeholder 2">
            <a:extLst>
              <a:ext uri="{FF2B5EF4-FFF2-40B4-BE49-F238E27FC236}">
                <a16:creationId xmlns:a16="http://schemas.microsoft.com/office/drawing/2014/main" id="{6F3A5B19-D7D8-42C3-9EC4-F7899CDAE5C2}"/>
              </a:ext>
            </a:extLst>
          </p:cNvPr>
          <p:cNvSpPr>
            <a:spLocks noGrp="1"/>
          </p:cNvSpPr>
          <p:nvPr>
            <p:ph idx="1"/>
          </p:nvPr>
        </p:nvSpPr>
        <p:spPr/>
        <p:txBody>
          <a:bodyPr/>
          <a:lstStyle/>
          <a:p>
            <a:r>
              <a:rPr lang="en-US" dirty="0"/>
              <a:t>Join up with your assigned partner table and await instructions </a:t>
            </a:r>
          </a:p>
        </p:txBody>
      </p:sp>
      <p:pic>
        <p:nvPicPr>
          <p:cNvPr id="5" name="Picture 4">
            <a:extLst>
              <a:ext uri="{FF2B5EF4-FFF2-40B4-BE49-F238E27FC236}">
                <a16:creationId xmlns:a16="http://schemas.microsoft.com/office/drawing/2014/main" id="{F657A09B-CD2E-41CD-AD45-8F4E7D2AE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5951" y="2918219"/>
            <a:ext cx="8493100" cy="2923288"/>
          </a:xfrm>
          <a:prstGeom prst="rect">
            <a:avLst/>
          </a:prstGeom>
        </p:spPr>
      </p:pic>
    </p:spTree>
    <p:extLst>
      <p:ext uri="{BB962C8B-B14F-4D97-AF65-F5344CB8AC3E}">
        <p14:creationId xmlns:p14="http://schemas.microsoft.com/office/powerpoint/2010/main" val="3549442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E7338-EC54-48B3-9EBC-9B6D4E416E5B}"/>
              </a:ext>
            </a:extLst>
          </p:cNvPr>
          <p:cNvSpPr>
            <a:spLocks noGrp="1"/>
          </p:cNvSpPr>
          <p:nvPr>
            <p:ph type="title"/>
          </p:nvPr>
        </p:nvSpPr>
        <p:spPr/>
        <p:txBody>
          <a:bodyPr/>
          <a:lstStyle/>
          <a:p>
            <a:r>
              <a:rPr lang="en-US" dirty="0"/>
              <a:t>Factory system </a:t>
            </a:r>
          </a:p>
        </p:txBody>
      </p:sp>
      <p:sp>
        <p:nvSpPr>
          <p:cNvPr id="3" name="Content Placeholder 2">
            <a:extLst>
              <a:ext uri="{FF2B5EF4-FFF2-40B4-BE49-F238E27FC236}">
                <a16:creationId xmlns:a16="http://schemas.microsoft.com/office/drawing/2014/main" id="{DF08CC71-E0D4-417A-ADDA-A18A8C57073B}"/>
              </a:ext>
            </a:extLst>
          </p:cNvPr>
          <p:cNvSpPr>
            <a:spLocks noGrp="1"/>
          </p:cNvSpPr>
          <p:nvPr>
            <p:ph idx="1"/>
          </p:nvPr>
        </p:nvSpPr>
        <p:spPr>
          <a:xfrm>
            <a:off x="1612776" y="1412284"/>
            <a:ext cx="2712868" cy="1725443"/>
          </a:xfrm>
        </p:spPr>
        <p:txBody>
          <a:bodyPr>
            <a:normAutofit fontScale="55000" lnSpcReduction="20000"/>
          </a:bodyPr>
          <a:lstStyle/>
          <a:p>
            <a:pPr marL="0" indent="0">
              <a:buNone/>
            </a:pPr>
            <a:r>
              <a:rPr lang="en-US" b="1" u="sng" dirty="0"/>
              <a:t>Materials for Factory System </a:t>
            </a:r>
          </a:p>
          <a:p>
            <a:pPr marL="0" indent="0">
              <a:buNone/>
            </a:pPr>
            <a:r>
              <a:rPr lang="en-US" dirty="0"/>
              <a:t>50 sheets of paper</a:t>
            </a:r>
          </a:p>
          <a:p>
            <a:pPr marL="0" lvl="0" indent="0">
              <a:buNone/>
            </a:pPr>
            <a:r>
              <a:rPr lang="en-US" dirty="0"/>
              <a:t>2 pairs of scissors</a:t>
            </a:r>
          </a:p>
          <a:p>
            <a:pPr marL="0" lvl="0" indent="0">
              <a:buNone/>
            </a:pPr>
            <a:r>
              <a:rPr lang="en-US" dirty="0"/>
              <a:t>2 rulers</a:t>
            </a:r>
          </a:p>
          <a:p>
            <a:pPr marL="0" lvl="0" indent="0">
              <a:buNone/>
            </a:pPr>
            <a:r>
              <a:rPr lang="en-US" dirty="0"/>
              <a:t>4 writing utensils</a:t>
            </a:r>
          </a:p>
          <a:p>
            <a:pPr marL="0" lvl="0" indent="0">
              <a:buNone/>
            </a:pPr>
            <a:r>
              <a:rPr lang="en-US" dirty="0"/>
              <a:t>1 Stapler</a:t>
            </a:r>
          </a:p>
          <a:p>
            <a:endParaRPr lang="en-US" dirty="0"/>
          </a:p>
        </p:txBody>
      </p:sp>
      <p:pic>
        <p:nvPicPr>
          <p:cNvPr id="4" name="Picture 3">
            <a:extLst>
              <a:ext uri="{FF2B5EF4-FFF2-40B4-BE49-F238E27FC236}">
                <a16:creationId xmlns:a16="http://schemas.microsoft.com/office/drawing/2014/main" id="{52AB244C-50C1-48FE-8D91-D73D7B4DB4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9169" y="505011"/>
            <a:ext cx="7070100" cy="2433498"/>
          </a:xfrm>
          <a:prstGeom prst="rect">
            <a:avLst/>
          </a:prstGeom>
        </p:spPr>
      </p:pic>
      <p:sp>
        <p:nvSpPr>
          <p:cNvPr id="6" name="Rectangle 5">
            <a:extLst>
              <a:ext uri="{FF2B5EF4-FFF2-40B4-BE49-F238E27FC236}">
                <a16:creationId xmlns:a16="http://schemas.microsoft.com/office/drawing/2014/main" id="{CAFFD3D8-05C6-4B0A-9067-3FD0E3FDC2F9}"/>
              </a:ext>
            </a:extLst>
          </p:cNvPr>
          <p:cNvSpPr/>
          <p:nvPr/>
        </p:nvSpPr>
        <p:spPr>
          <a:xfrm>
            <a:off x="1612776" y="3336946"/>
            <a:ext cx="8966447" cy="3155929"/>
          </a:xfrm>
          <a:prstGeom prst="rect">
            <a:avLst/>
          </a:prstGeom>
        </p:spPr>
        <p:txBody>
          <a:bodyPr wrap="square">
            <a:spAutoFit/>
          </a:bodyPr>
          <a:lstStyle/>
          <a:p>
            <a:pPr>
              <a:lnSpc>
                <a:spcPct val="115000"/>
              </a:lnSpc>
            </a:pPr>
            <a:r>
              <a:rPr lang="en-US" sz="1400" b="1" u="sng" dirty="0">
                <a:latin typeface="Times New Roman" panose="02020603050405020304" pitchFamily="18" charset="0"/>
                <a:ea typeface="Calibri" panose="020F0502020204030204" pitchFamily="34" charset="0"/>
                <a:cs typeface="Times New Roman" panose="02020603050405020304" pitchFamily="18" charset="0"/>
              </a:rPr>
              <a:t>Instruction for Factory System Group:</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sz="600" b="1" u="none" strike="noStrike"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Wingdings" panose="05000000000000000000" pitchFamily="2" charset="2"/>
              <a:buChar char=""/>
            </a:pPr>
            <a:r>
              <a:rPr lang="en-US" sz="1400" dirty="0">
                <a:latin typeface="Times New Roman" panose="02020603050405020304" pitchFamily="18" charset="0"/>
                <a:ea typeface="Calibri" panose="020F0502020204030204" pitchFamily="34" charset="0"/>
                <a:cs typeface="Times New Roman" panose="02020603050405020304" pitchFamily="18" charset="0"/>
              </a:rPr>
              <a:t>The Manager starts off by handing a piece of paper to each Measurer.  The Measurer, with a ruler, measures and draws lines dividing the piece of paper into four (4) equal parts.  The Measurer passes the paper to the Cutter.  The Cutter cuts the paper along the lines and passes the paper to the Logo Maker.  The Logo Maker writes a “WH” (World History) on the top center of each piece of paper and passes the paper to the Counter.  The Counter counts 20 sheets, stacks them, and passes them to the Stapler.  The Stapler will straighten the stack and staple it twice at the top edge.  When finished, the Stapler will put the finished product in a nice pile.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Wingdings" panose="05000000000000000000" pitchFamily="2" charset="2"/>
              <a:buChar char=""/>
            </a:pPr>
            <a:r>
              <a:rPr lang="en-US" sz="1400" dirty="0">
                <a:latin typeface="Times New Roman" panose="02020603050405020304" pitchFamily="18" charset="0"/>
                <a:ea typeface="Calibri" panose="020F0502020204030204" pitchFamily="34" charset="0"/>
                <a:cs typeface="Times New Roman" panose="02020603050405020304" pitchFamily="18" charset="0"/>
              </a:rPr>
              <a:t>Once the Manager has finished handing out the paper, they are free to wander around the table helping anyone who may need it.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Wingdings" panose="05000000000000000000" pitchFamily="2" charset="2"/>
              <a:buChar char=""/>
            </a:pPr>
            <a:r>
              <a:rPr lang="en-US" sz="1400" dirty="0">
                <a:latin typeface="Times New Roman" panose="02020603050405020304" pitchFamily="18" charset="0"/>
                <a:ea typeface="Calibri" panose="020F0502020204030204" pitchFamily="34" charset="0"/>
                <a:cs typeface="Times New Roman" panose="02020603050405020304" pitchFamily="18" charset="0"/>
              </a:rPr>
              <a:t>The group has 10 minutes to complete this task.  50 sheets of paper will create exactly 10 notepads with 20 pieces of paper in each notepad.  </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Wingdings" panose="05000000000000000000" pitchFamily="2" charset="2"/>
              <a:buChar char=""/>
            </a:pPr>
            <a:r>
              <a:rPr lang="en-US" sz="1400" dirty="0">
                <a:latin typeface="Times New Roman" panose="02020603050405020304" pitchFamily="18" charset="0"/>
                <a:ea typeface="Calibri" panose="020F0502020204030204" pitchFamily="34" charset="0"/>
                <a:cs typeface="Times New Roman" panose="02020603050405020304" pitchFamily="18" charset="0"/>
              </a:rPr>
              <a:t>Quantity and quality control are the goals for this group. </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2510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DFA8-3540-4F07-B9CC-E501CAA0C7A1}"/>
              </a:ext>
            </a:extLst>
          </p:cNvPr>
          <p:cNvSpPr>
            <a:spLocks noGrp="1"/>
          </p:cNvSpPr>
          <p:nvPr>
            <p:ph type="title"/>
          </p:nvPr>
        </p:nvSpPr>
        <p:spPr/>
        <p:txBody>
          <a:bodyPr/>
          <a:lstStyle/>
          <a:p>
            <a:r>
              <a:rPr lang="en-US" dirty="0"/>
              <a:t>Working Conditions </a:t>
            </a:r>
          </a:p>
        </p:txBody>
      </p:sp>
      <p:sp>
        <p:nvSpPr>
          <p:cNvPr id="3" name="Content Placeholder 2">
            <a:extLst>
              <a:ext uri="{FF2B5EF4-FFF2-40B4-BE49-F238E27FC236}">
                <a16:creationId xmlns:a16="http://schemas.microsoft.com/office/drawing/2014/main" id="{45543716-9C4C-4283-9F20-68D2DE422BEE}"/>
              </a:ext>
            </a:extLst>
          </p:cNvPr>
          <p:cNvSpPr>
            <a:spLocks noGrp="1"/>
          </p:cNvSpPr>
          <p:nvPr>
            <p:ph idx="1"/>
          </p:nvPr>
        </p:nvSpPr>
        <p:spPr/>
        <p:txBody>
          <a:bodyPr/>
          <a:lstStyle/>
          <a:p>
            <a:pPr marL="0" indent="0">
              <a:buNone/>
            </a:pPr>
            <a:r>
              <a:rPr lang="en-US" dirty="0"/>
              <a:t>Complete “working conditions” as a table using the primary sources provided. </a:t>
            </a:r>
          </a:p>
        </p:txBody>
      </p:sp>
    </p:spTree>
    <p:extLst>
      <p:ext uri="{BB962C8B-B14F-4D97-AF65-F5344CB8AC3E}">
        <p14:creationId xmlns:p14="http://schemas.microsoft.com/office/powerpoint/2010/main" val="3436720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43D44-D3CA-49F5-857F-B35C22DE7523}"/>
              </a:ext>
            </a:extLst>
          </p:cNvPr>
          <p:cNvSpPr>
            <a:spLocks noGrp="1"/>
          </p:cNvSpPr>
          <p:nvPr>
            <p:ph type="title"/>
          </p:nvPr>
        </p:nvSpPr>
        <p:spPr>
          <a:xfrm>
            <a:off x="838200" y="500062"/>
            <a:ext cx="10515600" cy="1325563"/>
          </a:xfrm>
        </p:spPr>
        <p:txBody>
          <a:bodyPr>
            <a:noAutofit/>
          </a:bodyPr>
          <a:lstStyle/>
          <a:p>
            <a:r>
              <a:rPr lang="en-US" sz="3600" b="1" dirty="0"/>
              <a:t>Document A</a:t>
            </a:r>
            <a:r>
              <a:rPr lang="en-US" sz="3600" dirty="0"/>
              <a:t>: </a:t>
            </a:r>
            <a:r>
              <a:rPr lang="en-US" sz="3600" i="1" dirty="0"/>
              <a:t>Miner Betty Harris, 37, gave testimony to an 1842 Royal Commission investigating conditions in British Mines</a:t>
            </a:r>
            <a:br>
              <a:rPr lang="en-US" sz="3600" dirty="0"/>
            </a:br>
            <a:endParaRPr lang="en-US" sz="3600" dirty="0"/>
          </a:p>
        </p:txBody>
      </p:sp>
      <p:sp>
        <p:nvSpPr>
          <p:cNvPr id="3" name="Content Placeholder 2">
            <a:extLst>
              <a:ext uri="{FF2B5EF4-FFF2-40B4-BE49-F238E27FC236}">
                <a16:creationId xmlns:a16="http://schemas.microsoft.com/office/drawing/2014/main" id="{D54636DF-A826-4E78-A5F8-0270B8371621}"/>
              </a:ext>
            </a:extLst>
          </p:cNvPr>
          <p:cNvSpPr>
            <a:spLocks noGrp="1"/>
          </p:cNvSpPr>
          <p:nvPr>
            <p:ph idx="1"/>
          </p:nvPr>
        </p:nvSpPr>
        <p:spPr/>
        <p:txBody>
          <a:bodyPr>
            <a:normAutofit fontScale="77500" lnSpcReduction="20000"/>
          </a:bodyPr>
          <a:lstStyle/>
          <a:p>
            <a:pPr marL="0" indent="0">
              <a:buNone/>
            </a:pPr>
            <a:r>
              <a:rPr lang="en-US" dirty="0"/>
              <a:t>I was married at 23, and went into a colliery [coal mine and its connected buildings] when I was married.  I can neither read nor write…I am a drawer [worker who pulled coal tubs in a mine; tubs were attached to the drawer’s belt with a chain], and work from 6 in the morning to 6 at night.  Stop about an hour at noon to eat my dinner; have bread and butter for dinner; I get no drink…</a:t>
            </a:r>
          </a:p>
          <a:p>
            <a:pPr marL="0" indent="0">
              <a:buNone/>
            </a:pPr>
            <a:r>
              <a:rPr lang="en-US" dirty="0"/>
              <a:t>I have a belt around my waist, and a chain passing between my legs, and I go on my hands and feet.  The road is very steep, and we have to hold by a rope; and when there is no rope, by anything we can catch hold of.  There are six women and about six boys and girls in the pit I work in; it is very hard work for a woman.  The pit is very wet where I work, and the water comes over our clog-tops always, and I have seen it up to my thighs; it rains in at the roof terribly.  My clothes are wet through almost all day long…</a:t>
            </a:r>
          </a:p>
          <a:p>
            <a:pPr marL="0" indent="0">
              <a:buNone/>
            </a:pPr>
            <a:r>
              <a:rPr lang="en-US" dirty="0"/>
              <a:t>My cousin looks after my children in the day time.  I am very tired when I get home at night; I fall asleep sometimes before I get washed…the belt and chain is worse when we are in the family way [pregnant].  My feller (husband) has beaten me many a times for not being ready. </a:t>
            </a:r>
          </a:p>
          <a:p>
            <a:pPr marL="0" indent="0">
              <a:buNone/>
            </a:pPr>
            <a:endParaRPr lang="en-US" dirty="0"/>
          </a:p>
        </p:txBody>
      </p:sp>
    </p:spTree>
    <p:extLst>
      <p:ext uri="{BB962C8B-B14F-4D97-AF65-F5344CB8AC3E}">
        <p14:creationId xmlns:p14="http://schemas.microsoft.com/office/powerpoint/2010/main" val="1396845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43D44-D3CA-49F5-857F-B35C22DE7523}"/>
              </a:ext>
            </a:extLst>
          </p:cNvPr>
          <p:cNvSpPr>
            <a:spLocks noGrp="1"/>
          </p:cNvSpPr>
          <p:nvPr>
            <p:ph type="title"/>
          </p:nvPr>
        </p:nvSpPr>
        <p:spPr>
          <a:xfrm>
            <a:off x="838200" y="500062"/>
            <a:ext cx="10515600" cy="1325563"/>
          </a:xfrm>
        </p:spPr>
        <p:txBody>
          <a:bodyPr>
            <a:noAutofit/>
          </a:bodyPr>
          <a:lstStyle/>
          <a:p>
            <a:r>
              <a:rPr lang="en-US" sz="3200" b="1" dirty="0"/>
              <a:t>Document B</a:t>
            </a:r>
            <a:r>
              <a:rPr lang="en-US" sz="3200" dirty="0"/>
              <a:t>: </a:t>
            </a:r>
            <a:r>
              <a:rPr lang="en-US" sz="3200" i="1" dirty="0"/>
              <a:t>German socialist Friedrich Engels, co-founder of Marxism, described industrial Manchester in his book,</a:t>
            </a:r>
            <a:r>
              <a:rPr lang="en-US" sz="3200" dirty="0"/>
              <a:t> The Condition of the Working-Class in England in 1844</a:t>
            </a:r>
          </a:p>
        </p:txBody>
      </p:sp>
      <p:sp>
        <p:nvSpPr>
          <p:cNvPr id="3" name="Content Placeholder 2">
            <a:extLst>
              <a:ext uri="{FF2B5EF4-FFF2-40B4-BE49-F238E27FC236}">
                <a16:creationId xmlns:a16="http://schemas.microsoft.com/office/drawing/2014/main" id="{D54636DF-A826-4E78-A5F8-0270B8371621}"/>
              </a:ext>
            </a:extLst>
          </p:cNvPr>
          <p:cNvSpPr>
            <a:spLocks noGrp="1"/>
          </p:cNvSpPr>
          <p:nvPr>
            <p:ph idx="1"/>
          </p:nvPr>
        </p:nvSpPr>
        <p:spPr>
          <a:xfrm>
            <a:off x="1110916" y="2006600"/>
            <a:ext cx="10515600" cy="4351338"/>
          </a:xfrm>
        </p:spPr>
        <p:txBody>
          <a:bodyPr>
            <a:noAutofit/>
          </a:bodyPr>
          <a:lstStyle/>
          <a:p>
            <a:pPr marL="0" indent="0">
              <a:buNone/>
            </a:pPr>
            <a:r>
              <a:rPr lang="en-US" sz="2000" dirty="0"/>
              <a:t>The first court below </a:t>
            </a:r>
            <a:r>
              <a:rPr lang="en-US" sz="2000" dirty="0" err="1"/>
              <a:t>Ducie</a:t>
            </a:r>
            <a:r>
              <a:rPr lang="en-US" sz="2000" dirty="0"/>
              <a:t> Bridge…was in such a state at the time of the cholera that the sanitary police ordered it evacuated, swept, and disinfected with chloride of lime [bleaching powder]…At the bottom flows, or rather stagnates, the Irk, a narrow, coal-black, foul smelling stream, full of debris and refuse, which it deposits on the shallower right bank…</a:t>
            </a:r>
          </a:p>
          <a:p>
            <a:pPr marL="0" indent="0">
              <a:buNone/>
            </a:pPr>
            <a:r>
              <a:rPr lang="en-US" sz="2000" dirty="0"/>
              <a:t>	Above the bridge are tanneries [buildings where skins and hides are tanned], bone mills [mills that convert animal bones into fertilizer] and gasworks, from which all drains and refuse find their way into the Irk, which receives further the contents of all the neighboring sewers and privies [outhouses]…Below the bridge you look upon the piles of debris, the refuse, the filth, and offal from the courts on the steep left bank; here each house is packed close behind its neighbor and a piece of each is visible, all black, smoky, crumbling, ancient, with broken panes and window frames…</a:t>
            </a:r>
          </a:p>
          <a:p>
            <a:pPr marL="0" indent="0">
              <a:buNone/>
            </a:pPr>
            <a:r>
              <a:rPr lang="en-US" sz="2000" dirty="0"/>
              <a:t>	Such is the Old Town of Manchester…in defiance of all considerations of cleanliness, ventilation, and health which characterize the construction of this single district, containing at least twenty to thirty thousand inhabitants. </a:t>
            </a:r>
          </a:p>
        </p:txBody>
      </p:sp>
    </p:spTree>
    <p:extLst>
      <p:ext uri="{BB962C8B-B14F-4D97-AF65-F5344CB8AC3E}">
        <p14:creationId xmlns:p14="http://schemas.microsoft.com/office/powerpoint/2010/main" val="2626014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798CDE-61A4-4BDC-AB73-3BC72059C81B}"/>
              </a:ext>
            </a:extLst>
          </p:cNvPr>
          <p:cNvSpPr>
            <a:spLocks noGrp="1"/>
          </p:cNvSpPr>
          <p:nvPr>
            <p:ph idx="1"/>
          </p:nvPr>
        </p:nvSpPr>
        <p:spPr>
          <a:xfrm>
            <a:off x="456460" y="556118"/>
            <a:ext cx="3156752" cy="5631617"/>
          </a:xfrm>
        </p:spPr>
        <p:txBody>
          <a:bodyPr>
            <a:normAutofit fontScale="92500"/>
          </a:bodyPr>
          <a:lstStyle/>
          <a:p>
            <a:pPr marL="0" indent="0">
              <a:buNone/>
            </a:pPr>
            <a:r>
              <a:rPr lang="en-US" sz="2400" b="1" dirty="0"/>
              <a:t>Document C</a:t>
            </a:r>
            <a:r>
              <a:rPr lang="en-US" sz="2400" dirty="0"/>
              <a:t>: The picture on the right is a print of a cotton mill that appears in the book </a:t>
            </a:r>
            <a:r>
              <a:rPr lang="en-US" sz="2400" i="1" dirty="0"/>
              <a:t>History of the Cotton Manufacture in Great Britain</a:t>
            </a:r>
            <a:r>
              <a:rPr lang="en-US" sz="2400" dirty="0"/>
              <a:t> (London, 1835), by Edward Baines.  The image shows the belts that connected the machines to a pulley system.  A steam engine rotated the wheels on the shaft to power the machines.  Note how close the female workers’ hands, hair, and clothing are to the rotating gears.</a:t>
            </a:r>
          </a:p>
        </p:txBody>
      </p:sp>
      <p:pic>
        <p:nvPicPr>
          <p:cNvPr id="4" name="Picture 3" descr="C:\Users\jbruck\Desktop\img047.jpg">
            <a:extLst>
              <a:ext uri="{FF2B5EF4-FFF2-40B4-BE49-F238E27FC236}">
                <a16:creationId xmlns:a16="http://schemas.microsoft.com/office/drawing/2014/main" id="{58771489-CC31-49E3-9004-BDB6C410B823}"/>
              </a:ext>
            </a:extLst>
          </p:cNvPr>
          <p:cNvPicPr/>
          <p:nvPr/>
        </p:nvPicPr>
        <p:blipFill>
          <a:blip r:embed="rId2"/>
          <a:srcRect/>
          <a:stretch>
            <a:fillRect/>
          </a:stretch>
        </p:blipFill>
        <p:spPr bwMode="auto">
          <a:xfrm>
            <a:off x="4208016" y="402316"/>
            <a:ext cx="7773179" cy="5891952"/>
          </a:xfrm>
          <a:prstGeom prst="rect">
            <a:avLst/>
          </a:prstGeom>
          <a:noFill/>
          <a:ln w="9525">
            <a:noFill/>
            <a:miter lim="800000"/>
            <a:headEnd/>
            <a:tailEnd/>
          </a:ln>
        </p:spPr>
      </p:pic>
    </p:spTree>
    <p:extLst>
      <p:ext uri="{BB962C8B-B14F-4D97-AF65-F5344CB8AC3E}">
        <p14:creationId xmlns:p14="http://schemas.microsoft.com/office/powerpoint/2010/main" val="40955135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1336</Words>
  <Application>Microsoft Office PowerPoint</Application>
  <PresentationFormat>Widescreen</PresentationFormat>
  <Paragraphs>63</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Times New Roman</vt:lpstr>
      <vt:lpstr>Wingdings</vt:lpstr>
      <vt:lpstr>Office Theme</vt:lpstr>
      <vt:lpstr>Working in Factories</vt:lpstr>
      <vt:lpstr>Take up “Industrial Revolution and Great Britain” </vt:lpstr>
      <vt:lpstr>PowerPoint Presentation</vt:lpstr>
      <vt:lpstr>PowerPoint Presentation</vt:lpstr>
      <vt:lpstr>Factory simulation </vt:lpstr>
      <vt:lpstr>Cottage Industry </vt:lpstr>
      <vt:lpstr>Factory system </vt:lpstr>
      <vt:lpstr>Factory system </vt:lpstr>
      <vt:lpstr>Working Conditions </vt:lpstr>
      <vt:lpstr>Document A: Miner Betty Harris, 37, gave testimony to an 1842 Royal Commission investigating conditions in British Mines </vt:lpstr>
      <vt:lpstr>Document B: German socialist Friedrich Engels, co-founder of Marxism, described industrial Manchester in his book, The Condition of the Working-Class in England in 1844</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in Factories</dc:title>
  <dc:creator>Mary Lawrence</dc:creator>
  <cp:lastModifiedBy>Mary Lawrence</cp:lastModifiedBy>
  <cp:revision>4</cp:revision>
  <dcterms:created xsi:type="dcterms:W3CDTF">2021-11-23T01:00:19Z</dcterms:created>
  <dcterms:modified xsi:type="dcterms:W3CDTF">2021-11-23T01:18:53Z</dcterms:modified>
</cp:coreProperties>
</file>