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Lst>
  <p:notesMasterIdLst>
    <p:notesMasterId r:id="rId12"/>
  </p:notesMasterIdLst>
  <p:sldIdLst>
    <p:sldId id="270" r:id="rId3"/>
    <p:sldId id="261" r:id="rId4"/>
    <p:sldId id="262" r:id="rId5"/>
    <p:sldId id="263" r:id="rId6"/>
    <p:sldId id="264" r:id="rId7"/>
    <p:sldId id="265" r:id="rId8"/>
    <p:sldId id="266" r:id="rId9"/>
    <p:sldId id="267" r:id="rId10"/>
    <p:sldId id="271" r:id="rId1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3C0FC">
              <a:alpha val="26000"/>
            </a:srgbClr>
          </a:solidFill>
        </a:fill>
      </a:tcStyle>
    </a:band2H>
    <a:firstCol>
      <a:tcTxStyle b="off" i="off">
        <a:fontRef idx="minor">
          <a:srgbClr val="FFFFFF"/>
        </a:fontRef>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hueOff val="-136794"/>
              <a:satOff val="-2150"/>
              <a:lumOff val="15693"/>
            </a:schemeClr>
          </a:solidFill>
        </a:fill>
      </a:tcStyle>
    </a:firstCol>
    <a:la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lastRow>
    <a:fir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8EA5CB">
              <a:alpha val="2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solidFill>
            <a:srgbClr val="53585F"/>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chemeClr val="accent3">
              <a:alpha val="35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CBCBCB"/>
              </a:solidFill>
              <a:prstDash val="solid"/>
              <a:miter lim="400000"/>
            </a:ln>
          </a:insideV>
        </a:tcBdr>
        <a:fill>
          <a:solidFill>
            <a:srgbClr val="2D713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BF630E"/>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1F242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97A7C">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9"/>
  </p:normalViewPr>
  <p:slideViewPr>
    <p:cSldViewPr snapToGrid="0" snapToObjects="1">
      <p:cViewPr varScale="1">
        <p:scale>
          <a:sx n="72" d="100"/>
          <a:sy n="72" d="100"/>
        </p:scale>
        <p:origin x="1848" y="224"/>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7" name="Shape 67"/>
          <p:cNvSpPr>
            <a:spLocks noGrp="1" noRot="1" noChangeAspect="1"/>
          </p:cNvSpPr>
          <p:nvPr>
            <p:ph type="sldImg"/>
          </p:nvPr>
        </p:nvSpPr>
        <p:spPr>
          <a:xfrm>
            <a:off x="1143000" y="685800"/>
            <a:ext cx="4572000" cy="3429000"/>
          </a:xfrm>
          <a:prstGeom prst="rect">
            <a:avLst/>
          </a:prstGeom>
        </p:spPr>
        <p:txBody>
          <a:bodyPr/>
          <a:lstStyle/>
          <a:p>
            <a:endParaRPr/>
          </a:p>
        </p:txBody>
      </p:sp>
      <p:sp>
        <p:nvSpPr>
          <p:cNvPr id="68" name="Shape 6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449705865"/>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prstGeom prst="rect">
            <a:avLst/>
          </a:prstGeom>
        </p:spPr>
        <p:txBody>
          <a:bodyPr/>
          <a:lstStyle/>
          <a:p>
            <a:endParaRPr/>
          </a:p>
        </p:txBody>
      </p:sp>
      <p:sp>
        <p:nvSpPr>
          <p:cNvPr id="137" name="Shape 137"/>
          <p:cNvSpPr>
            <a:spLocks noGrp="1"/>
          </p:cNvSpPr>
          <p:nvPr>
            <p:ph type="body" sz="quarter" idx="1"/>
          </p:nvPr>
        </p:nvSpPr>
        <p:spPr>
          <a:prstGeom prst="rect">
            <a:avLst/>
          </a:prstGeom>
        </p:spPr>
        <p:txBody>
          <a:bodyPr/>
          <a:lstStyle/>
          <a:p>
            <a:r>
              <a:t>Established a plan for dividing new territories and statehood</a:t>
            </a:r>
          </a:p>
          <a:p>
            <a:endParaRPr/>
          </a:p>
          <a:p>
            <a:pPr>
              <a:lnSpc>
                <a:spcPct val="100000"/>
              </a:lnSpc>
              <a:defRPr sz="1900"/>
            </a:pPr>
            <a:r>
              <a:rPr u="sng"/>
              <a:t>There were three basic stages for becoming a state</a:t>
            </a:r>
            <a:r>
              <a:t>: </a:t>
            </a:r>
          </a:p>
          <a:p>
            <a:pPr>
              <a:lnSpc>
                <a:spcPct val="100000"/>
              </a:lnSpc>
              <a:spcBef>
                <a:spcPts val="600"/>
              </a:spcBef>
              <a:defRPr sz="1900"/>
            </a:pPr>
            <a:r>
              <a:t>1. Congress would appoint a territorial governor and judges. </a:t>
            </a:r>
          </a:p>
          <a:p>
            <a:pPr>
              <a:lnSpc>
                <a:spcPct val="100000"/>
              </a:lnSpc>
              <a:spcBef>
                <a:spcPts val="600"/>
              </a:spcBef>
              <a:defRPr sz="1900"/>
            </a:pPr>
            <a:r>
              <a:t>2. When a territory had 5,000 voting residents, the settlers could write a temporary constitution and elect their own government. </a:t>
            </a:r>
          </a:p>
          <a:p>
            <a:pPr>
              <a:lnSpc>
                <a:spcPct val="100000"/>
              </a:lnSpc>
              <a:spcBef>
                <a:spcPts val="100"/>
              </a:spcBef>
              <a:defRPr sz="1900"/>
            </a:pPr>
            <a:r>
              <a:t>3. When the total population of a territory reached 60,000 free inhabitants, the settlers could write a state constitution, which had to be approved by Congress before it granted statehood. </a:t>
            </a:r>
          </a:p>
          <a:p>
            <a:pPr>
              <a:lnSpc>
                <a:spcPct val="100000"/>
              </a:lnSpc>
              <a:spcBef>
                <a:spcPts val="100"/>
              </a:spcBef>
              <a:defRPr sz="1900"/>
            </a:pPr>
            <a:endParaRPr/>
          </a:p>
          <a:p>
            <a:pPr>
              <a:lnSpc>
                <a:spcPct val="100000"/>
              </a:lnSpc>
              <a:defRPr sz="1900"/>
            </a:pPr>
            <a:r>
              <a:t>The Land Ordinance of 1785 and the Northwest Ordinance of 1787 became the Confederation’s greatest achievements. These laws established a blueprint for future growth of the nation.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The first act of the Constitutional Convention in 1787 was to unanimously elect George Washington as its president.  There rose a major division between those who wanted to amend the Articles of Confederation and those who wanted to abandon it all together.  Almost everyone wanted a strong national government, but not everyone agreed to start from scratch.  </a:t>
            </a: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endParaRP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In fact, the delegation was only sent by the states to amend the Articles of Confederation.  The Delegates who chose to start from scratch were OVERSTEPPING their authority. </a:t>
            </a: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 </a:t>
            </a: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And thus two plans arose.  The only man to come with a real plan was young intellectual named James Madison. 36 yrs old.  The Plan was the VIRGINIA PLAN and became the focus of the convention.  Madison would be called the father of the Constitution.</a:t>
            </a: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endParaRP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The second was the THE NEW JERSEY PLAN.  This was a challenge to the Virginia Plan.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prstGeom prst="rect">
            <a:avLst/>
          </a:prstGeom>
        </p:spPr>
        <p:txBody>
          <a:bodyPr/>
          <a:lstStyle/>
          <a:p>
            <a:endParaRPr/>
          </a:p>
        </p:txBody>
      </p:sp>
      <p:sp>
        <p:nvSpPr>
          <p:cNvPr id="157" name="Shape 157"/>
          <p:cNvSpPr>
            <a:spLocks noGrp="1"/>
          </p:cNvSpPr>
          <p:nvPr>
            <p:ph type="body" sz="quarter" idx="1"/>
          </p:nvPr>
        </p:nvSpPr>
        <p:spPr>
          <a:prstGeom prst="rect">
            <a:avLst/>
          </a:prstGeom>
        </p:spPr>
        <p:txBody>
          <a:bodyPr/>
          <a:lstStyle/>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 And thus two plans arose.  The only man to come with a real plan was young intellectual named James Madison, just 36 years old.  The Plan was called the VIRGINIA PLAN and became the focus of the convention.  Madison would be called the </a:t>
            </a:r>
            <a:r>
              <a:rPr i="1"/>
              <a:t>father of the Constitution</a:t>
            </a:r>
            <a:r>
              <a:t>.</a:t>
            </a: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endParaRP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The second was the THE NEW JERSEY PLAN.  This was a challenge to the Virginia Plan. </a:t>
            </a: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endParaRP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The Virginia plan proposed a government based on three principles: (1) a </a:t>
            </a:r>
            <a:r>
              <a:rPr u="sng"/>
              <a:t>strong national legislature</a:t>
            </a:r>
            <a:r>
              <a:t> with bicameral congress, meaning two chambers, the lower one to be chosen by the people and the upper chamber to be chosen by the lower. The legislature would have the power to bar any state laws it found unconstitutional; (2) a strong national executive to be chosen by the national legislature; and (3) a national judiciary to be appointed by the legislature. In the lower chamber of congress, votes would be based on state populations, the more people in a state, the more legislatures they received. Thus the larger states championed the Virginia Plan.</a:t>
            </a: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endParaRP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Questions - Which plan benefits big states?  Why?  </a:t>
            </a: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endParaRP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New Jersey Plan was a response to the Virginia Plan. In the Jersey Plan, each state received one vote. Like the Articles of Confederation, the New Jersey Plan aimed to keep state governments more powerful than the national government.  The plan also ensured that heavily populated states would not overpower the others.</a:t>
            </a: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endParaRP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Which plan strengthens the National government?</a:t>
            </a: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endParaRP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r>
              <a:t>As the summer grew hotter, so did the delegates’ tempers. Soon the convention was deadlocked over the question of the representation of states in Congress. Should the states be represented on the basis of population (favored by the large-state delegations), or should they be represented equally, regardless of population (favored by the small- state delegations)? The debate was bitter, and the convention was in danger of dissolving. </a:t>
            </a: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a:solidFill>
                  <a:srgbClr val="171717"/>
                </a:solidFill>
                <a:latin typeface="Arial"/>
                <a:ea typeface="Arial"/>
                <a:cs typeface="Arial"/>
                <a:sym typeface="Arial"/>
              </a:defRPr>
            </a:pPr>
            <a:endParaRPr/>
          </a:p>
          <a:p>
            <a:pPr marL="165100" defTabSz="647700">
              <a:lnSpc>
                <a:spcPts val="29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400" b="1">
                <a:solidFill>
                  <a:srgbClr val="171717"/>
                </a:solidFill>
                <a:latin typeface="Arial"/>
                <a:ea typeface="Arial"/>
                <a:cs typeface="Arial"/>
                <a:sym typeface="Arial"/>
              </a:defRPr>
            </a:pPr>
            <a:r>
              <a:t>Has there ever been a time when you had to compromise?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pPr marL="165100" defTabSz="647700">
              <a:lnSpc>
                <a:spcPts val="34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800">
                <a:solidFill>
                  <a:srgbClr val="171717"/>
                </a:solidFill>
                <a:latin typeface="Arial"/>
                <a:ea typeface="Arial"/>
                <a:cs typeface="Arial"/>
                <a:sym typeface="Arial"/>
              </a:defRPr>
            </a:pPr>
            <a:r>
              <a:rPr b="1"/>
              <a:t>Great Compromise</a:t>
            </a:r>
            <a:r>
              <a:t> or the Connecticut Compromise was the answer. The compromise suggested that the legislative branch have two parts: </a:t>
            </a:r>
          </a:p>
          <a:p>
            <a:pPr marL="165100" defTabSz="647700">
              <a:lnSpc>
                <a:spcPts val="34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800">
                <a:solidFill>
                  <a:srgbClr val="171717"/>
                </a:solidFill>
                <a:latin typeface="Arial"/>
                <a:ea typeface="Arial"/>
                <a:cs typeface="Arial"/>
                <a:sym typeface="Arial"/>
              </a:defRPr>
            </a:pPr>
            <a:r>
              <a:t>(1) a House of Representatives, with state representation based on population. All revenue laws—concerning spending and taxes—would begin in this house; and ‘</a:t>
            </a:r>
          </a:p>
          <a:p>
            <a:pPr marL="165100" defTabSz="647700">
              <a:lnSpc>
                <a:spcPts val="34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800">
                <a:solidFill>
                  <a:srgbClr val="171717"/>
                </a:solidFill>
                <a:latin typeface="Arial"/>
                <a:ea typeface="Arial"/>
                <a:cs typeface="Arial"/>
                <a:sym typeface="Arial"/>
              </a:defRPr>
            </a:pPr>
            <a:r>
              <a:t>(2) a Senate, with two members from each state. State legislatures would elect senators.  The larger states would have an advantage in the House of Representatives, where representation was to be based on population. The smaller states would be protected in the Senate, where each state would have equal representation </a:t>
            </a:r>
          </a:p>
          <a:p>
            <a:pPr marL="165100" defTabSz="647700">
              <a:lnSpc>
                <a:spcPts val="34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800">
                <a:solidFill>
                  <a:srgbClr val="171717"/>
                </a:solidFill>
                <a:latin typeface="Arial"/>
                <a:ea typeface="Arial"/>
                <a:cs typeface="Arial"/>
                <a:sym typeface="Arial"/>
              </a:defRPr>
            </a:pPr>
            <a:endParaRPr/>
          </a:p>
          <a:p>
            <a:pPr marL="165100" defTabSz="647700">
              <a:lnSpc>
                <a:spcPts val="34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800">
                <a:solidFill>
                  <a:srgbClr val="171717"/>
                </a:solidFill>
                <a:latin typeface="Arial"/>
                <a:ea typeface="Arial"/>
                <a:cs typeface="Arial"/>
                <a:sym typeface="Arial"/>
              </a:defRPr>
            </a:pPr>
            <a:r>
              <a:t>Nevada has 3 representatives in the House - California had 53 representatives.  But in the senate, Nevada and California are on equal grounds, each only has two senators or two votes in the senate.</a:t>
            </a:r>
          </a:p>
          <a:p>
            <a:pPr marL="165100" defTabSz="647700">
              <a:lnSpc>
                <a:spcPts val="34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800">
                <a:solidFill>
                  <a:srgbClr val="171717"/>
                </a:solidFill>
                <a:latin typeface="Arial"/>
                <a:ea typeface="Arial"/>
                <a:cs typeface="Arial"/>
                <a:sym typeface="Arial"/>
              </a:defRPr>
            </a:pPr>
            <a:endParaRPr/>
          </a:p>
          <a:p>
            <a:pPr marL="165100" defTabSz="647700">
              <a:lnSpc>
                <a:spcPts val="34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800" b="1">
                <a:solidFill>
                  <a:srgbClr val="171717"/>
                </a:solidFill>
                <a:latin typeface="Arial"/>
                <a:ea typeface="Arial"/>
                <a:cs typeface="Arial"/>
                <a:sym typeface="Arial"/>
              </a:defRPr>
            </a:pPr>
            <a:r>
              <a:rPr u="sng"/>
              <a:t>3/5 Compromise</a:t>
            </a:r>
            <a:r>
              <a:t>: </a:t>
            </a:r>
            <a:r>
              <a:rPr b="0"/>
              <a:t>Another issue remained.  How do you figure out the number of legislatures of each state?  Do you include slaves even though they would not have the right to vote?  Or don’t include them at all.</a:t>
            </a:r>
          </a:p>
          <a:p>
            <a:pPr marL="165100" defTabSz="647700">
              <a:lnSpc>
                <a:spcPts val="34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800">
                <a:solidFill>
                  <a:srgbClr val="171717"/>
                </a:solidFill>
                <a:latin typeface="Arial"/>
                <a:ea typeface="Arial"/>
                <a:cs typeface="Arial"/>
                <a:sym typeface="Arial"/>
              </a:defRPr>
            </a:pPr>
            <a:r>
              <a:t>Of course the South wanted to include them. Almost one- third of the people in the Southern states were enslaved African Americans. 	It would make them more powerful.</a:t>
            </a:r>
          </a:p>
          <a:p>
            <a:pPr marL="165100" defTabSz="647700">
              <a:lnSpc>
                <a:spcPts val="34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800">
                <a:solidFill>
                  <a:srgbClr val="171717"/>
                </a:solidFill>
                <a:latin typeface="Arial"/>
                <a:ea typeface="Arial"/>
                <a:cs typeface="Arial"/>
                <a:sym typeface="Arial"/>
              </a:defRPr>
            </a:pPr>
            <a:r>
              <a:t>The North didn’t want to include slaves at all.  It would give the South too much power in the House of Representatives.   </a:t>
            </a:r>
            <a:r>
              <a:rPr i="1"/>
              <a:t>(For example South Carolina in 1790 had a population of </a:t>
            </a:r>
            <a:r>
              <a:rPr sz="2400" i="1">
                <a:solidFill>
                  <a:srgbClr val="000000"/>
                </a:solidFill>
              </a:rPr>
              <a:t>249,073, 107,094 were slaves.  Almost half.  South Carolina would almost double their votes if they could count them all.)</a:t>
            </a:r>
          </a:p>
          <a:p>
            <a:pPr marL="165100" defTabSz="647700">
              <a:lnSpc>
                <a:spcPts val="34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800">
                <a:solidFill>
                  <a:srgbClr val="171717"/>
                </a:solidFill>
                <a:latin typeface="Arial"/>
                <a:ea typeface="Arial"/>
                <a:cs typeface="Arial"/>
                <a:sym typeface="Arial"/>
              </a:defRPr>
            </a:pPr>
            <a:endParaRPr sz="2400" i="1">
              <a:solidFill>
                <a:srgbClr val="000000"/>
              </a:solidFill>
            </a:endParaRPr>
          </a:p>
          <a:p>
            <a:pPr marL="165100" defTabSz="647700">
              <a:lnSpc>
                <a:spcPts val="3400"/>
              </a:lnSpc>
              <a:tabLst>
                <a:tab pos="165100" algn="l"/>
                <a:tab pos="508000" algn="l"/>
                <a:tab pos="1016000" algn="l"/>
                <a:tab pos="1511300" algn="l"/>
                <a:tab pos="2019300" algn="l"/>
                <a:tab pos="2527300" algn="l"/>
                <a:tab pos="3035300" algn="l"/>
                <a:tab pos="3543300" algn="l"/>
                <a:tab pos="4051300" algn="l"/>
                <a:tab pos="4546600" algn="l"/>
                <a:tab pos="5054600" algn="l"/>
                <a:tab pos="5562600" algn="l"/>
                <a:tab pos="6070600" algn="l"/>
              </a:tabLst>
              <a:defRPr sz="2800">
                <a:solidFill>
                  <a:srgbClr val="171717"/>
                </a:solidFill>
                <a:latin typeface="Arial"/>
                <a:ea typeface="Arial"/>
                <a:cs typeface="Arial"/>
                <a:sym typeface="Arial"/>
              </a:defRPr>
            </a:pPr>
            <a:r>
              <a:rPr>
                <a:solidFill>
                  <a:srgbClr val="000000"/>
                </a:solidFill>
              </a:rPr>
              <a:t>The Three-Fifths Compromise settled this deadlock. Instead of counting all of the enslaved people, only three-fifths were to be counted for both tax purposes and for representation. </a:t>
            </a:r>
            <a:endParaRPr i="1">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noRot="1" noChangeAspect="1"/>
          </p:cNvSpPr>
          <p:nvPr>
            <p:ph type="sldImg"/>
          </p:nvPr>
        </p:nvSpPr>
        <p:spPr>
          <a:prstGeom prst="rect">
            <a:avLst/>
          </a:prstGeom>
        </p:spPr>
        <p:txBody>
          <a:bodyPr/>
          <a:lstStyle/>
          <a:p>
            <a:endParaRPr/>
          </a:p>
        </p:txBody>
      </p:sp>
      <p:sp>
        <p:nvSpPr>
          <p:cNvPr id="199" name="Shape 199"/>
          <p:cNvSpPr>
            <a:spLocks noGrp="1"/>
          </p:cNvSpPr>
          <p:nvPr>
            <p:ph type="body" sz="quarter" idx="1"/>
          </p:nvPr>
        </p:nvSpPr>
        <p:spPr>
          <a:prstGeom prst="rect">
            <a:avLst/>
          </a:prstGeom>
        </p:spPr>
        <p:txBody>
          <a:bodyPr/>
          <a:lstStyle/>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a:solidFill>
                  <a:srgbClr val="171717"/>
                </a:solidFill>
                <a:latin typeface="Arial"/>
                <a:ea typeface="Arial"/>
                <a:cs typeface="Arial"/>
                <a:sym typeface="Arial"/>
              </a:defRPr>
            </a:pPr>
            <a:r>
              <a:t>Not everyone was for the Constitution and for the new Constitution to become law, 9 of the 13 states had to ratify it. There evolves two factions, the Federalists and the Antifederalists.</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a:solidFill>
                  <a:srgbClr val="171717"/>
                </a:solidFill>
                <a:latin typeface="Arial"/>
                <a:ea typeface="Arial"/>
                <a:cs typeface="Arial"/>
                <a:sym typeface="Arial"/>
              </a:defRPr>
            </a:pPr>
            <a:r>
              <a:t>Those who favored the Constitution were called the Federalists.  They included James Madison (shown), George Washington, and Alexander Hamilton. Their support came mainly from merchants and others in the cities and coastal regions. </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a:solidFill>
                  <a:srgbClr val="171717"/>
                </a:solidFill>
                <a:latin typeface="Arial"/>
                <a:ea typeface="Arial"/>
                <a:cs typeface="Arial"/>
                <a:sym typeface="Arial"/>
              </a:defRPr>
            </a:pPr>
            <a:endParaRP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rPr u="sng"/>
              <a:t>Antifederalists</a:t>
            </a:r>
            <a:r>
              <a:t> </a:t>
            </a:r>
            <a:r>
              <a:rPr b="0"/>
              <a:t>thought that the Constitution made the National Government too powerful. They didn’t want the states to be under control of this new government. They drew support mostly from the inland farmers and laborers, who feared a strong national government. They fought against the Constitution. There biggest supporter was Patrick Henry (shown here). </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endParaRPr b="0"/>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rPr u="sng"/>
              <a:t>The Anti-Federalists</a:t>
            </a:r>
            <a:r>
              <a:rPr b="0"/>
              <a:t> criticized the Constitution for having been drafted in secret. They claimed the document was </a:t>
            </a:r>
            <a:r>
              <a:rPr u="sng"/>
              <a:t>extralegal</a:t>
            </a:r>
            <a:r>
              <a:rPr b="0"/>
              <a:t>, not sanctioned by law, because Congress authorized the Convention</a:t>
            </a:r>
            <a:r>
              <a:rPr b="0" u="sng"/>
              <a:t> only</a:t>
            </a:r>
            <a:r>
              <a:rPr b="0"/>
              <a:t> to revise the old Articles. They also argued that the Constitution took important powers from the states. </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rPr b="0"/>
              <a:t>The Anti-Federalists’ strongest argument, however, was that the Constitution lacked a </a:t>
            </a:r>
            <a:r>
              <a:rPr b="0" u="sng"/>
              <a:t>Bill of Rights</a:t>
            </a:r>
            <a:r>
              <a:rPr b="0"/>
              <a:t>. The Convention had, in fact, considered adding this kind of bill. But in their discussions, they concluded that it was not necessary to have a bill of rights because the Constitution did not authorize the government to violate the rights of the people. </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endParaRPr b="0"/>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rPr u="sng"/>
              <a:t>The Federalists</a:t>
            </a:r>
            <a:r>
              <a:rPr b="0"/>
              <a:t>, argued that without a strong national government, anarchy, or political disorder, would win. They claimed that only a strong national government could protect the nation from enemies abroad and solve the country’s internal problems. The Federalists argued that eight states already had such bills in their state constitutions. Eventually, however, the Federalists promised to add a bill of rights as the first order of business when the new government met. </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endParaRPr b="0"/>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t>Federalist Papers</a:t>
            </a:r>
            <a:r>
              <a:rPr b="0"/>
              <a:t> - </a:t>
            </a:r>
            <a:r>
              <a:t>The Federalist</a:t>
            </a:r>
            <a:r>
              <a:rPr b="0"/>
              <a:t> had a secret weapon, that the antifederalists didn’t have. They had a Powerful Propaganda writer by the name of </a:t>
            </a:r>
            <a:r>
              <a:rPr i="1"/>
              <a:t>Publius</a:t>
            </a:r>
            <a:r>
              <a:rPr b="0"/>
              <a:t> -</a:t>
            </a:r>
            <a:r>
              <a:rPr sz="1300" b="0"/>
              <a:t>(latin for public)</a:t>
            </a:r>
            <a:r>
              <a:rPr b="0"/>
              <a:t>who wrote a  a series of articles written for the Newspapers of New York, that set out to convince the delegates that a strong Federal government was needed.  </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a:solidFill>
                  <a:srgbClr val="171717"/>
                </a:solidFill>
                <a:latin typeface="Arial"/>
                <a:ea typeface="Arial"/>
                <a:cs typeface="Arial"/>
                <a:sym typeface="Arial"/>
              </a:defRPr>
            </a:pPr>
            <a:endParaRPr b="0"/>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a:solidFill>
                  <a:srgbClr val="171717"/>
                </a:solidFill>
                <a:latin typeface="Arial"/>
                <a:ea typeface="Arial"/>
                <a:cs typeface="Arial"/>
                <a:sym typeface="Arial"/>
              </a:defRPr>
            </a:pPr>
            <a:r>
              <a:rPr b="1"/>
              <a:t>Federalist Papers</a:t>
            </a:r>
            <a:r>
              <a:t> - 85 separate articles were written.   It was later found out that Alexander Hamilton, James Madison, and  and man by the name of John Jay actually wrote the articles.</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a:solidFill>
                  <a:srgbClr val="171717"/>
                </a:solidFill>
                <a:latin typeface="Arial"/>
                <a:ea typeface="Arial"/>
                <a:cs typeface="Arial"/>
                <a:sym typeface="Arial"/>
              </a:defRPr>
            </a:pPr>
            <a:endParaRP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a:solidFill>
                  <a:srgbClr val="171717"/>
                </a:solidFill>
                <a:latin typeface="Arial"/>
                <a:ea typeface="Arial"/>
                <a:cs typeface="Arial"/>
                <a:sym typeface="Arial"/>
              </a:defRPr>
            </a:pPr>
            <a:r>
              <a:t>--</a:t>
            </a:r>
            <a:r>
              <a:rPr b="1"/>
              <a:t>The Federalist essays are important for a couple different reasons </a:t>
            </a:r>
            <a:r>
              <a:t>- They not only set out to influence the members of the convention to vote for this new constitution, but also to shape future interpretations of the Constitution, thus they are our only real primary source documents that reveal the motivation behind many parts of the Constitution.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noRot="1" noChangeAspect="1"/>
          </p:cNvSpPr>
          <p:nvPr>
            <p:ph type="sldImg"/>
          </p:nvPr>
        </p:nvSpPr>
        <p:spPr>
          <a:prstGeom prst="rect">
            <a:avLst/>
          </a:prstGeom>
        </p:spPr>
        <p:txBody>
          <a:bodyPr/>
          <a:lstStyle/>
          <a:p>
            <a:endParaRPr/>
          </a:p>
        </p:txBody>
      </p:sp>
      <p:sp>
        <p:nvSpPr>
          <p:cNvPr id="209" name="Shape 209"/>
          <p:cNvSpPr>
            <a:spLocks noGrp="1"/>
          </p:cNvSpPr>
          <p:nvPr>
            <p:ph type="body" sz="quarter" idx="1"/>
          </p:nvPr>
        </p:nvSpPr>
        <p:spPr>
          <a:prstGeom prst="rect">
            <a:avLst/>
          </a:prstGeom>
        </p:spPr>
        <p:txBody>
          <a:bodyPr/>
          <a:lstStyle/>
          <a:p>
            <a:pPr>
              <a:defRPr b="1" u="sng"/>
            </a:pPr>
            <a:r>
              <a:t>Pushing for a Bill of Rights</a:t>
            </a:r>
          </a:p>
          <a:p>
            <a:r>
              <a:t>The proposed U.S. Constitution contained no guarantee that the government would protect the rights of the people or of the states. Some supporters of the Constitution, such as Thomas Jefferson, viewed the Constitution’s lack of a </a:t>
            </a:r>
            <a:r>
              <a:rPr u="sng"/>
              <a:t>bill of rights</a:t>
            </a:r>
            <a:r>
              <a:t>—a formal summary of citizens’ rights and freedoms, as a serious drawback to ratification. </a:t>
            </a:r>
          </a:p>
          <a:p>
            <a:endParaRPr/>
          </a:p>
          <a:p>
            <a:pPr>
              <a:spcBef>
                <a:spcPts val="700"/>
              </a:spcBef>
            </a:pPr>
            <a:r>
              <a:rPr u="sng"/>
              <a:t>Antifederalists argued</a:t>
            </a:r>
            <a:r>
              <a:t> that since the Constitution weakened the states, the people needed a national bill of rights. They wanted written guarantees that the people would have f</a:t>
            </a:r>
            <a:r>
              <a:rPr u="sng"/>
              <a:t>reedom of speech, of the press, and of religion</a:t>
            </a:r>
            <a:r>
              <a:t>. They demanded assurance of the right to trial by jury and the right to bear arms. </a:t>
            </a:r>
          </a:p>
          <a:p>
            <a:r>
              <a:rPr u="sng"/>
              <a:t>Federalists argued</a:t>
            </a:r>
            <a:r>
              <a:t> that the Constitution granted only limited powers to the national government so that it could not violate the rights of the states or of the people. They also pointed out that the Constitution gave the people the power to protect their rights through the election of trustworthy leaders. In the end, though, the Federalists yielded to people’s overwhelming desire and promised to add a bill of rights if the states would ratify the Constitution </a:t>
            </a:r>
          </a:p>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noRot="1" noChangeAspect="1"/>
          </p:cNvSpPr>
          <p:nvPr>
            <p:ph type="sldImg"/>
          </p:nvPr>
        </p:nvSpPr>
        <p:spPr>
          <a:prstGeom prst="rect">
            <a:avLst/>
          </a:prstGeom>
        </p:spPr>
        <p:txBody>
          <a:bodyPr/>
          <a:lstStyle/>
          <a:p>
            <a:endParaRPr/>
          </a:p>
        </p:txBody>
      </p:sp>
      <p:sp>
        <p:nvSpPr>
          <p:cNvPr id="230" name="Shape 230"/>
          <p:cNvSpPr>
            <a:spLocks noGrp="1"/>
          </p:cNvSpPr>
          <p:nvPr>
            <p:ph type="body" sz="quarter" idx="1"/>
          </p:nvPr>
        </p:nvSpPr>
        <p:spPr>
          <a:prstGeom prst="rect">
            <a:avLst/>
          </a:prstGeom>
        </p:spPr>
        <p:txBody>
          <a:bodyPr/>
          <a:lstStyle/>
          <a:p>
            <a:pPr marL="114300">
              <a:lnSpc>
                <a:spcPts val="29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rgbClr val="171717"/>
                </a:solidFill>
                <a:latin typeface="Arial"/>
                <a:ea typeface="Arial"/>
                <a:cs typeface="Arial"/>
                <a:sym typeface="Arial"/>
              </a:defRPr>
            </a:pPr>
            <a:r>
              <a:t>Guess who wins??</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t>Who ratified first?</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t>Delaware, New Jersey &amp; Connecticut</a:t>
            </a:r>
            <a:r>
              <a:rPr b="0"/>
              <a:t> ratify quickly.  They are small states who can benefit from being apart of a bigger country.</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t>Georgia</a:t>
            </a:r>
            <a:r>
              <a:rPr b="0"/>
              <a:t> ratified quickly because they feared war with Native Americans and they could use the backing of giant national government.</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t>Pennsylvania.</a:t>
            </a:r>
            <a:endParaRPr b="0"/>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t>Massachusetts</a:t>
            </a:r>
            <a:r>
              <a:rPr b="0"/>
              <a:t> narrowly voted to ratify.  </a:t>
            </a:r>
            <a:r>
              <a:t>Maryland and South Carolina</a:t>
            </a:r>
            <a:r>
              <a:rPr b="0"/>
              <a:t> followed.</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t>New Hampshire</a:t>
            </a:r>
            <a:r>
              <a:rPr b="0"/>
              <a:t> delayed a vote until the Federalists new they had a victory.  In June 1788, they became that magic number 9.  9 of the 13 states ratified the constitution.</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a:solidFill>
                  <a:srgbClr val="171717"/>
                </a:solidFill>
                <a:latin typeface="Arial"/>
                <a:ea typeface="Arial"/>
                <a:cs typeface="Arial"/>
                <a:sym typeface="Arial"/>
              </a:defRPr>
            </a:pPr>
            <a:r>
              <a:t>--Everyone knew the nation would not succeed without the backing of the most populated states of </a:t>
            </a:r>
            <a:r>
              <a:rPr b="1"/>
              <a:t>Virginia and New</a:t>
            </a:r>
            <a:r>
              <a:t> </a:t>
            </a:r>
            <a:r>
              <a:rPr b="1"/>
              <a:t>York so real celebrations didn’t begin until they were in.</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a:solidFill>
                  <a:srgbClr val="171717"/>
                </a:solidFill>
                <a:latin typeface="Arial"/>
                <a:ea typeface="Arial"/>
                <a:cs typeface="Arial"/>
                <a:sym typeface="Arial"/>
              </a:defRPr>
            </a:pPr>
            <a:r>
              <a:t>North Carolina and Rhode Island first rejected the Constitution but reversed itself and voted in favor.  </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a:solidFill>
                  <a:srgbClr val="171717"/>
                </a:solidFill>
                <a:latin typeface="Arial"/>
                <a:ea typeface="Arial"/>
                <a:cs typeface="Arial"/>
                <a:sym typeface="Arial"/>
              </a:defRPr>
            </a:pPr>
            <a:r>
              <a:rPr b="1"/>
              <a:t>--Why Rhode island?</a:t>
            </a:r>
            <a:r>
              <a:t>  RI was always paranoid that a strong national government would destroy their independence, plus they issued a lot of paper money - they didn’t want their currency to be nullified by federal gov. money.  They didn’t even send delegates.  But when the rest of the nation voted in, they didn’t think a small sovereign nation would last surrounded by a large United States.</a:t>
            </a: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endParaRPr/>
          </a:p>
          <a:p>
            <a:pPr marL="114300">
              <a:lnSpc>
                <a:spcPts val="23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900" b="1">
                <a:solidFill>
                  <a:srgbClr val="171717"/>
                </a:solidFill>
                <a:latin typeface="Arial"/>
                <a:ea typeface="Arial"/>
                <a:cs typeface="Arial"/>
                <a:sym typeface="Arial"/>
              </a:defRPr>
            </a:pPr>
            <a:r>
              <a:t>WHY THE FEDERALIST WON!</a:t>
            </a:r>
          </a:p>
          <a:p>
            <a:pPr marL="114300">
              <a:lnSpc>
                <a:spcPts val="25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
                <a:solidFill>
                  <a:srgbClr val="171717"/>
                </a:solidFill>
                <a:latin typeface="Arial"/>
                <a:ea typeface="Arial"/>
                <a:cs typeface="Arial"/>
                <a:sym typeface="Arial"/>
              </a:defRPr>
            </a:pPr>
            <a:r>
              <a:t>1. Shay’s Rebellion and the States’ financial debt. showed proof.</a:t>
            </a:r>
          </a:p>
          <a:p>
            <a:pPr marL="114300">
              <a:lnSpc>
                <a:spcPts val="25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
                <a:solidFill>
                  <a:srgbClr val="171717"/>
                </a:solidFill>
                <a:latin typeface="Arial"/>
                <a:ea typeface="Arial"/>
                <a:cs typeface="Arial"/>
                <a:sym typeface="Arial"/>
              </a:defRPr>
            </a:pPr>
            <a:endParaRPr/>
          </a:p>
          <a:p>
            <a:pPr marL="114300">
              <a:lnSpc>
                <a:spcPts val="25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
                <a:solidFill>
                  <a:srgbClr val="171717"/>
                </a:solidFill>
                <a:latin typeface="Arial"/>
                <a:ea typeface="Arial"/>
                <a:cs typeface="Arial"/>
                <a:sym typeface="Arial"/>
              </a:defRPr>
            </a:pPr>
            <a:r>
              <a:t>2. Madison came to the convention with a plan and the antifederalists had nothing else to offer.</a:t>
            </a:r>
          </a:p>
          <a:p>
            <a:pPr marL="114300">
              <a:lnSpc>
                <a:spcPts val="25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
                <a:solidFill>
                  <a:srgbClr val="171717"/>
                </a:solidFill>
                <a:latin typeface="Arial"/>
                <a:ea typeface="Arial"/>
                <a:cs typeface="Arial"/>
                <a:sym typeface="Arial"/>
              </a:defRPr>
            </a:pPr>
            <a:endParaRPr/>
          </a:p>
          <a:p>
            <a:pPr marL="114300">
              <a:lnSpc>
                <a:spcPts val="25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
                <a:solidFill>
                  <a:srgbClr val="171717"/>
                </a:solidFill>
                <a:latin typeface="Arial"/>
                <a:ea typeface="Arial"/>
                <a:cs typeface="Arial"/>
                <a:sym typeface="Arial"/>
              </a:defRPr>
            </a:pPr>
            <a:r>
              <a:t>3. Antifederalists were local and state officials who couldn’t coordinate on a national level - the Feds also had the Federalist papers</a:t>
            </a:r>
          </a:p>
          <a:p>
            <a:pPr marL="114300">
              <a:lnSpc>
                <a:spcPts val="25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
                <a:solidFill>
                  <a:srgbClr val="171717"/>
                </a:solidFill>
                <a:latin typeface="Arial"/>
                <a:ea typeface="Arial"/>
                <a:cs typeface="Arial"/>
                <a:sym typeface="Arial"/>
              </a:defRPr>
            </a:pPr>
            <a:endParaRPr/>
          </a:p>
          <a:p>
            <a:pPr marL="114300">
              <a:lnSpc>
                <a:spcPts val="25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
                <a:solidFill>
                  <a:srgbClr val="171717"/>
                </a:solidFill>
                <a:latin typeface="Arial"/>
                <a:ea typeface="Arial"/>
                <a:cs typeface="Arial"/>
                <a:sym typeface="Arial"/>
              </a:defRPr>
            </a:pPr>
            <a:r>
              <a:t>The Feds had (Click for animation)</a:t>
            </a:r>
          </a:p>
          <a:p>
            <a:pPr marL="114300">
              <a:lnSpc>
                <a:spcPts val="25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
                <a:solidFill>
                  <a:srgbClr val="171717"/>
                </a:solidFill>
                <a:latin typeface="Arial"/>
                <a:ea typeface="Arial"/>
                <a:cs typeface="Arial"/>
                <a:sym typeface="Arial"/>
              </a:defRPr>
            </a:pPr>
            <a:r>
              <a:t>4. George Washington was a national hero.  He was bigger than Bush, Clinton, Martin Luther King and the Pope put together.  One of the antifederalists biggest fears was that the next president would turn into a king or dictator.  When General George Washington resigned from the army, and went back to his farm at Mount Vernon, the nation looked at it him in awe.  He was a war hero - but not a warrior - He was a farmer, a leader and an American.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p>
            <a:r>
              <a:t>Day 6 Exit Ticket</a:t>
            </a:r>
          </a:p>
          <a:p>
            <a:endParaRPr/>
          </a:p>
          <a:p>
            <a:r>
              <a:t>Compromise that creation of two houses of legislature instead of one</a:t>
            </a:r>
          </a:p>
          <a:p>
            <a:r>
              <a:t>Senate got 2 votes per state, benefitting the small states</a:t>
            </a:r>
          </a:p>
          <a:p>
            <a:r>
              <a:t>House of legislature got votes based on population, benefitting the big states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Flag 1">
    <p:spTree>
      <p:nvGrpSpPr>
        <p:cNvPr id="1" name=""/>
        <p:cNvGrpSpPr/>
        <p:nvPr/>
      </p:nvGrpSpPr>
      <p:grpSpPr>
        <a:xfrm>
          <a:off x="0" y="0"/>
          <a:ext cx="0" cy="0"/>
          <a:chOff x="0" y="0"/>
          <a:chExt cx="0" cy="0"/>
        </a:xfrm>
      </p:grpSpPr>
      <p:sp>
        <p:nvSpPr>
          <p:cNvPr id="15" name="Rectangle"/>
          <p:cNvSpPr/>
          <p:nvPr/>
        </p:nvSpPr>
        <p:spPr>
          <a:xfrm>
            <a:off x="15212" y="-8343"/>
            <a:ext cx="12959776" cy="1235875"/>
          </a:xfrm>
          <a:prstGeom prst="rect">
            <a:avLst/>
          </a:prstGeom>
          <a:solidFill>
            <a:srgbClr val="01001A"/>
          </a:solidFill>
          <a:ln w="12700">
            <a:miter lim="400000"/>
          </a:ln>
          <a:effectLst>
            <a:outerShdw blurRad="457200" dir="3222370" rotWithShape="0">
              <a:srgbClr val="FFFFFF"/>
            </a:outerShdw>
            <a:reflection stA="50000" endPos="40000" dir="5400000" sy="-100000" algn="bl" rotWithShape="0"/>
          </a:effectLst>
        </p:spPr>
        <p:txBody>
          <a:bodyPr lIns="50800" tIns="50800" rIns="50800" bIns="50800" anchor="ctr"/>
          <a:lstStyle/>
          <a:p>
            <a:pPr>
              <a:defRPr sz="2600"/>
            </a:pPr>
            <a:endParaRPr/>
          </a:p>
        </p:txBody>
      </p:sp>
      <p:pic>
        <p:nvPicPr>
          <p:cNvPr id="16" name="RareFlags_IAS_00242.png" descr="RareFlags_IAS_00242.png"/>
          <p:cNvPicPr>
            <a:picLocks/>
          </p:cNvPicPr>
          <p:nvPr/>
        </p:nvPicPr>
        <p:blipFill>
          <a:blip r:embed="rId2">
            <a:alphaModFix amt="77863"/>
          </a:blip>
          <a:stretch>
            <a:fillRect/>
          </a:stretch>
        </p:blipFill>
        <p:spPr>
          <a:xfrm>
            <a:off x="823673" y="1258190"/>
            <a:ext cx="11357454" cy="7905840"/>
          </a:xfrm>
          <a:prstGeom prst="rect">
            <a:avLst/>
          </a:prstGeom>
          <a:ln w="12700">
            <a:miter lim="400000"/>
          </a:ln>
          <a:effectLst>
            <a:outerShdw blurRad="457200" dist="25400" dir="5400000" rotWithShape="0">
              <a:srgbClr val="000000"/>
            </a:outerShdw>
            <a:reflection stA="67920" endPos="40000" dir="5400000" sy="-100000" algn="bl" rotWithShape="0"/>
          </a:effectLst>
        </p:spPr>
      </p:pic>
      <p:pic>
        <p:nvPicPr>
          <p:cNvPr id="17" name="American Constitution.png" descr="American Constitution.png"/>
          <p:cNvPicPr>
            <a:picLocks/>
          </p:cNvPicPr>
          <p:nvPr/>
        </p:nvPicPr>
        <p:blipFill>
          <a:blip r:embed="rId3"/>
          <a:stretch>
            <a:fillRect/>
          </a:stretch>
        </p:blipFill>
        <p:spPr>
          <a:xfrm>
            <a:off x="-129880" y="-12570"/>
            <a:ext cx="13004801" cy="1235874"/>
          </a:xfrm>
          <a:prstGeom prst="rect">
            <a:avLst/>
          </a:prstGeom>
          <a:ln w="12700">
            <a:miter lim="400000"/>
          </a:ln>
        </p:spPr>
      </p:pic>
      <p:sp>
        <p:nvSpPr>
          <p:cNvPr id="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Flag 2">
    <p:spTree>
      <p:nvGrpSpPr>
        <p:cNvPr id="1" name=""/>
        <p:cNvGrpSpPr/>
        <p:nvPr/>
      </p:nvGrpSpPr>
      <p:grpSpPr>
        <a:xfrm>
          <a:off x="0" y="0"/>
          <a:ext cx="0" cy="0"/>
          <a:chOff x="0" y="0"/>
          <a:chExt cx="0" cy="0"/>
        </a:xfrm>
      </p:grpSpPr>
      <p:pic>
        <p:nvPicPr>
          <p:cNvPr id="25" name="RareFlags_IAS_00242.png" descr="RareFlags_IAS_00242.png"/>
          <p:cNvPicPr>
            <a:picLocks/>
          </p:cNvPicPr>
          <p:nvPr/>
        </p:nvPicPr>
        <p:blipFill>
          <a:blip r:embed="rId2">
            <a:alphaModFix amt="77863"/>
          </a:blip>
          <a:stretch>
            <a:fillRect/>
          </a:stretch>
        </p:blipFill>
        <p:spPr>
          <a:xfrm>
            <a:off x="823673" y="1258190"/>
            <a:ext cx="11357454" cy="7905840"/>
          </a:xfrm>
          <a:prstGeom prst="rect">
            <a:avLst/>
          </a:prstGeom>
          <a:ln w="12700">
            <a:miter lim="400000"/>
          </a:ln>
          <a:effectLst>
            <a:outerShdw blurRad="457200" dist="25400" dir="5400000" rotWithShape="0">
              <a:srgbClr val="000000"/>
            </a:outerShdw>
            <a:reflection stA="67920" endPos="40000" dir="5400000" sy="-100000" algn="bl" rotWithShape="0"/>
          </a:effectLst>
        </p:spPr>
      </p:pic>
      <p:pic>
        <p:nvPicPr>
          <p:cNvPr id="26" name="American Constitution.png" descr="American Constitution.png"/>
          <p:cNvPicPr>
            <a:picLocks/>
          </p:cNvPicPr>
          <p:nvPr/>
        </p:nvPicPr>
        <p:blipFill>
          <a:blip r:embed="rId3"/>
          <a:stretch>
            <a:fillRect/>
          </a:stretch>
        </p:blipFill>
        <p:spPr>
          <a:xfrm>
            <a:off x="-129880" y="-12570"/>
            <a:ext cx="13004801" cy="1235874"/>
          </a:xfrm>
          <a:prstGeom prst="rect">
            <a:avLst/>
          </a:prstGeom>
          <a:ln w="12700">
            <a:miter lim="400000"/>
          </a:ln>
        </p:spPr>
      </p:pic>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Flag 3">
    <p:spTree>
      <p:nvGrpSpPr>
        <p:cNvPr id="1" name=""/>
        <p:cNvGrpSpPr/>
        <p:nvPr/>
      </p:nvGrpSpPr>
      <p:grpSpPr>
        <a:xfrm>
          <a:off x="0" y="0"/>
          <a:ext cx="0" cy="0"/>
          <a:chOff x="0" y="0"/>
          <a:chExt cx="0" cy="0"/>
        </a:xfrm>
      </p:grpSpPr>
      <p:sp>
        <p:nvSpPr>
          <p:cNvPr id="34" name="Rectangle"/>
          <p:cNvSpPr/>
          <p:nvPr/>
        </p:nvSpPr>
        <p:spPr>
          <a:xfrm>
            <a:off x="-28287" y="8883391"/>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pic>
        <p:nvPicPr>
          <p:cNvPr id="35" name="RareFlags_IAS_00242.png" descr="RareFlags_IAS_00242.png"/>
          <p:cNvPicPr>
            <a:picLocks/>
          </p:cNvPicPr>
          <p:nvPr/>
        </p:nvPicPr>
        <p:blipFill>
          <a:blip r:embed="rId2">
            <a:alphaModFix amt="77863"/>
          </a:blip>
          <a:srcRect t="87835" b="1"/>
          <a:stretch>
            <a:fillRect/>
          </a:stretch>
        </p:blipFill>
        <p:spPr>
          <a:xfrm>
            <a:off x="823714" y="10174961"/>
            <a:ext cx="11357372" cy="96162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0800" y="21600"/>
                </a:lnTo>
                <a:lnTo>
                  <a:pt x="21600" y="21600"/>
                </a:lnTo>
                <a:lnTo>
                  <a:pt x="21600" y="0"/>
                </a:lnTo>
                <a:lnTo>
                  <a:pt x="20791" y="0"/>
                </a:lnTo>
                <a:cubicBezTo>
                  <a:pt x="20766" y="273"/>
                  <a:pt x="20730" y="529"/>
                  <a:pt x="20680" y="776"/>
                </a:cubicBezTo>
                <a:cubicBezTo>
                  <a:pt x="20596" y="1191"/>
                  <a:pt x="20505" y="1441"/>
                  <a:pt x="20478" y="1328"/>
                </a:cubicBezTo>
                <a:cubicBezTo>
                  <a:pt x="20451" y="1215"/>
                  <a:pt x="20381" y="1340"/>
                  <a:pt x="20322" y="1605"/>
                </a:cubicBezTo>
                <a:cubicBezTo>
                  <a:pt x="20264" y="1869"/>
                  <a:pt x="20091" y="2281"/>
                  <a:pt x="19939" y="2523"/>
                </a:cubicBezTo>
                <a:cubicBezTo>
                  <a:pt x="19786" y="2765"/>
                  <a:pt x="19619" y="3071"/>
                  <a:pt x="19566" y="3200"/>
                </a:cubicBezTo>
                <a:cubicBezTo>
                  <a:pt x="19513" y="3330"/>
                  <a:pt x="19273" y="3732"/>
                  <a:pt x="19033" y="4092"/>
                </a:cubicBezTo>
                <a:cubicBezTo>
                  <a:pt x="18555" y="4808"/>
                  <a:pt x="18054" y="4823"/>
                  <a:pt x="13037" y="4270"/>
                </a:cubicBezTo>
                <a:cubicBezTo>
                  <a:pt x="11291" y="4078"/>
                  <a:pt x="8262" y="3830"/>
                  <a:pt x="6306" y="3726"/>
                </a:cubicBezTo>
                <a:cubicBezTo>
                  <a:pt x="2250" y="3511"/>
                  <a:pt x="1726" y="3323"/>
                  <a:pt x="1421" y="1952"/>
                </a:cubicBezTo>
                <a:cubicBezTo>
                  <a:pt x="1363" y="1692"/>
                  <a:pt x="1309" y="1480"/>
                  <a:pt x="1302" y="1480"/>
                </a:cubicBezTo>
                <a:cubicBezTo>
                  <a:pt x="1295" y="1480"/>
                  <a:pt x="1266" y="3351"/>
                  <a:pt x="1238" y="5634"/>
                </a:cubicBezTo>
                <a:cubicBezTo>
                  <a:pt x="1210" y="7917"/>
                  <a:pt x="1179" y="10289"/>
                  <a:pt x="1168" y="10911"/>
                </a:cubicBezTo>
                <a:cubicBezTo>
                  <a:pt x="1155" y="11674"/>
                  <a:pt x="1169" y="12044"/>
                  <a:pt x="1211" y="12044"/>
                </a:cubicBezTo>
                <a:cubicBezTo>
                  <a:pt x="1324" y="12044"/>
                  <a:pt x="1329" y="13085"/>
                  <a:pt x="1222" y="14352"/>
                </a:cubicBezTo>
                <a:cubicBezTo>
                  <a:pt x="1104" y="15743"/>
                  <a:pt x="844" y="16220"/>
                  <a:pt x="516" y="15645"/>
                </a:cubicBezTo>
                <a:cubicBezTo>
                  <a:pt x="332" y="15323"/>
                  <a:pt x="229" y="14046"/>
                  <a:pt x="290" y="12828"/>
                </a:cubicBezTo>
                <a:cubicBezTo>
                  <a:pt x="303" y="12567"/>
                  <a:pt x="317" y="11326"/>
                  <a:pt x="322" y="10065"/>
                </a:cubicBezTo>
                <a:cubicBezTo>
                  <a:pt x="327" y="8777"/>
                  <a:pt x="377" y="4642"/>
                  <a:pt x="436" y="0"/>
                </a:cubicBezTo>
                <a:lnTo>
                  <a:pt x="0" y="0"/>
                </a:lnTo>
                <a:close/>
                <a:moveTo>
                  <a:pt x="1615" y="36"/>
                </a:moveTo>
                <a:cubicBezTo>
                  <a:pt x="1600" y="28"/>
                  <a:pt x="1584" y="61"/>
                  <a:pt x="1568" y="134"/>
                </a:cubicBezTo>
                <a:cubicBezTo>
                  <a:pt x="1534" y="294"/>
                  <a:pt x="1544" y="413"/>
                  <a:pt x="1594" y="437"/>
                </a:cubicBezTo>
                <a:cubicBezTo>
                  <a:pt x="1639" y="459"/>
                  <a:pt x="1664" y="337"/>
                  <a:pt x="1650" y="169"/>
                </a:cubicBezTo>
                <a:cubicBezTo>
                  <a:pt x="1643" y="86"/>
                  <a:pt x="1630" y="43"/>
                  <a:pt x="1615" y="36"/>
                </a:cubicBezTo>
                <a:close/>
                <a:moveTo>
                  <a:pt x="2239" y="472"/>
                </a:moveTo>
                <a:cubicBezTo>
                  <a:pt x="2229" y="472"/>
                  <a:pt x="2209" y="704"/>
                  <a:pt x="2194" y="981"/>
                </a:cubicBezTo>
                <a:cubicBezTo>
                  <a:pt x="2180" y="1257"/>
                  <a:pt x="2188" y="1480"/>
                  <a:pt x="2213" y="1480"/>
                </a:cubicBezTo>
                <a:cubicBezTo>
                  <a:pt x="2238" y="1480"/>
                  <a:pt x="2258" y="1257"/>
                  <a:pt x="2258" y="981"/>
                </a:cubicBezTo>
                <a:cubicBezTo>
                  <a:pt x="2258" y="704"/>
                  <a:pt x="2250" y="472"/>
                  <a:pt x="2239" y="472"/>
                </a:cubicBezTo>
                <a:close/>
                <a:moveTo>
                  <a:pt x="693" y="8175"/>
                </a:moveTo>
                <a:cubicBezTo>
                  <a:pt x="662" y="8231"/>
                  <a:pt x="634" y="8365"/>
                  <a:pt x="614" y="8558"/>
                </a:cubicBezTo>
                <a:cubicBezTo>
                  <a:pt x="555" y="9142"/>
                  <a:pt x="555" y="9243"/>
                  <a:pt x="616" y="9646"/>
                </a:cubicBezTo>
                <a:cubicBezTo>
                  <a:pt x="653" y="9891"/>
                  <a:pt x="672" y="10319"/>
                  <a:pt x="657" y="10591"/>
                </a:cubicBezTo>
                <a:cubicBezTo>
                  <a:pt x="643" y="10862"/>
                  <a:pt x="655" y="11421"/>
                  <a:pt x="684" y="11830"/>
                </a:cubicBezTo>
                <a:cubicBezTo>
                  <a:pt x="730" y="12479"/>
                  <a:pt x="743" y="12457"/>
                  <a:pt x="789" y="11678"/>
                </a:cubicBezTo>
                <a:cubicBezTo>
                  <a:pt x="817" y="11188"/>
                  <a:pt x="854" y="10286"/>
                  <a:pt x="870" y="9672"/>
                </a:cubicBezTo>
                <a:cubicBezTo>
                  <a:pt x="894" y="8759"/>
                  <a:pt x="880" y="8494"/>
                  <a:pt x="790" y="8228"/>
                </a:cubicBezTo>
                <a:cubicBezTo>
                  <a:pt x="758" y="8131"/>
                  <a:pt x="724" y="8118"/>
                  <a:pt x="693" y="8175"/>
                </a:cubicBezTo>
                <a:close/>
              </a:path>
            </a:pathLst>
          </a:custGeom>
          <a:ln w="12700">
            <a:miter lim="400000"/>
          </a:ln>
          <a:effectLst>
            <a:outerShdw blurRad="457200" dist="25400" dir="5400000" rotWithShape="0">
              <a:srgbClr val="000000"/>
            </a:outerShdw>
            <a:reflection stA="67920" endPos="40000" dir="5400000" sy="-100000" algn="bl" rotWithShape="0"/>
          </a:effectLst>
        </p:spPr>
      </p:pic>
      <p:pic>
        <p:nvPicPr>
          <p:cNvPr id="36" name="RareFlags_IAS_00242.png" descr="RareFlags_IAS_00242.png"/>
          <p:cNvPicPr>
            <a:picLocks/>
          </p:cNvPicPr>
          <p:nvPr/>
        </p:nvPicPr>
        <p:blipFill>
          <a:blip r:embed="rId2"/>
          <a:stretch>
            <a:fillRect/>
          </a:stretch>
        </p:blipFill>
        <p:spPr>
          <a:xfrm>
            <a:off x="644815" y="1117648"/>
            <a:ext cx="11715170" cy="8172235"/>
          </a:xfrm>
          <a:prstGeom prst="rect">
            <a:avLst/>
          </a:prstGeom>
          <a:ln w="12700">
            <a:miter lim="400000"/>
          </a:ln>
          <a:effectLst>
            <a:outerShdw blurRad="457200" dist="25400" dir="5400000" rotWithShape="0">
              <a:srgbClr val="000000"/>
            </a:outerShdw>
            <a:reflection stA="67920" endPos="40000" dir="5400000" sy="-100000" algn="bl" rotWithShape="0"/>
          </a:effectLst>
        </p:spPr>
      </p:pic>
      <p:pic>
        <p:nvPicPr>
          <p:cNvPr id="37" name="American Constitution.png" descr="American Constitution.png"/>
          <p:cNvPicPr>
            <a:picLocks/>
          </p:cNvPicPr>
          <p:nvPr/>
        </p:nvPicPr>
        <p:blipFill>
          <a:blip r:embed="rId3"/>
          <a:stretch>
            <a:fillRect/>
          </a:stretch>
        </p:blipFill>
        <p:spPr>
          <a:xfrm>
            <a:off x="-129880" y="-12570"/>
            <a:ext cx="13004801" cy="1235874"/>
          </a:xfrm>
          <a:prstGeom prst="rect">
            <a:avLst/>
          </a:prstGeom>
          <a:ln w="12700">
            <a:miter lim="400000"/>
          </a:ln>
        </p:spPr>
      </p:pic>
      <p:sp>
        <p:nvSpPr>
          <p:cNvPr id="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lank copy">
    <p:spTree>
      <p:nvGrpSpPr>
        <p:cNvPr id="1" name=""/>
        <p:cNvGrpSpPr/>
        <p:nvPr/>
      </p:nvGrpSpPr>
      <p:grpSpPr>
        <a:xfrm>
          <a:off x="0" y="0"/>
          <a:ext cx="0" cy="0"/>
          <a:chOff x="0" y="0"/>
          <a:chExt cx="0" cy="0"/>
        </a:xfrm>
      </p:grpSpPr>
      <p:sp>
        <p:nvSpPr>
          <p:cNvPr id="59" name="Rectangle"/>
          <p:cNvSpPr/>
          <p:nvPr/>
        </p:nvSpPr>
        <p:spPr>
          <a:xfrm>
            <a:off x="-28287" y="8883391"/>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pic>
        <p:nvPicPr>
          <p:cNvPr id="60" name="American Constitution.png" descr="American Constitution.png"/>
          <p:cNvPicPr>
            <a:picLocks/>
          </p:cNvPicPr>
          <p:nvPr/>
        </p:nvPicPr>
        <p:blipFill>
          <a:blip r:embed="rId2"/>
          <a:stretch>
            <a:fillRect/>
          </a:stretch>
        </p:blipFill>
        <p:spPr>
          <a:xfrm>
            <a:off x="-129880" y="-12570"/>
            <a:ext cx="13004801" cy="1235874"/>
          </a:xfrm>
          <a:prstGeom prst="rect">
            <a:avLst/>
          </a:prstGeom>
          <a:ln w="12700">
            <a:miter lim="400000"/>
          </a:ln>
        </p:spPr>
      </p:pic>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 name="Title Text"/>
          <p:cNvSpPr txBox="1">
            <a:spLocks noGrp="1"/>
          </p:cNvSpPr>
          <p:nvPr>
            <p:ph type="title"/>
          </p:nvPr>
        </p:nvSpPr>
        <p:spPr>
          <a:xfrm>
            <a:off x="1270000" y="1638300"/>
            <a:ext cx="10464800" cy="3302000"/>
          </a:xfrm>
          <a:prstGeom prst="rect">
            <a:avLst/>
          </a:prstGeom>
        </p:spPr>
        <p:txBody>
          <a:bodyPr anchor="b">
            <a:noAutofit/>
          </a:bodyPr>
          <a:lstStyle>
            <a:lvl1pPr>
              <a:defRPr sz="8400">
                <a:latin typeface="Gill Sans"/>
                <a:ea typeface="Gill Sans"/>
                <a:cs typeface="Gill Sans"/>
                <a:sym typeface="Gill Sans"/>
              </a:defRPr>
            </a:lvl1pPr>
          </a:lstStyle>
          <a:p>
            <a:r>
              <a:t>Title Text</a:t>
            </a:r>
          </a:p>
        </p:txBody>
      </p:sp>
      <p:sp>
        <p:nvSpPr>
          <p:cNvPr id="19" name="Body Level One…"/>
          <p:cNvSpPr txBox="1">
            <a:spLocks noGrp="1"/>
          </p:cNvSpPr>
          <p:nvPr>
            <p:ph type="body" sz="quarter" idx="1"/>
          </p:nvPr>
        </p:nvSpPr>
        <p:spPr>
          <a:xfrm>
            <a:off x="1270000" y="5029200"/>
            <a:ext cx="10464800" cy="1130300"/>
          </a:xfrm>
          <a:prstGeom prst="rect">
            <a:avLst/>
          </a:prstGeom>
        </p:spPr>
        <p:txBody>
          <a:bodyPr anchor="t">
            <a:noAutofit/>
          </a:bodyPr>
          <a:lstStyle>
            <a:lvl1pPr marL="0" indent="0" algn="ctr">
              <a:spcBef>
                <a:spcPts val="0"/>
              </a:spcBef>
              <a:buSzTx/>
              <a:buNone/>
              <a:defRPr sz="3600">
                <a:latin typeface="Gill Sans"/>
                <a:ea typeface="Gill Sans"/>
                <a:cs typeface="Gill Sans"/>
                <a:sym typeface="Gill Sans"/>
              </a:defRPr>
            </a:lvl1pPr>
            <a:lvl2pPr marL="0" indent="0" algn="ctr">
              <a:spcBef>
                <a:spcPts val="0"/>
              </a:spcBef>
              <a:buSzTx/>
              <a:buNone/>
              <a:defRPr sz="3600">
                <a:latin typeface="Gill Sans"/>
                <a:ea typeface="Gill Sans"/>
                <a:cs typeface="Gill Sans"/>
                <a:sym typeface="Gill Sans"/>
              </a:defRPr>
            </a:lvl2pPr>
            <a:lvl3pPr marL="0" indent="0" algn="ctr">
              <a:spcBef>
                <a:spcPts val="0"/>
              </a:spcBef>
              <a:buSzTx/>
              <a:buNone/>
              <a:defRPr sz="3600">
                <a:latin typeface="Gill Sans"/>
                <a:ea typeface="Gill Sans"/>
                <a:cs typeface="Gill Sans"/>
                <a:sym typeface="Gill Sans"/>
              </a:defRPr>
            </a:lvl3pPr>
            <a:lvl4pPr marL="0" indent="0" algn="ctr">
              <a:spcBef>
                <a:spcPts val="0"/>
              </a:spcBef>
              <a:buSzTx/>
              <a:buNone/>
              <a:defRPr sz="3600">
                <a:latin typeface="Gill Sans"/>
                <a:ea typeface="Gill Sans"/>
                <a:cs typeface="Gill Sans"/>
                <a:sym typeface="Gill Sans"/>
              </a:defRPr>
            </a:lvl4pPr>
            <a:lvl5pPr marL="0" indent="0" algn="ctr">
              <a:spcBef>
                <a:spcPts val="0"/>
              </a:spcBef>
              <a:buSzTx/>
              <a:buNone/>
              <a:defRPr sz="36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0" name="Slide Number"/>
          <p:cNvSpPr txBox="1">
            <a:spLocks noGrp="1"/>
          </p:cNvSpPr>
          <p:nvPr>
            <p:ph type="sldNum" sz="quarter" idx="2"/>
          </p:nvPr>
        </p:nvSpPr>
        <p:spPr>
          <a:xfrm>
            <a:off x="6324600" y="9258300"/>
            <a:ext cx="342900" cy="368300"/>
          </a:xfrm>
          <a:prstGeom prst="rect">
            <a:avLst/>
          </a:prstGeom>
        </p:spPr>
        <p:txBody>
          <a:bodyPr/>
          <a:lstStyle>
            <a:lvl1pPr>
              <a:defRPr>
                <a:latin typeface="Gill Sans"/>
                <a:ea typeface="Gill Sans"/>
                <a:cs typeface="Gill Sans"/>
                <a:sym typeface="Gill Sans"/>
              </a:defRPr>
            </a:lvl1pPr>
          </a:lstStyle>
          <a:p>
            <a:fld id="{86CB4B4D-7CA3-9044-876B-883B54F8677D}" type="slidenum">
              <a:t>‹#›</a:t>
            </a:fld>
            <a:endParaRPr/>
          </a:p>
        </p:txBody>
      </p:sp>
    </p:spTree>
    <p:extLst>
      <p:ext uri="{BB962C8B-B14F-4D97-AF65-F5344CB8AC3E}">
        <p14:creationId xmlns:p14="http://schemas.microsoft.com/office/powerpoint/2010/main" val="254510388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50875" y="9040813"/>
            <a:ext cx="3033713" cy="519112"/>
          </a:xfrm>
          <a:prstGeom prst="rect">
            <a:avLst/>
          </a:prstGeom>
        </p:spPr>
        <p:txBody>
          <a:bodyPr/>
          <a:lstStyle/>
          <a:p>
            <a:fld id="{37384510-E8E8-D84F-80E0-6BE375A5B5CB}" type="datetimeFigureOut">
              <a:rPr lang="en-US" smtClean="0"/>
              <a:t>3/4/21</a:t>
            </a:fld>
            <a:endParaRPr lang="en-US"/>
          </a:p>
        </p:txBody>
      </p:sp>
      <p:sp>
        <p:nvSpPr>
          <p:cNvPr id="5" name="Footer Placeholder 4"/>
          <p:cNvSpPr>
            <a:spLocks noGrp="1"/>
          </p:cNvSpPr>
          <p:nvPr>
            <p:ph type="ftr" sz="quarter" idx="11"/>
          </p:nvPr>
        </p:nvSpPr>
        <p:spPr>
          <a:xfrm>
            <a:off x="4443413" y="9040813"/>
            <a:ext cx="4117975" cy="519112"/>
          </a:xfrm>
          <a:prstGeom prst="rect">
            <a:avLst/>
          </a:prstGeom>
        </p:spPr>
        <p:txBody>
          <a:bodyPr/>
          <a:lstStyle/>
          <a:p>
            <a:endParaRPr lang="en-US"/>
          </a:p>
        </p:txBody>
      </p:sp>
      <p:sp>
        <p:nvSpPr>
          <p:cNvPr id="6" name="Slide Number Placeholder 5"/>
          <p:cNvSpPr>
            <a:spLocks noGrp="1"/>
          </p:cNvSpPr>
          <p:nvPr>
            <p:ph type="sldNum" sz="quarter" idx="12"/>
          </p:nvPr>
        </p:nvSpPr>
        <p:spPr>
          <a:xfrm>
            <a:off x="9320213" y="9040813"/>
            <a:ext cx="3033712" cy="519112"/>
          </a:xfrm>
          <a:prstGeom prst="rect">
            <a:avLst/>
          </a:prstGeom>
        </p:spPr>
        <p:txBody>
          <a:bodyPr/>
          <a:lstStyle/>
          <a:p>
            <a:fld id="{06B42BDB-28A4-234C-A4E3-CB4A5DDB638D}" type="slidenum">
              <a:rPr lang="en-US" smtClean="0"/>
              <a:t>‹#›</a:t>
            </a:fld>
            <a:endParaRPr lang="en-US"/>
          </a:p>
        </p:txBody>
      </p:sp>
    </p:spTree>
    <p:extLst>
      <p:ext uri="{BB962C8B-B14F-4D97-AF65-F5344CB8AC3E}">
        <p14:creationId xmlns:p14="http://schemas.microsoft.com/office/powerpoint/2010/main" val="167741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50875" y="9040813"/>
            <a:ext cx="3033713" cy="519112"/>
          </a:xfrm>
          <a:prstGeom prst="rect">
            <a:avLst/>
          </a:prstGeom>
        </p:spPr>
        <p:txBody>
          <a:bodyPr/>
          <a:lstStyle/>
          <a:p>
            <a:fld id="{37384510-E8E8-D84F-80E0-6BE375A5B5CB}" type="datetimeFigureOut">
              <a:rPr lang="en-US" smtClean="0"/>
              <a:t>3/4/21</a:t>
            </a:fld>
            <a:endParaRPr lang="en-US"/>
          </a:p>
        </p:txBody>
      </p:sp>
      <p:sp>
        <p:nvSpPr>
          <p:cNvPr id="5" name="Footer Placeholder 4"/>
          <p:cNvSpPr>
            <a:spLocks noGrp="1"/>
          </p:cNvSpPr>
          <p:nvPr>
            <p:ph type="ftr" sz="quarter" idx="11"/>
          </p:nvPr>
        </p:nvSpPr>
        <p:spPr>
          <a:xfrm>
            <a:off x="4443413" y="9040813"/>
            <a:ext cx="4117975" cy="519112"/>
          </a:xfrm>
          <a:prstGeom prst="rect">
            <a:avLst/>
          </a:prstGeom>
        </p:spPr>
        <p:txBody>
          <a:bodyPr/>
          <a:lstStyle/>
          <a:p>
            <a:endParaRPr lang="en-US"/>
          </a:p>
        </p:txBody>
      </p:sp>
      <p:sp>
        <p:nvSpPr>
          <p:cNvPr id="6" name="Slide Number Placeholder 5"/>
          <p:cNvSpPr>
            <a:spLocks noGrp="1"/>
          </p:cNvSpPr>
          <p:nvPr>
            <p:ph type="sldNum" sz="quarter" idx="12"/>
          </p:nvPr>
        </p:nvSpPr>
        <p:spPr>
          <a:xfrm>
            <a:off x="9320213" y="9040813"/>
            <a:ext cx="3033712" cy="519112"/>
          </a:xfrm>
          <a:prstGeom prst="rect">
            <a:avLst/>
          </a:prstGeom>
        </p:spPr>
        <p:txBody>
          <a:bodyPr/>
          <a:lstStyle/>
          <a:p>
            <a:fld id="{06B42BDB-28A4-234C-A4E3-CB4A5DDB638D}" type="slidenum">
              <a:rPr lang="en-US" smtClean="0"/>
              <a:t>‹#›</a:t>
            </a:fld>
            <a:endParaRPr lang="en-US"/>
          </a:p>
        </p:txBody>
      </p:sp>
    </p:spTree>
    <p:extLst>
      <p:ext uri="{BB962C8B-B14F-4D97-AF65-F5344CB8AC3E}">
        <p14:creationId xmlns:p14="http://schemas.microsoft.com/office/powerpoint/2010/main" val="216333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0875" y="9040813"/>
            <a:ext cx="3033713" cy="519112"/>
          </a:xfrm>
          <a:prstGeom prst="rect">
            <a:avLst/>
          </a:prstGeom>
        </p:spPr>
        <p:txBody>
          <a:bodyPr/>
          <a:lstStyle/>
          <a:p>
            <a:fld id="{37384510-E8E8-D84F-80E0-6BE375A5B5CB}" type="datetimeFigureOut">
              <a:rPr lang="en-US" smtClean="0"/>
              <a:t>3/4/21</a:t>
            </a:fld>
            <a:endParaRPr lang="en-US"/>
          </a:p>
        </p:txBody>
      </p:sp>
      <p:sp>
        <p:nvSpPr>
          <p:cNvPr id="5" name="Footer Placeholder 4"/>
          <p:cNvSpPr>
            <a:spLocks noGrp="1"/>
          </p:cNvSpPr>
          <p:nvPr>
            <p:ph type="ftr" sz="quarter" idx="11"/>
          </p:nvPr>
        </p:nvSpPr>
        <p:spPr>
          <a:xfrm>
            <a:off x="4443413" y="9040813"/>
            <a:ext cx="4117975" cy="519112"/>
          </a:xfrm>
          <a:prstGeom prst="rect">
            <a:avLst/>
          </a:prstGeom>
        </p:spPr>
        <p:txBody>
          <a:bodyPr/>
          <a:lstStyle/>
          <a:p>
            <a:endParaRPr lang="en-US"/>
          </a:p>
        </p:txBody>
      </p:sp>
      <p:sp>
        <p:nvSpPr>
          <p:cNvPr id="6" name="Slide Number Placeholder 5"/>
          <p:cNvSpPr>
            <a:spLocks noGrp="1"/>
          </p:cNvSpPr>
          <p:nvPr>
            <p:ph type="sldNum" sz="quarter" idx="12"/>
          </p:nvPr>
        </p:nvSpPr>
        <p:spPr>
          <a:xfrm>
            <a:off x="9320213" y="9040813"/>
            <a:ext cx="3033712" cy="519112"/>
          </a:xfrm>
          <a:prstGeom prst="rect">
            <a:avLst/>
          </a:prstGeom>
        </p:spPr>
        <p:txBody>
          <a:bodyPr/>
          <a:lstStyle/>
          <a:p>
            <a:fld id="{06B42BDB-28A4-234C-A4E3-CB4A5DDB638D}" type="slidenum">
              <a:rPr lang="en-US" smtClean="0"/>
              <a:t>‹#›</a:t>
            </a:fld>
            <a:endParaRPr lang="en-US"/>
          </a:p>
        </p:txBody>
      </p:sp>
    </p:spTree>
    <p:extLst>
      <p:ext uri="{BB962C8B-B14F-4D97-AF65-F5344CB8AC3E}">
        <p14:creationId xmlns:p14="http://schemas.microsoft.com/office/powerpoint/2010/main" val="869557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50875" y="9040813"/>
            <a:ext cx="3033713" cy="519112"/>
          </a:xfrm>
          <a:prstGeom prst="rect">
            <a:avLst/>
          </a:prstGeom>
        </p:spPr>
        <p:txBody>
          <a:bodyPr/>
          <a:lstStyle/>
          <a:p>
            <a:fld id="{37384510-E8E8-D84F-80E0-6BE375A5B5CB}" type="datetimeFigureOut">
              <a:rPr lang="en-US" smtClean="0"/>
              <a:t>3/4/21</a:t>
            </a:fld>
            <a:endParaRPr lang="en-US"/>
          </a:p>
        </p:txBody>
      </p:sp>
      <p:sp>
        <p:nvSpPr>
          <p:cNvPr id="6" name="Footer Placeholder 5"/>
          <p:cNvSpPr>
            <a:spLocks noGrp="1"/>
          </p:cNvSpPr>
          <p:nvPr>
            <p:ph type="ftr" sz="quarter" idx="11"/>
          </p:nvPr>
        </p:nvSpPr>
        <p:spPr>
          <a:xfrm>
            <a:off x="4443413" y="9040813"/>
            <a:ext cx="4117975" cy="519112"/>
          </a:xfrm>
          <a:prstGeom prst="rect">
            <a:avLst/>
          </a:prstGeom>
        </p:spPr>
        <p:txBody>
          <a:bodyPr/>
          <a:lstStyle/>
          <a:p>
            <a:endParaRPr lang="en-US"/>
          </a:p>
        </p:txBody>
      </p:sp>
      <p:sp>
        <p:nvSpPr>
          <p:cNvPr id="7" name="Slide Number Placeholder 6"/>
          <p:cNvSpPr>
            <a:spLocks noGrp="1"/>
          </p:cNvSpPr>
          <p:nvPr>
            <p:ph type="sldNum" sz="quarter" idx="12"/>
          </p:nvPr>
        </p:nvSpPr>
        <p:spPr>
          <a:xfrm>
            <a:off x="9320213" y="9040813"/>
            <a:ext cx="3033712" cy="519112"/>
          </a:xfrm>
          <a:prstGeom prst="rect">
            <a:avLst/>
          </a:prstGeom>
        </p:spPr>
        <p:txBody>
          <a:bodyPr/>
          <a:lstStyle/>
          <a:p>
            <a:fld id="{06B42BDB-28A4-234C-A4E3-CB4A5DDB638D}" type="slidenum">
              <a:rPr lang="en-US" smtClean="0"/>
              <a:t>‹#›</a:t>
            </a:fld>
            <a:endParaRPr lang="en-US"/>
          </a:p>
        </p:txBody>
      </p:sp>
    </p:spTree>
    <p:extLst>
      <p:ext uri="{BB962C8B-B14F-4D97-AF65-F5344CB8AC3E}">
        <p14:creationId xmlns:p14="http://schemas.microsoft.com/office/powerpoint/2010/main" val="25496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50875" y="9040813"/>
            <a:ext cx="3033713" cy="519112"/>
          </a:xfrm>
          <a:prstGeom prst="rect">
            <a:avLst/>
          </a:prstGeom>
        </p:spPr>
        <p:txBody>
          <a:bodyPr/>
          <a:lstStyle/>
          <a:p>
            <a:fld id="{37384510-E8E8-D84F-80E0-6BE375A5B5CB}" type="datetimeFigureOut">
              <a:rPr lang="en-US" smtClean="0"/>
              <a:t>3/4/21</a:t>
            </a:fld>
            <a:endParaRPr lang="en-US"/>
          </a:p>
        </p:txBody>
      </p:sp>
      <p:sp>
        <p:nvSpPr>
          <p:cNvPr id="8" name="Footer Placeholder 7"/>
          <p:cNvSpPr>
            <a:spLocks noGrp="1"/>
          </p:cNvSpPr>
          <p:nvPr>
            <p:ph type="ftr" sz="quarter" idx="11"/>
          </p:nvPr>
        </p:nvSpPr>
        <p:spPr>
          <a:xfrm>
            <a:off x="4443413" y="9040813"/>
            <a:ext cx="4117975" cy="519112"/>
          </a:xfrm>
          <a:prstGeom prst="rect">
            <a:avLst/>
          </a:prstGeom>
        </p:spPr>
        <p:txBody>
          <a:bodyPr/>
          <a:lstStyle/>
          <a:p>
            <a:endParaRPr lang="en-US"/>
          </a:p>
        </p:txBody>
      </p:sp>
      <p:sp>
        <p:nvSpPr>
          <p:cNvPr id="9" name="Slide Number Placeholder 8"/>
          <p:cNvSpPr>
            <a:spLocks noGrp="1"/>
          </p:cNvSpPr>
          <p:nvPr>
            <p:ph type="sldNum" sz="quarter" idx="12"/>
          </p:nvPr>
        </p:nvSpPr>
        <p:spPr>
          <a:xfrm>
            <a:off x="9320213" y="9040813"/>
            <a:ext cx="3033712" cy="519112"/>
          </a:xfrm>
          <a:prstGeom prst="rect">
            <a:avLst/>
          </a:prstGeom>
        </p:spPr>
        <p:txBody>
          <a:bodyPr/>
          <a:lstStyle/>
          <a:p>
            <a:fld id="{06B42BDB-28A4-234C-A4E3-CB4A5DDB638D}" type="slidenum">
              <a:rPr lang="en-US" smtClean="0"/>
              <a:t>‹#›</a:t>
            </a:fld>
            <a:endParaRPr lang="en-US"/>
          </a:p>
        </p:txBody>
      </p:sp>
    </p:spTree>
    <p:extLst>
      <p:ext uri="{BB962C8B-B14F-4D97-AF65-F5344CB8AC3E}">
        <p14:creationId xmlns:p14="http://schemas.microsoft.com/office/powerpoint/2010/main" val="2763340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50875" y="9040813"/>
            <a:ext cx="3033713" cy="519112"/>
          </a:xfrm>
          <a:prstGeom prst="rect">
            <a:avLst/>
          </a:prstGeom>
        </p:spPr>
        <p:txBody>
          <a:bodyPr/>
          <a:lstStyle/>
          <a:p>
            <a:fld id="{37384510-E8E8-D84F-80E0-6BE375A5B5CB}" type="datetimeFigureOut">
              <a:rPr lang="en-US" smtClean="0"/>
              <a:t>3/4/21</a:t>
            </a:fld>
            <a:endParaRPr lang="en-US"/>
          </a:p>
        </p:txBody>
      </p:sp>
      <p:sp>
        <p:nvSpPr>
          <p:cNvPr id="4" name="Footer Placeholder 3"/>
          <p:cNvSpPr>
            <a:spLocks noGrp="1"/>
          </p:cNvSpPr>
          <p:nvPr>
            <p:ph type="ftr" sz="quarter" idx="11"/>
          </p:nvPr>
        </p:nvSpPr>
        <p:spPr>
          <a:xfrm>
            <a:off x="4443413" y="9040813"/>
            <a:ext cx="4117975" cy="519112"/>
          </a:xfrm>
          <a:prstGeom prst="rect">
            <a:avLst/>
          </a:prstGeom>
        </p:spPr>
        <p:txBody>
          <a:bodyPr/>
          <a:lstStyle/>
          <a:p>
            <a:endParaRPr lang="en-US"/>
          </a:p>
        </p:txBody>
      </p:sp>
      <p:sp>
        <p:nvSpPr>
          <p:cNvPr id="5" name="Slide Number Placeholder 4"/>
          <p:cNvSpPr>
            <a:spLocks noGrp="1"/>
          </p:cNvSpPr>
          <p:nvPr>
            <p:ph type="sldNum" sz="quarter" idx="12"/>
          </p:nvPr>
        </p:nvSpPr>
        <p:spPr>
          <a:xfrm>
            <a:off x="9320213" y="9040813"/>
            <a:ext cx="3033712" cy="519112"/>
          </a:xfrm>
          <a:prstGeom prst="rect">
            <a:avLst/>
          </a:prstGeom>
        </p:spPr>
        <p:txBody>
          <a:bodyPr/>
          <a:lstStyle/>
          <a:p>
            <a:fld id="{06B42BDB-28A4-234C-A4E3-CB4A5DDB638D}" type="slidenum">
              <a:rPr lang="en-US" smtClean="0"/>
              <a:t>‹#›</a:t>
            </a:fld>
            <a:endParaRPr lang="en-US"/>
          </a:p>
        </p:txBody>
      </p:sp>
    </p:spTree>
    <p:extLst>
      <p:ext uri="{BB962C8B-B14F-4D97-AF65-F5344CB8AC3E}">
        <p14:creationId xmlns:p14="http://schemas.microsoft.com/office/powerpoint/2010/main" val="14593170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50875" y="9040813"/>
            <a:ext cx="3033713" cy="519112"/>
          </a:xfrm>
          <a:prstGeom prst="rect">
            <a:avLst/>
          </a:prstGeom>
        </p:spPr>
        <p:txBody>
          <a:bodyPr/>
          <a:lstStyle/>
          <a:p>
            <a:fld id="{37384510-E8E8-D84F-80E0-6BE375A5B5CB}" type="datetimeFigureOut">
              <a:rPr lang="en-US" smtClean="0"/>
              <a:t>3/4/21</a:t>
            </a:fld>
            <a:endParaRPr lang="en-US"/>
          </a:p>
        </p:txBody>
      </p:sp>
      <p:sp>
        <p:nvSpPr>
          <p:cNvPr id="3" name="Footer Placeholder 2"/>
          <p:cNvSpPr>
            <a:spLocks noGrp="1"/>
          </p:cNvSpPr>
          <p:nvPr>
            <p:ph type="ftr" sz="quarter" idx="11"/>
          </p:nvPr>
        </p:nvSpPr>
        <p:spPr>
          <a:xfrm>
            <a:off x="4443413" y="9040813"/>
            <a:ext cx="4117975" cy="519112"/>
          </a:xfrm>
          <a:prstGeom prst="rect">
            <a:avLst/>
          </a:prstGeom>
        </p:spPr>
        <p:txBody>
          <a:bodyPr/>
          <a:lstStyle/>
          <a:p>
            <a:endParaRPr lang="en-US"/>
          </a:p>
        </p:txBody>
      </p:sp>
      <p:sp>
        <p:nvSpPr>
          <p:cNvPr id="4" name="Slide Number Placeholder 3"/>
          <p:cNvSpPr>
            <a:spLocks noGrp="1"/>
          </p:cNvSpPr>
          <p:nvPr>
            <p:ph type="sldNum" sz="quarter" idx="12"/>
          </p:nvPr>
        </p:nvSpPr>
        <p:spPr>
          <a:xfrm>
            <a:off x="9320213" y="9040813"/>
            <a:ext cx="3033712" cy="519112"/>
          </a:xfrm>
          <a:prstGeom prst="rect">
            <a:avLst/>
          </a:prstGeom>
        </p:spPr>
        <p:txBody>
          <a:bodyPr/>
          <a:lstStyle/>
          <a:p>
            <a:fld id="{06B42BDB-28A4-234C-A4E3-CB4A5DDB638D}" type="slidenum">
              <a:rPr lang="en-US" smtClean="0"/>
              <a:t>‹#›</a:t>
            </a:fld>
            <a:endParaRPr lang="en-US"/>
          </a:p>
        </p:txBody>
      </p:sp>
    </p:spTree>
    <p:extLst>
      <p:ext uri="{BB962C8B-B14F-4D97-AF65-F5344CB8AC3E}">
        <p14:creationId xmlns:p14="http://schemas.microsoft.com/office/powerpoint/2010/main" val="3850892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50875" y="9040813"/>
            <a:ext cx="3033713" cy="519112"/>
          </a:xfrm>
          <a:prstGeom prst="rect">
            <a:avLst/>
          </a:prstGeom>
        </p:spPr>
        <p:txBody>
          <a:bodyPr/>
          <a:lstStyle/>
          <a:p>
            <a:fld id="{37384510-E8E8-D84F-80E0-6BE375A5B5CB}" type="datetimeFigureOut">
              <a:rPr lang="en-US" smtClean="0"/>
              <a:t>3/4/21</a:t>
            </a:fld>
            <a:endParaRPr lang="en-US"/>
          </a:p>
        </p:txBody>
      </p:sp>
      <p:sp>
        <p:nvSpPr>
          <p:cNvPr id="6" name="Footer Placeholder 5"/>
          <p:cNvSpPr>
            <a:spLocks noGrp="1"/>
          </p:cNvSpPr>
          <p:nvPr>
            <p:ph type="ftr" sz="quarter" idx="11"/>
          </p:nvPr>
        </p:nvSpPr>
        <p:spPr>
          <a:xfrm>
            <a:off x="4443413" y="9040813"/>
            <a:ext cx="4117975" cy="519112"/>
          </a:xfrm>
          <a:prstGeom prst="rect">
            <a:avLst/>
          </a:prstGeom>
        </p:spPr>
        <p:txBody>
          <a:bodyPr/>
          <a:lstStyle/>
          <a:p>
            <a:endParaRPr lang="en-US"/>
          </a:p>
        </p:txBody>
      </p:sp>
      <p:sp>
        <p:nvSpPr>
          <p:cNvPr id="7" name="Slide Number Placeholder 6"/>
          <p:cNvSpPr>
            <a:spLocks noGrp="1"/>
          </p:cNvSpPr>
          <p:nvPr>
            <p:ph type="sldNum" sz="quarter" idx="12"/>
          </p:nvPr>
        </p:nvSpPr>
        <p:spPr>
          <a:xfrm>
            <a:off x="9320213" y="9040813"/>
            <a:ext cx="3033712" cy="519112"/>
          </a:xfrm>
          <a:prstGeom prst="rect">
            <a:avLst/>
          </a:prstGeom>
        </p:spPr>
        <p:txBody>
          <a:bodyPr/>
          <a:lstStyle/>
          <a:p>
            <a:fld id="{06B42BDB-28A4-234C-A4E3-CB4A5DDB638D}" type="slidenum">
              <a:rPr lang="en-US" smtClean="0"/>
              <a:t>‹#›</a:t>
            </a:fld>
            <a:endParaRPr lang="en-US"/>
          </a:p>
        </p:txBody>
      </p:sp>
    </p:spTree>
    <p:extLst>
      <p:ext uri="{BB962C8B-B14F-4D97-AF65-F5344CB8AC3E}">
        <p14:creationId xmlns:p14="http://schemas.microsoft.com/office/powerpoint/2010/main" val="3507923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50875" y="9040813"/>
            <a:ext cx="3033713" cy="519112"/>
          </a:xfrm>
          <a:prstGeom prst="rect">
            <a:avLst/>
          </a:prstGeom>
        </p:spPr>
        <p:txBody>
          <a:bodyPr/>
          <a:lstStyle/>
          <a:p>
            <a:fld id="{37384510-E8E8-D84F-80E0-6BE375A5B5CB}" type="datetimeFigureOut">
              <a:rPr lang="en-US" smtClean="0"/>
              <a:t>3/4/21</a:t>
            </a:fld>
            <a:endParaRPr lang="en-US"/>
          </a:p>
        </p:txBody>
      </p:sp>
      <p:sp>
        <p:nvSpPr>
          <p:cNvPr id="6" name="Footer Placeholder 5"/>
          <p:cNvSpPr>
            <a:spLocks noGrp="1"/>
          </p:cNvSpPr>
          <p:nvPr>
            <p:ph type="ftr" sz="quarter" idx="11"/>
          </p:nvPr>
        </p:nvSpPr>
        <p:spPr>
          <a:xfrm>
            <a:off x="4443413" y="9040813"/>
            <a:ext cx="4117975" cy="519112"/>
          </a:xfrm>
          <a:prstGeom prst="rect">
            <a:avLst/>
          </a:prstGeom>
        </p:spPr>
        <p:txBody>
          <a:bodyPr/>
          <a:lstStyle/>
          <a:p>
            <a:endParaRPr lang="en-US"/>
          </a:p>
        </p:txBody>
      </p:sp>
      <p:sp>
        <p:nvSpPr>
          <p:cNvPr id="7" name="Slide Number Placeholder 6"/>
          <p:cNvSpPr>
            <a:spLocks noGrp="1"/>
          </p:cNvSpPr>
          <p:nvPr>
            <p:ph type="sldNum" sz="quarter" idx="12"/>
          </p:nvPr>
        </p:nvSpPr>
        <p:spPr>
          <a:xfrm>
            <a:off x="9320213" y="9040813"/>
            <a:ext cx="3033712" cy="519112"/>
          </a:xfrm>
          <a:prstGeom prst="rect">
            <a:avLst/>
          </a:prstGeom>
        </p:spPr>
        <p:txBody>
          <a:bodyPr/>
          <a:lstStyle/>
          <a:p>
            <a:fld id="{06B42BDB-28A4-234C-A4E3-CB4A5DDB638D}" type="slidenum">
              <a:rPr lang="en-US" smtClean="0"/>
              <a:t>‹#›</a:t>
            </a:fld>
            <a:endParaRPr lang="en-US"/>
          </a:p>
        </p:txBody>
      </p:sp>
    </p:spTree>
    <p:extLst>
      <p:ext uri="{BB962C8B-B14F-4D97-AF65-F5344CB8AC3E}">
        <p14:creationId xmlns:p14="http://schemas.microsoft.com/office/powerpoint/2010/main" val="1624196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50875" y="9040813"/>
            <a:ext cx="3033713" cy="519112"/>
          </a:xfrm>
          <a:prstGeom prst="rect">
            <a:avLst/>
          </a:prstGeom>
        </p:spPr>
        <p:txBody>
          <a:bodyPr/>
          <a:lstStyle/>
          <a:p>
            <a:fld id="{37384510-E8E8-D84F-80E0-6BE375A5B5CB}" type="datetimeFigureOut">
              <a:rPr lang="en-US" smtClean="0"/>
              <a:t>3/4/21</a:t>
            </a:fld>
            <a:endParaRPr lang="en-US"/>
          </a:p>
        </p:txBody>
      </p:sp>
      <p:sp>
        <p:nvSpPr>
          <p:cNvPr id="5" name="Footer Placeholder 4"/>
          <p:cNvSpPr>
            <a:spLocks noGrp="1"/>
          </p:cNvSpPr>
          <p:nvPr>
            <p:ph type="ftr" sz="quarter" idx="11"/>
          </p:nvPr>
        </p:nvSpPr>
        <p:spPr>
          <a:xfrm>
            <a:off x="4443413" y="9040813"/>
            <a:ext cx="4117975" cy="519112"/>
          </a:xfrm>
          <a:prstGeom prst="rect">
            <a:avLst/>
          </a:prstGeom>
        </p:spPr>
        <p:txBody>
          <a:bodyPr/>
          <a:lstStyle/>
          <a:p>
            <a:endParaRPr lang="en-US"/>
          </a:p>
        </p:txBody>
      </p:sp>
      <p:sp>
        <p:nvSpPr>
          <p:cNvPr id="6" name="Slide Number Placeholder 5"/>
          <p:cNvSpPr>
            <a:spLocks noGrp="1"/>
          </p:cNvSpPr>
          <p:nvPr>
            <p:ph type="sldNum" sz="quarter" idx="12"/>
          </p:nvPr>
        </p:nvSpPr>
        <p:spPr>
          <a:xfrm>
            <a:off x="9320213" y="9040813"/>
            <a:ext cx="3033712" cy="519112"/>
          </a:xfrm>
          <a:prstGeom prst="rect">
            <a:avLst/>
          </a:prstGeom>
        </p:spPr>
        <p:txBody>
          <a:bodyPr/>
          <a:lstStyle/>
          <a:p>
            <a:fld id="{06B42BDB-28A4-234C-A4E3-CB4A5DDB638D}" type="slidenum">
              <a:rPr lang="en-US" smtClean="0"/>
              <a:t>‹#›</a:t>
            </a:fld>
            <a:endParaRPr lang="en-US"/>
          </a:p>
        </p:txBody>
      </p:sp>
    </p:spTree>
    <p:extLst>
      <p:ext uri="{BB962C8B-B14F-4D97-AF65-F5344CB8AC3E}">
        <p14:creationId xmlns:p14="http://schemas.microsoft.com/office/powerpoint/2010/main" val="3776952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50875" y="9040813"/>
            <a:ext cx="3033713" cy="519112"/>
          </a:xfrm>
          <a:prstGeom prst="rect">
            <a:avLst/>
          </a:prstGeom>
        </p:spPr>
        <p:txBody>
          <a:bodyPr/>
          <a:lstStyle/>
          <a:p>
            <a:fld id="{37384510-E8E8-D84F-80E0-6BE375A5B5CB}" type="datetimeFigureOut">
              <a:rPr lang="en-US" smtClean="0"/>
              <a:t>3/4/21</a:t>
            </a:fld>
            <a:endParaRPr lang="en-US"/>
          </a:p>
        </p:txBody>
      </p:sp>
      <p:sp>
        <p:nvSpPr>
          <p:cNvPr id="5" name="Footer Placeholder 4"/>
          <p:cNvSpPr>
            <a:spLocks noGrp="1"/>
          </p:cNvSpPr>
          <p:nvPr>
            <p:ph type="ftr" sz="quarter" idx="11"/>
          </p:nvPr>
        </p:nvSpPr>
        <p:spPr>
          <a:xfrm>
            <a:off x="4443413" y="9040813"/>
            <a:ext cx="4117975" cy="519112"/>
          </a:xfrm>
          <a:prstGeom prst="rect">
            <a:avLst/>
          </a:prstGeom>
        </p:spPr>
        <p:txBody>
          <a:bodyPr/>
          <a:lstStyle/>
          <a:p>
            <a:endParaRPr lang="en-US"/>
          </a:p>
        </p:txBody>
      </p:sp>
      <p:sp>
        <p:nvSpPr>
          <p:cNvPr id="6" name="Slide Number Placeholder 5"/>
          <p:cNvSpPr>
            <a:spLocks noGrp="1"/>
          </p:cNvSpPr>
          <p:nvPr>
            <p:ph type="sldNum" sz="quarter" idx="12"/>
          </p:nvPr>
        </p:nvSpPr>
        <p:spPr>
          <a:xfrm>
            <a:off x="9320213" y="9040813"/>
            <a:ext cx="3033712" cy="519112"/>
          </a:xfrm>
          <a:prstGeom prst="rect">
            <a:avLst/>
          </a:prstGeom>
        </p:spPr>
        <p:txBody>
          <a:bodyPr/>
          <a:lstStyle/>
          <a:p>
            <a:fld id="{06B42BDB-28A4-234C-A4E3-CB4A5DDB638D}" type="slidenum">
              <a:rPr lang="en-US" smtClean="0"/>
              <a:t>‹#›</a:t>
            </a:fld>
            <a:endParaRPr lang="en-US"/>
          </a:p>
        </p:txBody>
      </p:sp>
    </p:spTree>
    <p:extLst>
      <p:ext uri="{BB962C8B-B14F-4D97-AF65-F5344CB8AC3E}">
        <p14:creationId xmlns:p14="http://schemas.microsoft.com/office/powerpoint/2010/main" val="210254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p:cNvSpPr/>
          <p:nvPr/>
        </p:nvSpPr>
        <p:spPr>
          <a:xfrm>
            <a:off x="-28287" y="8883391"/>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pic>
        <p:nvPicPr>
          <p:cNvPr id="3" name="British Flag.jpg" descr="British Flag.jpg"/>
          <p:cNvPicPr>
            <a:picLocks/>
          </p:cNvPicPr>
          <p:nvPr/>
        </p:nvPicPr>
        <p:blipFill>
          <a:blip r:embed="rId8">
            <a:alphaModFix amt="36481"/>
          </a:blip>
          <a:srcRect t="1514"/>
          <a:stretch>
            <a:fillRect/>
          </a:stretch>
        </p:blipFill>
        <p:spPr>
          <a:xfrm>
            <a:off x="125771" y="913010"/>
            <a:ext cx="12879030" cy="7927453"/>
          </a:xfrm>
          <a:prstGeom prst="rect">
            <a:avLst/>
          </a:prstGeom>
          <a:ln w="12700">
            <a:miter lim="400000"/>
          </a:ln>
          <a:effectLst>
            <a:outerShdw blurRad="63500" dist="25400" dir="5400000" rotWithShape="0">
              <a:srgbClr val="000000">
                <a:alpha val="50000"/>
              </a:srgbClr>
            </a:outerShdw>
            <a:reflection stA="69216" endPos="40000" dir="5400000" sy="-100000" algn="bl" rotWithShape="0"/>
          </a:effectLst>
        </p:spPr>
      </p:pic>
      <p:pic>
        <p:nvPicPr>
          <p:cNvPr id="4" name="RareFlags_IAS_00242.png" descr="RareFlags_IAS_00242.png"/>
          <p:cNvPicPr>
            <a:picLocks/>
          </p:cNvPicPr>
          <p:nvPr/>
        </p:nvPicPr>
        <p:blipFill>
          <a:blip r:embed="rId9">
            <a:alphaModFix amt="77863"/>
          </a:blip>
          <a:stretch>
            <a:fillRect/>
          </a:stretch>
        </p:blipFill>
        <p:spPr>
          <a:xfrm>
            <a:off x="2036262" y="2004756"/>
            <a:ext cx="8932276" cy="6005462"/>
          </a:xfrm>
          <a:prstGeom prst="rect">
            <a:avLst/>
          </a:prstGeom>
          <a:ln w="12700">
            <a:miter lim="400000"/>
          </a:ln>
          <a:effectLst>
            <a:outerShdw blurRad="457200" dist="25400" dir="5400000" rotWithShape="0">
              <a:srgbClr val="000000"/>
            </a:outerShdw>
          </a:effectLst>
        </p:spPr>
      </p:pic>
      <p:pic>
        <p:nvPicPr>
          <p:cNvPr id="5" name="American Revolution Title.png" descr="American Revolution Title.png"/>
          <p:cNvPicPr>
            <a:picLocks/>
          </p:cNvPicPr>
          <p:nvPr/>
        </p:nvPicPr>
        <p:blipFill>
          <a:blip r:embed="rId10"/>
          <a:stretch>
            <a:fillRect/>
          </a:stretch>
        </p:blipFill>
        <p:spPr>
          <a:xfrm>
            <a:off x="193367" y="-21647"/>
            <a:ext cx="12524258" cy="1262483"/>
          </a:xfrm>
          <a:prstGeom prst="rect">
            <a:avLst/>
          </a:prstGeom>
          <a:ln w="12700">
            <a:miter lim="400000"/>
          </a:ln>
        </p:spPr>
      </p:pic>
      <p:sp>
        <p:nvSpPr>
          <p:cNvPr id="6"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7"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6311798" y="925830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581295"/>
      </p:ext>
    </p:extLst>
  </p:cSld>
  <p:clrMap bg1="dk1" tx1="lt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2.gif"/></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tif"/><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5.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4.gif"/></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Group"/>
          <p:cNvGrpSpPr/>
          <p:nvPr/>
        </p:nvGrpSpPr>
        <p:grpSpPr>
          <a:xfrm>
            <a:off x="-1786" y="839380"/>
            <a:ext cx="13008309" cy="8764508"/>
            <a:chOff x="0" y="0"/>
            <a:chExt cx="13008308" cy="8764506"/>
          </a:xfrm>
        </p:grpSpPr>
        <p:sp>
          <p:nvSpPr>
            <p:cNvPr id="112" name="II. Governing New land"/>
            <p:cNvSpPr txBox="1"/>
            <p:nvPr/>
          </p:nvSpPr>
          <p:spPr>
            <a:xfrm>
              <a:off x="142876" y="63923"/>
              <a:ext cx="12041918" cy="938978"/>
            </a:xfrm>
            <a:prstGeom prst="rect">
              <a:avLst/>
            </a:prstGeom>
            <a:noFill/>
            <a:ln w="12700" cap="flat">
              <a:noFill/>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defRPr sz="4400" cap="all" spc="-132">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t> II. Governing New land</a:t>
              </a:r>
            </a:p>
          </p:txBody>
        </p:sp>
        <p:pic>
          <p:nvPicPr>
            <p:cNvPr id="113" name="North Anerica Map.jpg" descr="North Anerica Map.jpg"/>
            <p:cNvPicPr>
              <a:picLocks noChangeAspect="1"/>
            </p:cNvPicPr>
            <p:nvPr/>
          </p:nvPicPr>
          <p:blipFill>
            <a:blip r:embed="rId3"/>
            <a:srcRect l="4120" r="13550" b="5328"/>
            <a:stretch>
              <a:fillRect/>
            </a:stretch>
          </p:blipFill>
          <p:spPr>
            <a:xfrm>
              <a:off x="0" y="14865"/>
              <a:ext cx="13008309" cy="8414151"/>
            </a:xfrm>
            <a:prstGeom prst="rect">
              <a:avLst/>
            </a:prstGeom>
            <a:ln w="12700" cap="flat">
              <a:noFill/>
              <a:miter lim="400000"/>
            </a:ln>
            <a:effectLst/>
          </p:spPr>
        </p:pic>
        <p:sp>
          <p:nvSpPr>
            <p:cNvPr id="114" name="Shape"/>
            <p:cNvSpPr/>
            <p:nvPr/>
          </p:nvSpPr>
          <p:spPr>
            <a:xfrm>
              <a:off x="2191571" y="2104998"/>
              <a:ext cx="9595877" cy="6659509"/>
            </a:xfrm>
            <a:custGeom>
              <a:avLst/>
              <a:gdLst/>
              <a:ahLst/>
              <a:cxnLst>
                <a:cxn ang="0">
                  <a:pos x="wd2" y="hd2"/>
                </a:cxn>
                <a:cxn ang="5400000">
                  <a:pos x="wd2" y="hd2"/>
                </a:cxn>
                <a:cxn ang="10800000">
                  <a:pos x="wd2" y="hd2"/>
                </a:cxn>
                <a:cxn ang="16200000">
                  <a:pos x="wd2" y="hd2"/>
                </a:cxn>
              </a:cxnLst>
              <a:rect l="0" t="0" r="r" b="b"/>
              <a:pathLst>
                <a:path w="21596" h="20582" extrusionOk="0">
                  <a:moveTo>
                    <a:pt x="6525" y="1931"/>
                  </a:moveTo>
                  <a:cubicBezTo>
                    <a:pt x="6291" y="2022"/>
                    <a:pt x="6053" y="1897"/>
                    <a:pt x="5816" y="1839"/>
                  </a:cubicBezTo>
                  <a:cubicBezTo>
                    <a:pt x="5453" y="1752"/>
                    <a:pt x="5067" y="1830"/>
                    <a:pt x="4713" y="1664"/>
                  </a:cubicBezTo>
                  <a:cubicBezTo>
                    <a:pt x="4449" y="1541"/>
                    <a:pt x="4226" y="1296"/>
                    <a:pt x="3973" y="1138"/>
                  </a:cubicBezTo>
                  <a:cubicBezTo>
                    <a:pt x="3766" y="1009"/>
                    <a:pt x="3533" y="965"/>
                    <a:pt x="3324" y="1025"/>
                  </a:cubicBezTo>
                  <a:cubicBezTo>
                    <a:pt x="3144" y="1076"/>
                    <a:pt x="2959" y="1207"/>
                    <a:pt x="2793" y="1090"/>
                  </a:cubicBezTo>
                  <a:cubicBezTo>
                    <a:pt x="2492" y="878"/>
                    <a:pt x="2512" y="-328"/>
                    <a:pt x="2050" y="85"/>
                  </a:cubicBezTo>
                  <a:cubicBezTo>
                    <a:pt x="1406" y="662"/>
                    <a:pt x="2691" y="931"/>
                    <a:pt x="2831" y="1439"/>
                  </a:cubicBezTo>
                  <a:cubicBezTo>
                    <a:pt x="2886" y="1636"/>
                    <a:pt x="2818" y="1873"/>
                    <a:pt x="2904" y="2053"/>
                  </a:cubicBezTo>
                  <a:cubicBezTo>
                    <a:pt x="3023" y="2305"/>
                    <a:pt x="3385" y="2260"/>
                    <a:pt x="3399" y="2605"/>
                  </a:cubicBezTo>
                  <a:cubicBezTo>
                    <a:pt x="3407" y="2785"/>
                    <a:pt x="3280" y="2896"/>
                    <a:pt x="3190" y="3026"/>
                  </a:cubicBezTo>
                  <a:cubicBezTo>
                    <a:pt x="2275" y="4326"/>
                    <a:pt x="4218" y="6208"/>
                    <a:pt x="4803" y="4589"/>
                  </a:cubicBezTo>
                  <a:lnTo>
                    <a:pt x="4488" y="5362"/>
                  </a:lnTo>
                  <a:lnTo>
                    <a:pt x="3992" y="5812"/>
                  </a:lnTo>
                  <a:lnTo>
                    <a:pt x="3509" y="6586"/>
                  </a:lnTo>
                  <a:lnTo>
                    <a:pt x="2446" y="6255"/>
                  </a:lnTo>
                  <a:lnTo>
                    <a:pt x="2026" y="5772"/>
                  </a:lnTo>
                  <a:lnTo>
                    <a:pt x="1044" y="4900"/>
                  </a:lnTo>
                  <a:lnTo>
                    <a:pt x="441" y="4810"/>
                  </a:lnTo>
                  <a:lnTo>
                    <a:pt x="10" y="4938"/>
                  </a:lnTo>
                  <a:lnTo>
                    <a:pt x="0" y="5165"/>
                  </a:lnTo>
                  <a:lnTo>
                    <a:pt x="155" y="5355"/>
                  </a:lnTo>
                  <a:lnTo>
                    <a:pt x="320" y="5635"/>
                  </a:lnTo>
                  <a:lnTo>
                    <a:pt x="487" y="5961"/>
                  </a:lnTo>
                  <a:lnTo>
                    <a:pt x="575" y="6134"/>
                  </a:lnTo>
                  <a:lnTo>
                    <a:pt x="582" y="6320"/>
                  </a:lnTo>
                  <a:lnTo>
                    <a:pt x="710" y="6480"/>
                  </a:lnTo>
                  <a:lnTo>
                    <a:pt x="877" y="6721"/>
                  </a:lnTo>
                  <a:lnTo>
                    <a:pt x="978" y="6997"/>
                  </a:lnTo>
                  <a:lnTo>
                    <a:pt x="1358" y="7125"/>
                  </a:lnTo>
                  <a:lnTo>
                    <a:pt x="1699" y="7348"/>
                  </a:lnTo>
                  <a:lnTo>
                    <a:pt x="1912" y="7508"/>
                  </a:lnTo>
                  <a:lnTo>
                    <a:pt x="1997" y="7960"/>
                  </a:lnTo>
                  <a:lnTo>
                    <a:pt x="2222" y="8280"/>
                  </a:lnTo>
                  <a:lnTo>
                    <a:pt x="2344" y="8766"/>
                  </a:lnTo>
                  <a:lnTo>
                    <a:pt x="2527" y="9023"/>
                  </a:lnTo>
                  <a:lnTo>
                    <a:pt x="2833" y="9337"/>
                  </a:lnTo>
                  <a:lnTo>
                    <a:pt x="2814" y="9686"/>
                  </a:lnTo>
                  <a:lnTo>
                    <a:pt x="2698" y="9759"/>
                  </a:lnTo>
                  <a:lnTo>
                    <a:pt x="3157" y="10183"/>
                  </a:lnTo>
                  <a:lnTo>
                    <a:pt x="3383" y="10378"/>
                  </a:lnTo>
                  <a:lnTo>
                    <a:pt x="3471" y="10626"/>
                  </a:lnTo>
                  <a:lnTo>
                    <a:pt x="3455" y="10902"/>
                  </a:lnTo>
                  <a:lnTo>
                    <a:pt x="3651" y="11169"/>
                  </a:lnTo>
                  <a:lnTo>
                    <a:pt x="3945" y="11369"/>
                  </a:lnTo>
                  <a:lnTo>
                    <a:pt x="4056" y="11640"/>
                  </a:lnTo>
                  <a:lnTo>
                    <a:pt x="4231" y="11643"/>
                  </a:lnTo>
                  <a:lnTo>
                    <a:pt x="4239" y="11487"/>
                  </a:lnTo>
                  <a:lnTo>
                    <a:pt x="4169" y="11379"/>
                  </a:lnTo>
                  <a:lnTo>
                    <a:pt x="4045" y="11179"/>
                  </a:lnTo>
                  <a:lnTo>
                    <a:pt x="3947" y="11134"/>
                  </a:lnTo>
                  <a:lnTo>
                    <a:pt x="3752" y="10666"/>
                  </a:lnTo>
                  <a:lnTo>
                    <a:pt x="3632" y="10298"/>
                  </a:lnTo>
                  <a:lnTo>
                    <a:pt x="3441" y="9975"/>
                  </a:lnTo>
                  <a:lnTo>
                    <a:pt x="3293" y="9664"/>
                  </a:lnTo>
                  <a:lnTo>
                    <a:pt x="3045" y="9242"/>
                  </a:lnTo>
                  <a:lnTo>
                    <a:pt x="2869" y="8950"/>
                  </a:lnTo>
                  <a:lnTo>
                    <a:pt x="2710" y="8544"/>
                  </a:lnTo>
                  <a:lnTo>
                    <a:pt x="2655" y="8239"/>
                  </a:lnTo>
                  <a:lnTo>
                    <a:pt x="2803" y="8092"/>
                  </a:lnTo>
                  <a:lnTo>
                    <a:pt x="2993" y="8180"/>
                  </a:lnTo>
                  <a:lnTo>
                    <a:pt x="3246" y="8484"/>
                  </a:lnTo>
                  <a:lnTo>
                    <a:pt x="3410" y="9221"/>
                  </a:lnTo>
                  <a:lnTo>
                    <a:pt x="3978" y="9874"/>
                  </a:lnTo>
                  <a:lnTo>
                    <a:pt x="4213" y="10138"/>
                  </a:lnTo>
                  <a:lnTo>
                    <a:pt x="4366" y="10280"/>
                  </a:lnTo>
                  <a:lnTo>
                    <a:pt x="4277" y="10461"/>
                  </a:lnTo>
                  <a:lnTo>
                    <a:pt x="4603" y="10869"/>
                  </a:lnTo>
                  <a:lnTo>
                    <a:pt x="5080" y="11428"/>
                  </a:lnTo>
                  <a:lnTo>
                    <a:pt x="5411" y="11873"/>
                  </a:lnTo>
                  <a:lnTo>
                    <a:pt x="5512" y="12477"/>
                  </a:lnTo>
                  <a:lnTo>
                    <a:pt x="5433" y="12734"/>
                  </a:lnTo>
                  <a:lnTo>
                    <a:pt x="5453" y="13062"/>
                  </a:lnTo>
                  <a:lnTo>
                    <a:pt x="6152" y="13668"/>
                  </a:lnTo>
                  <a:lnTo>
                    <a:pt x="6449" y="13766"/>
                  </a:lnTo>
                  <a:lnTo>
                    <a:pt x="6978" y="14183"/>
                  </a:lnTo>
                  <a:lnTo>
                    <a:pt x="7890" y="14562"/>
                  </a:lnTo>
                  <a:lnTo>
                    <a:pt x="8336" y="14627"/>
                  </a:lnTo>
                  <a:lnTo>
                    <a:pt x="8529" y="14488"/>
                  </a:lnTo>
                  <a:lnTo>
                    <a:pt x="8715" y="14488"/>
                  </a:lnTo>
                  <a:lnTo>
                    <a:pt x="9018" y="14657"/>
                  </a:lnTo>
                  <a:lnTo>
                    <a:pt x="9222" y="15013"/>
                  </a:lnTo>
                  <a:lnTo>
                    <a:pt x="9598" y="15288"/>
                  </a:lnTo>
                  <a:lnTo>
                    <a:pt x="10088" y="15488"/>
                  </a:lnTo>
                  <a:lnTo>
                    <a:pt x="10540" y="15684"/>
                  </a:lnTo>
                  <a:lnTo>
                    <a:pt x="10834" y="15697"/>
                  </a:lnTo>
                  <a:lnTo>
                    <a:pt x="10779" y="15912"/>
                  </a:lnTo>
                  <a:lnTo>
                    <a:pt x="11155" y="16306"/>
                  </a:lnTo>
                  <a:lnTo>
                    <a:pt x="11351" y="16546"/>
                  </a:lnTo>
                  <a:lnTo>
                    <a:pt x="11268" y="16823"/>
                  </a:lnTo>
                  <a:lnTo>
                    <a:pt x="11391" y="17042"/>
                  </a:lnTo>
                  <a:lnTo>
                    <a:pt x="11706" y="17169"/>
                  </a:lnTo>
                  <a:lnTo>
                    <a:pt x="12236" y="17749"/>
                  </a:lnTo>
                  <a:lnTo>
                    <a:pt x="12405" y="17665"/>
                  </a:lnTo>
                  <a:lnTo>
                    <a:pt x="12540" y="17887"/>
                  </a:lnTo>
                  <a:lnTo>
                    <a:pt x="12623" y="17885"/>
                  </a:lnTo>
                  <a:cubicBezTo>
                    <a:pt x="12629" y="17977"/>
                    <a:pt x="12686" y="18048"/>
                    <a:pt x="12753" y="18048"/>
                  </a:cubicBezTo>
                  <a:cubicBezTo>
                    <a:pt x="12807" y="18048"/>
                    <a:pt x="12853" y="18001"/>
                    <a:pt x="12903" y="17977"/>
                  </a:cubicBezTo>
                  <a:cubicBezTo>
                    <a:pt x="12919" y="17970"/>
                    <a:pt x="12936" y="17964"/>
                    <a:pt x="12948" y="17947"/>
                  </a:cubicBezTo>
                  <a:cubicBezTo>
                    <a:pt x="13004" y="17871"/>
                    <a:pt x="12904" y="17783"/>
                    <a:pt x="12882" y="17689"/>
                  </a:cubicBezTo>
                  <a:cubicBezTo>
                    <a:pt x="12815" y="17412"/>
                    <a:pt x="13157" y="17187"/>
                    <a:pt x="13377" y="17526"/>
                  </a:cubicBezTo>
                  <a:cubicBezTo>
                    <a:pt x="13430" y="17609"/>
                    <a:pt x="13472" y="17705"/>
                    <a:pt x="13510" y="17803"/>
                  </a:cubicBezTo>
                  <a:cubicBezTo>
                    <a:pt x="13621" y="18088"/>
                    <a:pt x="13703" y="18392"/>
                    <a:pt x="13755" y="18707"/>
                  </a:cubicBezTo>
                  <a:cubicBezTo>
                    <a:pt x="13666" y="18990"/>
                    <a:pt x="13667" y="19312"/>
                    <a:pt x="13755" y="19596"/>
                  </a:cubicBezTo>
                  <a:cubicBezTo>
                    <a:pt x="14271" y="21272"/>
                    <a:pt x="15804" y="20153"/>
                    <a:pt x="17024" y="20127"/>
                  </a:cubicBezTo>
                  <a:cubicBezTo>
                    <a:pt x="17885" y="20108"/>
                    <a:pt x="18778" y="20767"/>
                    <a:pt x="19640" y="20531"/>
                  </a:cubicBezTo>
                  <a:cubicBezTo>
                    <a:pt x="19972" y="20439"/>
                    <a:pt x="20272" y="20233"/>
                    <a:pt x="20583" y="20141"/>
                  </a:cubicBezTo>
                  <a:cubicBezTo>
                    <a:pt x="20832" y="20068"/>
                    <a:pt x="21085" y="20054"/>
                    <a:pt x="21349" y="20074"/>
                  </a:cubicBezTo>
                  <a:cubicBezTo>
                    <a:pt x="21419" y="20080"/>
                    <a:pt x="21495" y="20083"/>
                    <a:pt x="21545" y="20017"/>
                  </a:cubicBezTo>
                  <a:cubicBezTo>
                    <a:pt x="21594" y="19952"/>
                    <a:pt x="21600" y="19860"/>
                    <a:pt x="21595" y="19776"/>
                  </a:cubicBezTo>
                  <a:cubicBezTo>
                    <a:pt x="21586" y="19622"/>
                    <a:pt x="21542" y="19473"/>
                    <a:pt x="21459" y="19350"/>
                  </a:cubicBezTo>
                  <a:cubicBezTo>
                    <a:pt x="21222" y="18900"/>
                    <a:pt x="20847" y="18630"/>
                    <a:pt x="20446" y="18615"/>
                  </a:cubicBezTo>
                  <a:cubicBezTo>
                    <a:pt x="20161" y="18604"/>
                    <a:pt x="19868" y="18729"/>
                    <a:pt x="19590" y="18602"/>
                  </a:cubicBezTo>
                  <a:cubicBezTo>
                    <a:pt x="19334" y="18485"/>
                    <a:pt x="19148" y="18177"/>
                    <a:pt x="19113" y="17810"/>
                  </a:cubicBezTo>
                  <a:lnTo>
                    <a:pt x="18607" y="17542"/>
                  </a:lnTo>
                  <a:lnTo>
                    <a:pt x="18655" y="17271"/>
                  </a:lnTo>
                  <a:lnTo>
                    <a:pt x="18353" y="16992"/>
                  </a:lnTo>
                  <a:lnTo>
                    <a:pt x="18108" y="16869"/>
                  </a:lnTo>
                  <a:lnTo>
                    <a:pt x="18362" y="16717"/>
                  </a:lnTo>
                  <a:lnTo>
                    <a:pt x="17961" y="16651"/>
                  </a:lnTo>
                  <a:lnTo>
                    <a:pt x="17646" y="16732"/>
                  </a:lnTo>
                  <a:lnTo>
                    <a:pt x="17515" y="16922"/>
                  </a:lnTo>
                  <a:lnTo>
                    <a:pt x="17241" y="16863"/>
                  </a:lnTo>
                  <a:lnTo>
                    <a:pt x="17024" y="16705"/>
                  </a:lnTo>
                  <a:lnTo>
                    <a:pt x="16694" y="16762"/>
                  </a:lnTo>
                  <a:lnTo>
                    <a:pt x="16536" y="16763"/>
                  </a:lnTo>
                  <a:lnTo>
                    <a:pt x="16451" y="16614"/>
                  </a:lnTo>
                  <a:lnTo>
                    <a:pt x="16278" y="16389"/>
                  </a:lnTo>
                  <a:lnTo>
                    <a:pt x="16103" y="16210"/>
                  </a:lnTo>
                  <a:lnTo>
                    <a:pt x="16019" y="16068"/>
                  </a:lnTo>
                  <a:lnTo>
                    <a:pt x="15946" y="16273"/>
                  </a:lnTo>
                  <a:lnTo>
                    <a:pt x="15567" y="16623"/>
                  </a:lnTo>
                  <a:lnTo>
                    <a:pt x="15418" y="16420"/>
                  </a:lnTo>
                  <a:lnTo>
                    <a:pt x="15600" y="16192"/>
                  </a:lnTo>
                  <a:lnTo>
                    <a:pt x="15507" y="16049"/>
                  </a:lnTo>
                  <a:lnTo>
                    <a:pt x="15258" y="16156"/>
                  </a:lnTo>
                  <a:lnTo>
                    <a:pt x="15085" y="16376"/>
                  </a:lnTo>
                  <a:lnTo>
                    <a:pt x="14791" y="16457"/>
                  </a:lnTo>
                  <a:lnTo>
                    <a:pt x="14588" y="16470"/>
                  </a:lnTo>
                  <a:lnTo>
                    <a:pt x="14402" y="16717"/>
                  </a:lnTo>
                  <a:lnTo>
                    <a:pt x="14213" y="17221"/>
                  </a:lnTo>
                  <a:lnTo>
                    <a:pt x="13940" y="17516"/>
                  </a:lnTo>
                  <a:lnTo>
                    <a:pt x="13668" y="17624"/>
                  </a:lnTo>
                  <a:lnTo>
                    <a:pt x="13627" y="17358"/>
                  </a:lnTo>
                  <a:lnTo>
                    <a:pt x="13351" y="17202"/>
                  </a:lnTo>
                  <a:lnTo>
                    <a:pt x="13083" y="17186"/>
                  </a:lnTo>
                  <a:lnTo>
                    <a:pt x="12729" y="17491"/>
                  </a:lnTo>
                  <a:lnTo>
                    <a:pt x="12581" y="17486"/>
                  </a:lnTo>
                  <a:lnTo>
                    <a:pt x="12477" y="17328"/>
                  </a:lnTo>
                  <a:lnTo>
                    <a:pt x="12193" y="17061"/>
                  </a:lnTo>
                  <a:lnTo>
                    <a:pt x="11888" y="16599"/>
                  </a:lnTo>
                  <a:lnTo>
                    <a:pt x="11834" y="16435"/>
                  </a:lnTo>
                  <a:lnTo>
                    <a:pt x="11933" y="15934"/>
                  </a:lnTo>
                  <a:lnTo>
                    <a:pt x="11974" y="15431"/>
                  </a:lnTo>
                  <a:lnTo>
                    <a:pt x="12044" y="14998"/>
                  </a:lnTo>
                  <a:lnTo>
                    <a:pt x="11694" y="14628"/>
                  </a:lnTo>
                  <a:lnTo>
                    <a:pt x="11368" y="14551"/>
                  </a:lnTo>
                  <a:lnTo>
                    <a:pt x="11157" y="14578"/>
                  </a:lnTo>
                  <a:lnTo>
                    <a:pt x="10880" y="14584"/>
                  </a:lnTo>
                  <a:lnTo>
                    <a:pt x="10728" y="14584"/>
                  </a:lnTo>
                  <a:lnTo>
                    <a:pt x="10511" y="14600"/>
                  </a:lnTo>
                  <a:lnTo>
                    <a:pt x="10400" y="14536"/>
                  </a:lnTo>
                  <a:lnTo>
                    <a:pt x="10545" y="14285"/>
                  </a:lnTo>
                  <a:lnTo>
                    <a:pt x="10605" y="13816"/>
                  </a:lnTo>
                  <a:lnTo>
                    <a:pt x="10619" y="13593"/>
                  </a:lnTo>
                  <a:lnTo>
                    <a:pt x="10763" y="13164"/>
                  </a:lnTo>
                  <a:lnTo>
                    <a:pt x="10899" y="12716"/>
                  </a:lnTo>
                  <a:lnTo>
                    <a:pt x="10959" y="12491"/>
                  </a:lnTo>
                  <a:lnTo>
                    <a:pt x="10930" y="12229"/>
                  </a:lnTo>
                  <a:lnTo>
                    <a:pt x="10806" y="12311"/>
                  </a:lnTo>
                  <a:lnTo>
                    <a:pt x="10580" y="12261"/>
                  </a:lnTo>
                  <a:lnTo>
                    <a:pt x="10418" y="12308"/>
                  </a:lnTo>
                  <a:lnTo>
                    <a:pt x="10129" y="12403"/>
                  </a:lnTo>
                  <a:lnTo>
                    <a:pt x="9945" y="12538"/>
                  </a:lnTo>
                  <a:lnTo>
                    <a:pt x="9812" y="13121"/>
                  </a:lnTo>
                  <a:lnTo>
                    <a:pt x="9636" y="13388"/>
                  </a:lnTo>
                  <a:lnTo>
                    <a:pt x="9480" y="13532"/>
                  </a:lnTo>
                  <a:lnTo>
                    <a:pt x="9399" y="13445"/>
                  </a:lnTo>
                  <a:lnTo>
                    <a:pt x="8857" y="13654"/>
                  </a:lnTo>
                  <a:lnTo>
                    <a:pt x="8632" y="13542"/>
                  </a:lnTo>
                  <a:lnTo>
                    <a:pt x="8402" y="13389"/>
                  </a:lnTo>
                  <a:lnTo>
                    <a:pt x="8111" y="13006"/>
                  </a:lnTo>
                  <a:lnTo>
                    <a:pt x="7756" y="12294"/>
                  </a:lnTo>
                  <a:lnTo>
                    <a:pt x="7678" y="11869"/>
                  </a:lnTo>
                  <a:lnTo>
                    <a:pt x="7713" y="11232"/>
                  </a:lnTo>
                  <a:lnTo>
                    <a:pt x="7837" y="10591"/>
                  </a:lnTo>
                  <a:lnTo>
                    <a:pt x="7844" y="9991"/>
                  </a:lnTo>
                  <a:lnTo>
                    <a:pt x="7857" y="9779"/>
                  </a:lnTo>
                  <a:lnTo>
                    <a:pt x="8073" y="9490"/>
                  </a:lnTo>
                  <a:lnTo>
                    <a:pt x="8216" y="9376"/>
                  </a:lnTo>
                  <a:lnTo>
                    <a:pt x="8550" y="9165"/>
                  </a:lnTo>
                  <a:lnTo>
                    <a:pt x="8875" y="8879"/>
                  </a:lnTo>
                  <a:lnTo>
                    <a:pt x="9344" y="8978"/>
                  </a:lnTo>
                  <a:lnTo>
                    <a:pt x="9511" y="8933"/>
                  </a:lnTo>
                  <a:lnTo>
                    <a:pt x="9531" y="8526"/>
                  </a:lnTo>
                  <a:lnTo>
                    <a:pt x="9652" y="8308"/>
                  </a:lnTo>
                  <a:cubicBezTo>
                    <a:pt x="9579" y="7975"/>
                    <a:pt x="9543" y="7629"/>
                    <a:pt x="9542" y="7281"/>
                  </a:cubicBezTo>
                  <a:cubicBezTo>
                    <a:pt x="9542" y="6938"/>
                    <a:pt x="9578" y="6596"/>
                    <a:pt x="9627" y="6258"/>
                  </a:cubicBezTo>
                  <a:cubicBezTo>
                    <a:pt x="9759" y="5342"/>
                    <a:pt x="9940" y="4329"/>
                    <a:pt x="9473" y="3670"/>
                  </a:cubicBezTo>
                  <a:cubicBezTo>
                    <a:pt x="9268" y="3382"/>
                    <a:pt x="8983" y="3259"/>
                    <a:pt x="8720" y="3100"/>
                  </a:cubicBezTo>
                  <a:cubicBezTo>
                    <a:pt x="8479" y="2954"/>
                    <a:pt x="8241" y="2758"/>
                    <a:pt x="8147" y="2420"/>
                  </a:cubicBezTo>
                  <a:cubicBezTo>
                    <a:pt x="8016" y="1951"/>
                    <a:pt x="8209" y="1306"/>
                    <a:pt x="7881" y="1010"/>
                  </a:cubicBezTo>
                  <a:cubicBezTo>
                    <a:pt x="7347" y="528"/>
                    <a:pt x="7026" y="1735"/>
                    <a:pt x="6525" y="1931"/>
                  </a:cubicBezTo>
                  <a:close/>
                </a:path>
              </a:pathLst>
            </a:custGeom>
            <a:solidFill>
              <a:srgbClr val="E85B00">
                <a:alpha val="77486"/>
              </a:srgbClr>
            </a:solidFill>
            <a:ln w="12700" cap="flat">
              <a:noFill/>
              <a:miter lim="400000"/>
            </a:ln>
            <a:effectLst/>
          </p:spPr>
          <p:txBody>
            <a:bodyPr wrap="square" lIns="50800" tIns="50800" rIns="50800" bIns="50800" numCol="1" anchor="ctr">
              <a:noAutofit/>
            </a:bodyPr>
            <a:lstStyle/>
            <a:p>
              <a:pPr>
                <a:defRPr sz="2600"/>
              </a:pPr>
              <a:endParaRPr/>
            </a:p>
          </p:txBody>
        </p:sp>
        <p:grpSp>
          <p:nvGrpSpPr>
            <p:cNvPr id="117" name="Group"/>
            <p:cNvGrpSpPr/>
            <p:nvPr/>
          </p:nvGrpSpPr>
          <p:grpSpPr>
            <a:xfrm>
              <a:off x="9513200" y="3983383"/>
              <a:ext cx="1866512" cy="508652"/>
              <a:chOff x="0" y="0"/>
              <a:chExt cx="1866510" cy="508651"/>
            </a:xfrm>
          </p:grpSpPr>
          <p:sp>
            <p:nvSpPr>
              <p:cNvPr id="115" name="Circle"/>
              <p:cNvSpPr/>
              <p:nvPr/>
            </p:nvSpPr>
            <p:spPr>
              <a:xfrm>
                <a:off x="0" y="43324"/>
                <a:ext cx="422003" cy="422003"/>
              </a:xfrm>
              <a:prstGeom prst="ellipse">
                <a:avLst/>
              </a:prstGeom>
              <a:solidFill>
                <a:srgbClr val="E86A0F"/>
              </a:solidFill>
              <a:ln w="25400" cap="flat">
                <a:solidFill>
                  <a:srgbClr val="000000"/>
                </a:solidFill>
                <a:prstDash val="solid"/>
                <a:miter lim="400000"/>
              </a:ln>
              <a:effectLst/>
            </p:spPr>
            <p:txBody>
              <a:bodyPr wrap="square" lIns="50800" tIns="50800" rIns="50800" bIns="50800" numCol="1" anchor="ctr">
                <a:noAutofit/>
              </a:bodyPr>
              <a:lstStyle/>
              <a:p>
                <a:pPr>
                  <a:defRPr sz="2600"/>
                </a:pPr>
                <a:endParaRPr/>
              </a:p>
            </p:txBody>
          </p:sp>
          <p:sp>
            <p:nvSpPr>
              <p:cNvPr id="116" name="Spanish"/>
              <p:cNvSpPr txBox="1"/>
              <p:nvPr/>
            </p:nvSpPr>
            <p:spPr>
              <a:xfrm>
                <a:off x="421259" y="0"/>
                <a:ext cx="1445252" cy="5086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2900">
                    <a:effectLst>
                      <a:outerShdw blurRad="25400" dist="25400" dir="2040000" rotWithShape="0">
                        <a:srgbClr val="000000"/>
                      </a:outerShdw>
                    </a:effectLst>
                    <a:latin typeface="Arial"/>
                    <a:ea typeface="Arial"/>
                    <a:cs typeface="Arial"/>
                    <a:sym typeface="Arial"/>
                  </a:defRPr>
                </a:lvl1pPr>
              </a:lstStyle>
              <a:p>
                <a:r>
                  <a:t>Spanish</a:t>
                </a:r>
              </a:p>
            </p:txBody>
          </p:sp>
        </p:grpSp>
        <p:grpSp>
          <p:nvGrpSpPr>
            <p:cNvPr id="120" name="Group"/>
            <p:cNvGrpSpPr/>
            <p:nvPr/>
          </p:nvGrpSpPr>
          <p:grpSpPr>
            <a:xfrm>
              <a:off x="9483503" y="3362862"/>
              <a:ext cx="1476446" cy="508652"/>
              <a:chOff x="0" y="0"/>
              <a:chExt cx="1476445" cy="508651"/>
            </a:xfrm>
          </p:grpSpPr>
          <p:sp>
            <p:nvSpPr>
              <p:cNvPr id="118" name="Circle"/>
              <p:cNvSpPr/>
              <p:nvPr/>
            </p:nvSpPr>
            <p:spPr>
              <a:xfrm>
                <a:off x="0" y="43324"/>
                <a:ext cx="422003" cy="422003"/>
              </a:xfrm>
              <a:prstGeom prst="ellipse">
                <a:avLst/>
              </a:prstGeom>
              <a:solidFill>
                <a:schemeClr val="accent3">
                  <a:alpha val="62443"/>
                </a:schemeClr>
              </a:solidFill>
              <a:ln w="25400" cap="flat">
                <a:solidFill>
                  <a:srgbClr val="000000">
                    <a:alpha val="62443"/>
                  </a:srgbClr>
                </a:solidFill>
                <a:prstDash val="solid"/>
                <a:miter lim="400000"/>
              </a:ln>
              <a:effectLst/>
            </p:spPr>
            <p:txBody>
              <a:bodyPr wrap="square" lIns="50800" tIns="50800" rIns="50800" bIns="50800" numCol="1" anchor="ctr">
                <a:noAutofit/>
              </a:bodyPr>
              <a:lstStyle/>
              <a:p>
                <a:pPr>
                  <a:defRPr sz="2600"/>
                </a:pPr>
                <a:endParaRPr/>
              </a:p>
            </p:txBody>
          </p:sp>
          <p:sp>
            <p:nvSpPr>
              <p:cNvPr id="119" name="U.S."/>
              <p:cNvSpPr txBox="1"/>
              <p:nvPr/>
            </p:nvSpPr>
            <p:spPr>
              <a:xfrm>
                <a:off x="645866" y="0"/>
                <a:ext cx="830580" cy="5086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2900">
                    <a:effectLst>
                      <a:outerShdw blurRad="25400" dist="25400" dir="2040000" rotWithShape="0">
                        <a:srgbClr val="000000"/>
                      </a:outerShdw>
                    </a:effectLst>
                    <a:latin typeface="Arial"/>
                    <a:ea typeface="Arial"/>
                    <a:cs typeface="Arial"/>
                    <a:sym typeface="Arial"/>
                  </a:defRPr>
                </a:lvl1pPr>
              </a:lstStyle>
              <a:p>
                <a:r>
                  <a:t>U.S.</a:t>
                </a:r>
              </a:p>
            </p:txBody>
          </p:sp>
        </p:grpSp>
        <p:grpSp>
          <p:nvGrpSpPr>
            <p:cNvPr id="123" name="Group"/>
            <p:cNvGrpSpPr/>
            <p:nvPr/>
          </p:nvGrpSpPr>
          <p:grpSpPr>
            <a:xfrm>
              <a:off x="9538600" y="4603903"/>
              <a:ext cx="1629935" cy="508652"/>
              <a:chOff x="0" y="0"/>
              <a:chExt cx="1629933" cy="508651"/>
            </a:xfrm>
          </p:grpSpPr>
          <p:sp>
            <p:nvSpPr>
              <p:cNvPr id="121" name="Circle"/>
              <p:cNvSpPr/>
              <p:nvPr/>
            </p:nvSpPr>
            <p:spPr>
              <a:xfrm>
                <a:off x="0" y="43324"/>
                <a:ext cx="422003" cy="422003"/>
              </a:xfrm>
              <a:prstGeom prst="ellipse">
                <a:avLst/>
              </a:prstGeom>
              <a:solidFill>
                <a:srgbClr val="E56256">
                  <a:alpha val="79983"/>
                </a:srgbClr>
              </a:solidFill>
              <a:ln w="25400" cap="flat">
                <a:solidFill>
                  <a:srgbClr val="000000">
                    <a:alpha val="79983"/>
                  </a:srgbClr>
                </a:solidFill>
                <a:prstDash val="solid"/>
                <a:miter lim="400000"/>
              </a:ln>
              <a:effectLst/>
            </p:spPr>
            <p:txBody>
              <a:bodyPr wrap="square" lIns="50800" tIns="50800" rIns="50800" bIns="50800" numCol="1" anchor="ctr">
                <a:noAutofit/>
              </a:bodyPr>
              <a:lstStyle/>
              <a:p>
                <a:pPr>
                  <a:defRPr sz="2600"/>
                </a:pPr>
                <a:endParaRPr/>
              </a:p>
            </p:txBody>
          </p:sp>
          <p:sp>
            <p:nvSpPr>
              <p:cNvPr id="122" name="British"/>
              <p:cNvSpPr txBox="1"/>
              <p:nvPr/>
            </p:nvSpPr>
            <p:spPr>
              <a:xfrm>
                <a:off x="492378" y="0"/>
                <a:ext cx="1137556" cy="50865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a:defRPr sz="2900">
                    <a:effectLst>
                      <a:outerShdw blurRad="25400" dist="25400" dir="2040000" rotWithShape="0">
                        <a:srgbClr val="000000"/>
                      </a:outerShdw>
                    </a:effectLst>
                    <a:latin typeface="Arial"/>
                    <a:ea typeface="Arial"/>
                    <a:cs typeface="Arial"/>
                    <a:sym typeface="Arial"/>
                  </a:defRPr>
                </a:lvl1pPr>
              </a:lstStyle>
              <a:p>
                <a:r>
                  <a:t>British</a:t>
                </a:r>
              </a:p>
            </p:txBody>
          </p:sp>
        </p:grpSp>
        <p:sp>
          <p:nvSpPr>
            <p:cNvPr id="124" name="Line"/>
            <p:cNvSpPr/>
            <p:nvPr/>
          </p:nvSpPr>
          <p:spPr>
            <a:xfrm>
              <a:off x="5700482" y="2344000"/>
              <a:ext cx="4715079" cy="2518678"/>
            </a:xfrm>
            <a:custGeom>
              <a:avLst/>
              <a:gdLst/>
              <a:ahLst/>
              <a:cxnLst>
                <a:cxn ang="0">
                  <a:pos x="wd2" y="hd2"/>
                </a:cxn>
                <a:cxn ang="5400000">
                  <a:pos x="wd2" y="hd2"/>
                </a:cxn>
                <a:cxn ang="10800000">
                  <a:pos x="wd2" y="hd2"/>
                </a:cxn>
                <a:cxn ang="16200000">
                  <a:pos x="wd2" y="hd2"/>
                </a:cxn>
              </a:cxnLst>
              <a:rect l="0" t="0" r="r" b="b"/>
              <a:pathLst>
                <a:path w="21536" h="21178" extrusionOk="0">
                  <a:moveTo>
                    <a:pt x="21432" y="5112"/>
                  </a:moveTo>
                  <a:cubicBezTo>
                    <a:pt x="21480" y="5091"/>
                    <a:pt x="21518" y="5023"/>
                    <a:pt x="21530" y="4935"/>
                  </a:cubicBezTo>
                  <a:cubicBezTo>
                    <a:pt x="21566" y="4678"/>
                    <a:pt x="21415" y="4470"/>
                    <a:pt x="21291" y="4606"/>
                  </a:cubicBezTo>
                  <a:lnTo>
                    <a:pt x="19846" y="4035"/>
                  </a:lnTo>
                  <a:lnTo>
                    <a:pt x="19442" y="3380"/>
                  </a:lnTo>
                  <a:cubicBezTo>
                    <a:pt x="19493" y="3120"/>
                    <a:pt x="19462" y="2828"/>
                    <a:pt x="19361" y="2623"/>
                  </a:cubicBezTo>
                  <a:cubicBezTo>
                    <a:pt x="19133" y="2161"/>
                    <a:pt x="18721" y="2295"/>
                    <a:pt x="18593" y="2873"/>
                  </a:cubicBezTo>
                  <a:lnTo>
                    <a:pt x="15831" y="3379"/>
                  </a:lnTo>
                  <a:cubicBezTo>
                    <a:pt x="15800" y="3922"/>
                    <a:pt x="15681" y="4435"/>
                    <a:pt x="15490" y="4853"/>
                  </a:cubicBezTo>
                  <a:cubicBezTo>
                    <a:pt x="14961" y="6014"/>
                    <a:pt x="14043" y="6254"/>
                    <a:pt x="13359" y="5411"/>
                  </a:cubicBezTo>
                  <a:lnTo>
                    <a:pt x="12649" y="6280"/>
                  </a:lnTo>
                  <a:cubicBezTo>
                    <a:pt x="12635" y="6808"/>
                    <a:pt x="12421" y="7245"/>
                    <a:pt x="12136" y="7322"/>
                  </a:cubicBezTo>
                  <a:cubicBezTo>
                    <a:pt x="11916" y="7381"/>
                    <a:pt x="11707" y="7206"/>
                    <a:pt x="11493" y="7150"/>
                  </a:cubicBezTo>
                  <a:cubicBezTo>
                    <a:pt x="11332" y="7107"/>
                    <a:pt x="11168" y="7128"/>
                    <a:pt x="11010" y="7215"/>
                  </a:cubicBezTo>
                  <a:cubicBezTo>
                    <a:pt x="10936" y="7525"/>
                    <a:pt x="10825" y="7798"/>
                    <a:pt x="10684" y="8017"/>
                  </a:cubicBezTo>
                  <a:cubicBezTo>
                    <a:pt x="10372" y="8501"/>
                    <a:pt x="9968" y="8664"/>
                    <a:pt x="9568" y="8807"/>
                  </a:cubicBezTo>
                  <a:cubicBezTo>
                    <a:pt x="9286" y="8908"/>
                    <a:pt x="8970" y="8897"/>
                    <a:pt x="8751" y="9129"/>
                  </a:cubicBezTo>
                  <a:cubicBezTo>
                    <a:pt x="8550" y="9343"/>
                    <a:pt x="8366" y="9584"/>
                    <a:pt x="8216" y="9264"/>
                  </a:cubicBezTo>
                  <a:cubicBezTo>
                    <a:pt x="8062" y="8937"/>
                    <a:pt x="8271" y="8537"/>
                    <a:pt x="8438" y="8171"/>
                  </a:cubicBezTo>
                  <a:cubicBezTo>
                    <a:pt x="8556" y="7916"/>
                    <a:pt x="8625" y="7595"/>
                    <a:pt x="8627" y="7260"/>
                  </a:cubicBezTo>
                  <a:cubicBezTo>
                    <a:pt x="8629" y="6919"/>
                    <a:pt x="8538" y="6583"/>
                    <a:pt x="8368" y="6564"/>
                  </a:cubicBezTo>
                  <a:cubicBezTo>
                    <a:pt x="8099" y="6534"/>
                    <a:pt x="7582" y="7105"/>
                    <a:pt x="7682" y="6493"/>
                  </a:cubicBezTo>
                  <a:cubicBezTo>
                    <a:pt x="7718" y="6273"/>
                    <a:pt x="7878" y="6337"/>
                    <a:pt x="7986" y="6255"/>
                  </a:cubicBezTo>
                  <a:cubicBezTo>
                    <a:pt x="8155" y="6127"/>
                    <a:pt x="8183" y="5745"/>
                    <a:pt x="8092" y="5415"/>
                  </a:cubicBezTo>
                  <a:cubicBezTo>
                    <a:pt x="7974" y="4992"/>
                    <a:pt x="7729" y="4773"/>
                    <a:pt x="7473" y="4697"/>
                  </a:cubicBezTo>
                  <a:cubicBezTo>
                    <a:pt x="7016" y="4561"/>
                    <a:pt x="6543" y="4902"/>
                    <a:pt x="6396" y="5678"/>
                  </a:cubicBezTo>
                  <a:cubicBezTo>
                    <a:pt x="6148" y="6982"/>
                    <a:pt x="6548" y="9443"/>
                    <a:pt x="5705" y="8844"/>
                  </a:cubicBezTo>
                  <a:cubicBezTo>
                    <a:pt x="5082" y="8401"/>
                    <a:pt x="5763" y="7068"/>
                    <a:pt x="5734" y="6070"/>
                  </a:cubicBezTo>
                  <a:cubicBezTo>
                    <a:pt x="5727" y="5822"/>
                    <a:pt x="5673" y="5568"/>
                    <a:pt x="5727" y="5338"/>
                  </a:cubicBezTo>
                  <a:cubicBezTo>
                    <a:pt x="5914" y="4552"/>
                    <a:pt x="6425" y="5302"/>
                    <a:pt x="6871" y="5618"/>
                  </a:cubicBezTo>
                  <a:cubicBezTo>
                    <a:pt x="7515" y="6074"/>
                    <a:pt x="8008" y="4890"/>
                    <a:pt x="7710" y="3995"/>
                  </a:cubicBezTo>
                  <a:cubicBezTo>
                    <a:pt x="7447" y="3203"/>
                    <a:pt x="6887" y="3643"/>
                    <a:pt x="6366" y="3679"/>
                  </a:cubicBezTo>
                  <a:cubicBezTo>
                    <a:pt x="5921" y="3709"/>
                    <a:pt x="5495" y="3215"/>
                    <a:pt x="4994" y="3122"/>
                  </a:cubicBezTo>
                  <a:cubicBezTo>
                    <a:pt x="4735" y="3074"/>
                    <a:pt x="4433" y="3087"/>
                    <a:pt x="4211" y="3337"/>
                  </a:cubicBezTo>
                  <a:cubicBezTo>
                    <a:pt x="4027" y="3544"/>
                    <a:pt x="3870" y="3822"/>
                    <a:pt x="3689" y="3567"/>
                  </a:cubicBezTo>
                  <a:cubicBezTo>
                    <a:pt x="3627" y="3479"/>
                    <a:pt x="3599" y="3325"/>
                    <a:pt x="3530" y="3257"/>
                  </a:cubicBezTo>
                  <a:cubicBezTo>
                    <a:pt x="3351" y="3083"/>
                    <a:pt x="2944" y="3909"/>
                    <a:pt x="2873" y="3237"/>
                  </a:cubicBezTo>
                  <a:cubicBezTo>
                    <a:pt x="2858" y="3099"/>
                    <a:pt x="2911" y="2985"/>
                    <a:pt x="2974" y="2912"/>
                  </a:cubicBezTo>
                  <a:cubicBezTo>
                    <a:pt x="3059" y="2813"/>
                    <a:pt x="3171" y="2746"/>
                    <a:pt x="3284" y="2702"/>
                  </a:cubicBezTo>
                  <a:cubicBezTo>
                    <a:pt x="3643" y="2562"/>
                    <a:pt x="4073" y="2489"/>
                    <a:pt x="3994" y="1926"/>
                  </a:cubicBezTo>
                  <a:cubicBezTo>
                    <a:pt x="3912" y="1331"/>
                    <a:pt x="3540" y="1593"/>
                    <a:pt x="3191" y="1753"/>
                  </a:cubicBezTo>
                  <a:cubicBezTo>
                    <a:pt x="2785" y="1939"/>
                    <a:pt x="2378" y="1595"/>
                    <a:pt x="2037" y="1139"/>
                  </a:cubicBezTo>
                  <a:cubicBezTo>
                    <a:pt x="1620" y="580"/>
                    <a:pt x="1207" y="-172"/>
                    <a:pt x="704" y="35"/>
                  </a:cubicBezTo>
                  <a:cubicBezTo>
                    <a:pt x="213" y="238"/>
                    <a:pt x="-34" y="1206"/>
                    <a:pt x="3" y="2175"/>
                  </a:cubicBezTo>
                  <a:cubicBezTo>
                    <a:pt x="147" y="5897"/>
                    <a:pt x="3024" y="6432"/>
                    <a:pt x="3611" y="9769"/>
                  </a:cubicBezTo>
                  <a:cubicBezTo>
                    <a:pt x="3824" y="10980"/>
                    <a:pt x="3682" y="12261"/>
                    <a:pt x="3564" y="13511"/>
                  </a:cubicBezTo>
                  <a:cubicBezTo>
                    <a:pt x="3346" y="15843"/>
                    <a:pt x="3317" y="18222"/>
                    <a:pt x="3506" y="20562"/>
                  </a:cubicBezTo>
                  <a:cubicBezTo>
                    <a:pt x="3948" y="20735"/>
                    <a:pt x="4403" y="20755"/>
                    <a:pt x="4848" y="20622"/>
                  </a:cubicBezTo>
                  <a:cubicBezTo>
                    <a:pt x="5214" y="20513"/>
                    <a:pt x="5567" y="20303"/>
                    <a:pt x="5928" y="20155"/>
                  </a:cubicBezTo>
                  <a:cubicBezTo>
                    <a:pt x="6361" y="19976"/>
                    <a:pt x="6804" y="19888"/>
                    <a:pt x="7248" y="19890"/>
                  </a:cubicBezTo>
                  <a:lnTo>
                    <a:pt x="7813" y="19808"/>
                  </a:lnTo>
                  <a:lnTo>
                    <a:pt x="8143" y="19831"/>
                  </a:lnTo>
                  <a:cubicBezTo>
                    <a:pt x="8239" y="19988"/>
                    <a:pt x="8342" y="20128"/>
                    <a:pt x="8452" y="20249"/>
                  </a:cubicBezTo>
                  <a:cubicBezTo>
                    <a:pt x="8602" y="20415"/>
                    <a:pt x="8762" y="20543"/>
                    <a:pt x="8928" y="20631"/>
                  </a:cubicBezTo>
                  <a:cubicBezTo>
                    <a:pt x="9080" y="20711"/>
                    <a:pt x="9237" y="20757"/>
                    <a:pt x="9395" y="20768"/>
                  </a:cubicBezTo>
                  <a:cubicBezTo>
                    <a:pt x="9323" y="20841"/>
                    <a:pt x="9314" y="21024"/>
                    <a:pt x="9377" y="21121"/>
                  </a:cubicBezTo>
                  <a:cubicBezTo>
                    <a:pt x="9576" y="21428"/>
                    <a:pt x="9751" y="20390"/>
                    <a:pt x="9492" y="20435"/>
                  </a:cubicBezTo>
                  <a:cubicBezTo>
                    <a:pt x="9567" y="20099"/>
                    <a:pt x="9671" y="19788"/>
                    <a:pt x="9802" y="19516"/>
                  </a:cubicBezTo>
                  <a:cubicBezTo>
                    <a:pt x="9940" y="19226"/>
                    <a:pt x="10106" y="18984"/>
                    <a:pt x="10291" y="18801"/>
                  </a:cubicBezTo>
                  <a:cubicBezTo>
                    <a:pt x="10412" y="18808"/>
                    <a:pt x="10529" y="18723"/>
                    <a:pt x="10614" y="18566"/>
                  </a:cubicBezTo>
                  <a:cubicBezTo>
                    <a:pt x="10713" y="18384"/>
                    <a:pt x="10758" y="18127"/>
                    <a:pt x="10849" y="17932"/>
                  </a:cubicBezTo>
                  <a:cubicBezTo>
                    <a:pt x="10992" y="17628"/>
                    <a:pt x="11221" y="17515"/>
                    <a:pt x="11427" y="17648"/>
                  </a:cubicBezTo>
                  <a:cubicBezTo>
                    <a:pt x="11530" y="17333"/>
                    <a:pt x="11670" y="17065"/>
                    <a:pt x="11838" y="16863"/>
                  </a:cubicBezTo>
                  <a:cubicBezTo>
                    <a:pt x="11999" y="16669"/>
                    <a:pt x="12182" y="16542"/>
                    <a:pt x="12373" y="16492"/>
                  </a:cubicBezTo>
                  <a:cubicBezTo>
                    <a:pt x="12309" y="16383"/>
                    <a:pt x="12294" y="16208"/>
                    <a:pt x="12335" y="16068"/>
                  </a:cubicBezTo>
                  <a:cubicBezTo>
                    <a:pt x="12391" y="15879"/>
                    <a:pt x="12514" y="15832"/>
                    <a:pt x="12628" y="15823"/>
                  </a:cubicBezTo>
                  <a:cubicBezTo>
                    <a:pt x="12712" y="15816"/>
                    <a:pt x="12799" y="15825"/>
                    <a:pt x="12887" y="15852"/>
                  </a:cubicBezTo>
                  <a:cubicBezTo>
                    <a:pt x="12869" y="15504"/>
                    <a:pt x="12823" y="15164"/>
                    <a:pt x="12751" y="14841"/>
                  </a:cubicBezTo>
                  <a:cubicBezTo>
                    <a:pt x="12676" y="14510"/>
                    <a:pt x="12574" y="14202"/>
                    <a:pt x="12449" y="13928"/>
                  </a:cubicBezTo>
                  <a:cubicBezTo>
                    <a:pt x="12472" y="13710"/>
                    <a:pt x="12468" y="13488"/>
                    <a:pt x="12439" y="13277"/>
                  </a:cubicBezTo>
                  <a:cubicBezTo>
                    <a:pt x="12421" y="13145"/>
                    <a:pt x="12395" y="13007"/>
                    <a:pt x="12430" y="12887"/>
                  </a:cubicBezTo>
                  <a:cubicBezTo>
                    <a:pt x="12476" y="12729"/>
                    <a:pt x="12592" y="12701"/>
                    <a:pt x="12655" y="12836"/>
                  </a:cubicBezTo>
                  <a:cubicBezTo>
                    <a:pt x="12734" y="13003"/>
                    <a:pt x="12655" y="13375"/>
                    <a:pt x="12799" y="13430"/>
                  </a:cubicBezTo>
                  <a:cubicBezTo>
                    <a:pt x="12959" y="13492"/>
                    <a:pt x="12932" y="13058"/>
                    <a:pt x="13008" y="12834"/>
                  </a:cubicBezTo>
                  <a:cubicBezTo>
                    <a:pt x="13056" y="12696"/>
                    <a:pt x="13160" y="12629"/>
                    <a:pt x="13171" y="12461"/>
                  </a:cubicBezTo>
                  <a:cubicBezTo>
                    <a:pt x="13190" y="12167"/>
                    <a:pt x="12792" y="12000"/>
                    <a:pt x="12952" y="11652"/>
                  </a:cubicBezTo>
                  <a:cubicBezTo>
                    <a:pt x="13019" y="11504"/>
                    <a:pt x="13128" y="11615"/>
                    <a:pt x="13214" y="11745"/>
                  </a:cubicBezTo>
                  <a:cubicBezTo>
                    <a:pt x="13274" y="11838"/>
                    <a:pt x="13334" y="11934"/>
                    <a:pt x="13394" y="12026"/>
                  </a:cubicBezTo>
                  <a:lnTo>
                    <a:pt x="13854" y="10783"/>
                  </a:lnTo>
                  <a:cubicBezTo>
                    <a:pt x="13797" y="10595"/>
                    <a:pt x="13833" y="10359"/>
                    <a:pt x="13935" y="10254"/>
                  </a:cubicBezTo>
                  <a:cubicBezTo>
                    <a:pt x="14183" y="10000"/>
                    <a:pt x="14979" y="10536"/>
                    <a:pt x="14730" y="9783"/>
                  </a:cubicBezTo>
                  <a:cubicBezTo>
                    <a:pt x="14703" y="9702"/>
                    <a:pt x="14650" y="9662"/>
                    <a:pt x="14600" y="9687"/>
                  </a:cubicBezTo>
                  <a:cubicBezTo>
                    <a:pt x="14867" y="9578"/>
                    <a:pt x="15135" y="9470"/>
                    <a:pt x="15402" y="9361"/>
                  </a:cubicBezTo>
                  <a:cubicBezTo>
                    <a:pt x="15669" y="9253"/>
                    <a:pt x="15937" y="9144"/>
                    <a:pt x="16204" y="9036"/>
                  </a:cubicBezTo>
                  <a:lnTo>
                    <a:pt x="15832" y="8137"/>
                  </a:lnTo>
                  <a:cubicBezTo>
                    <a:pt x="15827" y="7913"/>
                    <a:pt x="15852" y="7691"/>
                    <a:pt x="15904" y="7488"/>
                  </a:cubicBezTo>
                  <a:cubicBezTo>
                    <a:pt x="15957" y="7283"/>
                    <a:pt x="16037" y="7105"/>
                    <a:pt x="16136" y="6971"/>
                  </a:cubicBezTo>
                  <a:lnTo>
                    <a:pt x="16904" y="6317"/>
                  </a:lnTo>
                  <a:cubicBezTo>
                    <a:pt x="17008" y="6133"/>
                    <a:pt x="17140" y="6010"/>
                    <a:pt x="17282" y="5964"/>
                  </a:cubicBezTo>
                  <a:cubicBezTo>
                    <a:pt x="17503" y="5892"/>
                    <a:pt x="17774" y="5993"/>
                    <a:pt x="17920" y="5636"/>
                  </a:cubicBezTo>
                  <a:cubicBezTo>
                    <a:pt x="17973" y="5504"/>
                    <a:pt x="17990" y="5333"/>
                    <a:pt x="17965" y="5175"/>
                  </a:cubicBezTo>
                  <a:cubicBezTo>
                    <a:pt x="18182" y="5163"/>
                    <a:pt x="18398" y="5123"/>
                    <a:pt x="18612" y="5056"/>
                  </a:cubicBezTo>
                  <a:cubicBezTo>
                    <a:pt x="18850" y="4981"/>
                    <a:pt x="19085" y="4872"/>
                    <a:pt x="19327" y="4856"/>
                  </a:cubicBezTo>
                  <a:cubicBezTo>
                    <a:pt x="19486" y="4846"/>
                    <a:pt x="19646" y="4876"/>
                    <a:pt x="19800" y="4947"/>
                  </a:cubicBezTo>
                  <a:cubicBezTo>
                    <a:pt x="19454" y="5029"/>
                    <a:pt x="19126" y="5275"/>
                    <a:pt x="18847" y="5662"/>
                  </a:cubicBezTo>
                  <a:cubicBezTo>
                    <a:pt x="18732" y="5823"/>
                    <a:pt x="18620" y="6023"/>
                    <a:pt x="18602" y="6298"/>
                  </a:cubicBezTo>
                  <a:cubicBezTo>
                    <a:pt x="18582" y="6589"/>
                    <a:pt x="18681" y="6864"/>
                    <a:pt x="18834" y="6944"/>
                  </a:cubicBezTo>
                  <a:cubicBezTo>
                    <a:pt x="19039" y="6919"/>
                    <a:pt x="19238" y="6798"/>
                    <a:pt x="19411" y="6593"/>
                  </a:cubicBezTo>
                  <a:cubicBezTo>
                    <a:pt x="19648" y="6312"/>
                    <a:pt x="19834" y="5879"/>
                    <a:pt x="20105" y="5723"/>
                  </a:cubicBezTo>
                  <a:cubicBezTo>
                    <a:pt x="20247" y="5641"/>
                    <a:pt x="20395" y="5647"/>
                    <a:pt x="20541" y="5622"/>
                  </a:cubicBezTo>
                  <a:cubicBezTo>
                    <a:pt x="20695" y="5595"/>
                    <a:pt x="20848" y="5535"/>
                    <a:pt x="20994" y="5444"/>
                  </a:cubicBezTo>
                </a:path>
              </a:pathLst>
            </a:custGeom>
            <a:solidFill>
              <a:schemeClr val="accent3">
                <a:hueOff val="1072396"/>
                <a:satOff val="5650"/>
                <a:lumOff val="-11199"/>
                <a:alpha val="43046"/>
              </a:schemeClr>
            </a:solidFill>
            <a:ln w="12700" cap="flat">
              <a:noFill/>
              <a:miter lim="400000"/>
            </a:ln>
            <a:effectLst/>
          </p:spPr>
          <p:txBody>
            <a:bodyPr wrap="square" lIns="50800" tIns="50800" rIns="50800" bIns="50800" numCol="1" anchor="ctr">
              <a:noAutofit/>
            </a:bodyPr>
            <a:lstStyle/>
            <a:p>
              <a:pPr>
                <a:defRPr sz="2600"/>
              </a:pPr>
              <a:endParaRPr/>
            </a:p>
          </p:txBody>
        </p:sp>
        <p:sp>
          <p:nvSpPr>
            <p:cNvPr id="125" name="Shape"/>
            <p:cNvSpPr/>
            <p:nvPr/>
          </p:nvSpPr>
          <p:spPr>
            <a:xfrm>
              <a:off x="10667949" y="2102501"/>
              <a:ext cx="868208" cy="668893"/>
            </a:xfrm>
            <a:custGeom>
              <a:avLst/>
              <a:gdLst/>
              <a:ahLst/>
              <a:cxnLst>
                <a:cxn ang="0">
                  <a:pos x="wd2" y="hd2"/>
                </a:cxn>
                <a:cxn ang="5400000">
                  <a:pos x="wd2" y="hd2"/>
                </a:cxn>
                <a:cxn ang="10800000">
                  <a:pos x="wd2" y="hd2"/>
                </a:cxn>
                <a:cxn ang="16200000">
                  <a:pos x="wd2" y="hd2"/>
                </a:cxn>
              </a:cxnLst>
              <a:rect l="0" t="0" r="r" b="b"/>
              <a:pathLst>
                <a:path w="21600" h="21600" extrusionOk="0">
                  <a:moveTo>
                    <a:pt x="1188" y="17206"/>
                  </a:moveTo>
                  <a:lnTo>
                    <a:pt x="4051" y="16639"/>
                  </a:lnTo>
                  <a:lnTo>
                    <a:pt x="7247" y="17463"/>
                  </a:lnTo>
                  <a:lnTo>
                    <a:pt x="10143" y="17290"/>
                  </a:lnTo>
                  <a:lnTo>
                    <a:pt x="13297" y="18052"/>
                  </a:lnTo>
                  <a:lnTo>
                    <a:pt x="11135" y="20156"/>
                  </a:lnTo>
                  <a:lnTo>
                    <a:pt x="11969" y="20947"/>
                  </a:lnTo>
                  <a:lnTo>
                    <a:pt x="13021" y="20367"/>
                  </a:lnTo>
                  <a:lnTo>
                    <a:pt x="15917" y="17707"/>
                  </a:lnTo>
                  <a:lnTo>
                    <a:pt x="17419" y="17035"/>
                  </a:lnTo>
                  <a:lnTo>
                    <a:pt x="17494" y="18561"/>
                  </a:lnTo>
                  <a:cubicBezTo>
                    <a:pt x="17404" y="18890"/>
                    <a:pt x="17313" y="19220"/>
                    <a:pt x="17222" y="19550"/>
                  </a:cubicBezTo>
                  <a:cubicBezTo>
                    <a:pt x="17132" y="19880"/>
                    <a:pt x="17041" y="20210"/>
                    <a:pt x="16950" y="20539"/>
                  </a:cubicBezTo>
                  <a:lnTo>
                    <a:pt x="18662" y="20521"/>
                  </a:lnTo>
                  <a:lnTo>
                    <a:pt x="20337" y="21600"/>
                  </a:lnTo>
                  <a:lnTo>
                    <a:pt x="21062" y="20831"/>
                  </a:lnTo>
                  <a:lnTo>
                    <a:pt x="21600" y="17898"/>
                  </a:lnTo>
                  <a:lnTo>
                    <a:pt x="21582" y="16919"/>
                  </a:lnTo>
                  <a:lnTo>
                    <a:pt x="21394" y="15311"/>
                  </a:lnTo>
                  <a:lnTo>
                    <a:pt x="20655" y="14786"/>
                  </a:lnTo>
                  <a:lnTo>
                    <a:pt x="18808" y="17248"/>
                  </a:lnTo>
                  <a:lnTo>
                    <a:pt x="18378" y="16940"/>
                  </a:lnTo>
                  <a:lnTo>
                    <a:pt x="20464" y="14486"/>
                  </a:lnTo>
                  <a:lnTo>
                    <a:pt x="19824" y="13639"/>
                  </a:lnTo>
                  <a:lnTo>
                    <a:pt x="18494" y="12856"/>
                  </a:lnTo>
                  <a:lnTo>
                    <a:pt x="18871" y="10837"/>
                  </a:lnTo>
                  <a:lnTo>
                    <a:pt x="18906" y="9889"/>
                  </a:lnTo>
                  <a:lnTo>
                    <a:pt x="15620" y="9329"/>
                  </a:lnTo>
                  <a:lnTo>
                    <a:pt x="12880" y="9727"/>
                  </a:lnTo>
                  <a:lnTo>
                    <a:pt x="11446" y="8947"/>
                  </a:lnTo>
                  <a:lnTo>
                    <a:pt x="11800" y="7476"/>
                  </a:lnTo>
                  <a:cubicBezTo>
                    <a:pt x="11823" y="7234"/>
                    <a:pt x="11794" y="6988"/>
                    <a:pt x="11716" y="6766"/>
                  </a:cubicBezTo>
                  <a:cubicBezTo>
                    <a:pt x="11109" y="5039"/>
                    <a:pt x="9121" y="5555"/>
                    <a:pt x="9074" y="7452"/>
                  </a:cubicBezTo>
                  <a:lnTo>
                    <a:pt x="10945" y="4128"/>
                  </a:lnTo>
                  <a:lnTo>
                    <a:pt x="12565" y="987"/>
                  </a:lnTo>
                  <a:lnTo>
                    <a:pt x="12548" y="0"/>
                  </a:lnTo>
                  <a:lnTo>
                    <a:pt x="10675" y="271"/>
                  </a:lnTo>
                  <a:lnTo>
                    <a:pt x="9118" y="1481"/>
                  </a:lnTo>
                  <a:lnTo>
                    <a:pt x="7256" y="3641"/>
                  </a:lnTo>
                  <a:lnTo>
                    <a:pt x="5203" y="6094"/>
                  </a:lnTo>
                  <a:lnTo>
                    <a:pt x="3021" y="11098"/>
                  </a:lnTo>
                  <a:lnTo>
                    <a:pt x="1225" y="12795"/>
                  </a:lnTo>
                  <a:lnTo>
                    <a:pt x="575" y="13465"/>
                  </a:lnTo>
                  <a:lnTo>
                    <a:pt x="1847" y="14716"/>
                  </a:lnTo>
                  <a:lnTo>
                    <a:pt x="0" y="15524"/>
                  </a:lnTo>
                  <a:lnTo>
                    <a:pt x="633" y="16751"/>
                  </a:lnTo>
                  <a:lnTo>
                    <a:pt x="1188" y="17206"/>
                  </a:lnTo>
                  <a:close/>
                </a:path>
              </a:pathLst>
            </a:custGeom>
            <a:solidFill>
              <a:schemeClr val="accent3">
                <a:hueOff val="1072396"/>
                <a:satOff val="5650"/>
                <a:lumOff val="-11199"/>
                <a:alpha val="49418"/>
              </a:schemeClr>
            </a:solidFill>
            <a:ln w="12700" cap="flat">
              <a:noFill/>
              <a:miter lim="400000"/>
            </a:ln>
            <a:effectLst/>
          </p:spPr>
          <p:txBody>
            <a:bodyPr wrap="square" lIns="50800" tIns="50800" rIns="50800" bIns="50800" numCol="1" anchor="ctr">
              <a:noAutofit/>
            </a:bodyPr>
            <a:lstStyle/>
            <a:p>
              <a:pPr>
                <a:defRPr sz="2600"/>
              </a:pPr>
              <a:endParaRPr/>
            </a:p>
          </p:txBody>
        </p:sp>
        <p:sp>
          <p:nvSpPr>
            <p:cNvPr id="126" name="Shape"/>
            <p:cNvSpPr/>
            <p:nvPr/>
          </p:nvSpPr>
          <p:spPr>
            <a:xfrm>
              <a:off x="2245300" y="-1"/>
              <a:ext cx="8878640" cy="3394488"/>
            </a:xfrm>
            <a:custGeom>
              <a:avLst/>
              <a:gdLst/>
              <a:ahLst/>
              <a:cxnLst>
                <a:cxn ang="0">
                  <a:pos x="wd2" y="hd2"/>
                </a:cxn>
                <a:cxn ang="5400000">
                  <a:pos x="wd2" y="hd2"/>
                </a:cxn>
                <a:cxn ang="10800000">
                  <a:pos x="wd2" y="hd2"/>
                </a:cxn>
                <a:cxn ang="16200000">
                  <a:pos x="wd2" y="hd2"/>
                </a:cxn>
              </a:cxnLst>
              <a:rect l="0" t="0" r="r" b="b"/>
              <a:pathLst>
                <a:path w="21600" h="21257" extrusionOk="0">
                  <a:moveTo>
                    <a:pt x="13441" y="239"/>
                  </a:moveTo>
                  <a:cubicBezTo>
                    <a:pt x="13407" y="191"/>
                    <a:pt x="13371" y="151"/>
                    <a:pt x="13335" y="119"/>
                  </a:cubicBezTo>
                  <a:cubicBezTo>
                    <a:pt x="13142" y="-50"/>
                    <a:pt x="12935" y="8"/>
                    <a:pt x="12732" y="41"/>
                  </a:cubicBezTo>
                  <a:cubicBezTo>
                    <a:pt x="12464" y="84"/>
                    <a:pt x="12194" y="79"/>
                    <a:pt x="11926" y="26"/>
                  </a:cubicBezTo>
                  <a:lnTo>
                    <a:pt x="11671" y="342"/>
                  </a:lnTo>
                  <a:lnTo>
                    <a:pt x="11042" y="332"/>
                  </a:lnTo>
                  <a:cubicBezTo>
                    <a:pt x="11001" y="123"/>
                    <a:pt x="10917" y="-7"/>
                    <a:pt x="10826" y="0"/>
                  </a:cubicBezTo>
                  <a:cubicBezTo>
                    <a:pt x="10752" y="6"/>
                    <a:pt x="10683" y="105"/>
                    <a:pt x="10642" y="265"/>
                  </a:cubicBezTo>
                  <a:cubicBezTo>
                    <a:pt x="10597" y="138"/>
                    <a:pt x="10535" y="62"/>
                    <a:pt x="10468" y="53"/>
                  </a:cubicBezTo>
                  <a:cubicBezTo>
                    <a:pt x="10369" y="39"/>
                    <a:pt x="10275" y="172"/>
                    <a:pt x="10227" y="396"/>
                  </a:cubicBezTo>
                  <a:lnTo>
                    <a:pt x="10049" y="173"/>
                  </a:lnTo>
                  <a:lnTo>
                    <a:pt x="9702" y="102"/>
                  </a:lnTo>
                  <a:lnTo>
                    <a:pt x="7302" y="93"/>
                  </a:lnTo>
                  <a:lnTo>
                    <a:pt x="0" y="239"/>
                  </a:lnTo>
                  <a:lnTo>
                    <a:pt x="2783" y="14718"/>
                  </a:lnTo>
                  <a:lnTo>
                    <a:pt x="3538" y="15253"/>
                  </a:lnTo>
                  <a:lnTo>
                    <a:pt x="5260" y="16890"/>
                  </a:lnTo>
                  <a:cubicBezTo>
                    <a:pt x="5788" y="17731"/>
                    <a:pt x="6452" y="17764"/>
                    <a:pt x="6993" y="16978"/>
                  </a:cubicBezTo>
                  <a:cubicBezTo>
                    <a:pt x="7250" y="16604"/>
                    <a:pt x="7463" y="16057"/>
                    <a:pt x="7610" y="15397"/>
                  </a:cubicBezTo>
                  <a:lnTo>
                    <a:pt x="8654" y="15340"/>
                  </a:lnTo>
                  <a:lnTo>
                    <a:pt x="9490" y="15582"/>
                  </a:lnTo>
                  <a:lnTo>
                    <a:pt x="10597" y="16253"/>
                  </a:lnTo>
                  <a:lnTo>
                    <a:pt x="11632" y="15367"/>
                  </a:lnTo>
                  <a:cubicBezTo>
                    <a:pt x="11717" y="15369"/>
                    <a:pt x="11796" y="15475"/>
                    <a:pt x="11846" y="15652"/>
                  </a:cubicBezTo>
                  <a:cubicBezTo>
                    <a:pt x="11892" y="15816"/>
                    <a:pt x="11909" y="16037"/>
                    <a:pt x="11975" y="16155"/>
                  </a:cubicBezTo>
                  <a:cubicBezTo>
                    <a:pt x="12063" y="16311"/>
                    <a:pt x="12193" y="16201"/>
                    <a:pt x="12272" y="16393"/>
                  </a:cubicBezTo>
                  <a:cubicBezTo>
                    <a:pt x="12344" y="16568"/>
                    <a:pt x="12321" y="16836"/>
                    <a:pt x="12361" y="17054"/>
                  </a:cubicBezTo>
                  <a:cubicBezTo>
                    <a:pt x="12394" y="17229"/>
                    <a:pt x="12462" y="17338"/>
                    <a:pt x="12528" y="17425"/>
                  </a:cubicBezTo>
                  <a:cubicBezTo>
                    <a:pt x="12678" y="17622"/>
                    <a:pt x="12846" y="17735"/>
                    <a:pt x="13012" y="17657"/>
                  </a:cubicBezTo>
                  <a:cubicBezTo>
                    <a:pt x="13567" y="17396"/>
                    <a:pt x="14140" y="18733"/>
                    <a:pt x="13810" y="18951"/>
                  </a:cubicBezTo>
                  <a:cubicBezTo>
                    <a:pt x="13656" y="19053"/>
                    <a:pt x="13542" y="18429"/>
                    <a:pt x="13387" y="18613"/>
                  </a:cubicBezTo>
                  <a:cubicBezTo>
                    <a:pt x="13274" y="18747"/>
                    <a:pt x="13308" y="19137"/>
                    <a:pt x="13283" y="19446"/>
                  </a:cubicBezTo>
                  <a:cubicBezTo>
                    <a:pt x="13257" y="19780"/>
                    <a:pt x="13151" y="20010"/>
                    <a:pt x="13077" y="20282"/>
                  </a:cubicBezTo>
                  <a:cubicBezTo>
                    <a:pt x="13028" y="20463"/>
                    <a:pt x="12992" y="20667"/>
                    <a:pt x="12972" y="20885"/>
                  </a:cubicBezTo>
                  <a:cubicBezTo>
                    <a:pt x="12960" y="20930"/>
                    <a:pt x="12956" y="20985"/>
                    <a:pt x="12959" y="21039"/>
                  </a:cubicBezTo>
                  <a:cubicBezTo>
                    <a:pt x="12994" y="21550"/>
                    <a:pt x="13237" y="21048"/>
                    <a:pt x="13438" y="20685"/>
                  </a:cubicBezTo>
                  <a:cubicBezTo>
                    <a:pt x="13585" y="20418"/>
                    <a:pt x="13803" y="20606"/>
                    <a:pt x="13941" y="20298"/>
                  </a:cubicBezTo>
                  <a:cubicBezTo>
                    <a:pt x="14005" y="20155"/>
                    <a:pt x="14035" y="19934"/>
                    <a:pt x="14017" y="19721"/>
                  </a:cubicBezTo>
                  <a:cubicBezTo>
                    <a:pt x="14156" y="19666"/>
                    <a:pt x="14294" y="19595"/>
                    <a:pt x="14430" y="19506"/>
                  </a:cubicBezTo>
                  <a:cubicBezTo>
                    <a:pt x="14518" y="19448"/>
                    <a:pt x="14606" y="19383"/>
                    <a:pt x="14696" y="19352"/>
                  </a:cubicBezTo>
                  <a:cubicBezTo>
                    <a:pt x="14894" y="19285"/>
                    <a:pt x="15104" y="19373"/>
                    <a:pt x="15275" y="19111"/>
                  </a:cubicBezTo>
                  <a:cubicBezTo>
                    <a:pt x="15378" y="18951"/>
                    <a:pt x="15466" y="18671"/>
                    <a:pt x="15588" y="18714"/>
                  </a:cubicBezTo>
                  <a:cubicBezTo>
                    <a:pt x="15672" y="18744"/>
                    <a:pt x="15729" y="18926"/>
                    <a:pt x="15799" y="19048"/>
                  </a:cubicBezTo>
                  <a:cubicBezTo>
                    <a:pt x="15969" y="19343"/>
                    <a:pt x="16190" y="19275"/>
                    <a:pt x="16365" y="18989"/>
                  </a:cubicBezTo>
                  <a:cubicBezTo>
                    <a:pt x="16610" y="18589"/>
                    <a:pt x="16748" y="17814"/>
                    <a:pt x="16995" y="17352"/>
                  </a:cubicBezTo>
                  <a:cubicBezTo>
                    <a:pt x="17251" y="16876"/>
                    <a:pt x="17614" y="16877"/>
                    <a:pt x="17919" y="16928"/>
                  </a:cubicBezTo>
                  <a:cubicBezTo>
                    <a:pt x="18423" y="17013"/>
                    <a:pt x="18922" y="16648"/>
                    <a:pt x="18805" y="15667"/>
                  </a:cubicBezTo>
                  <a:cubicBezTo>
                    <a:pt x="18784" y="15487"/>
                    <a:pt x="18732" y="15304"/>
                    <a:pt x="18657" y="15236"/>
                  </a:cubicBezTo>
                  <a:cubicBezTo>
                    <a:pt x="18423" y="15020"/>
                    <a:pt x="17997" y="15484"/>
                    <a:pt x="18095" y="14643"/>
                  </a:cubicBezTo>
                  <a:cubicBezTo>
                    <a:pt x="18137" y="14282"/>
                    <a:pt x="18322" y="14414"/>
                    <a:pt x="18476" y="14434"/>
                  </a:cubicBezTo>
                  <a:cubicBezTo>
                    <a:pt x="18617" y="14452"/>
                    <a:pt x="18746" y="14265"/>
                    <a:pt x="18882" y="14170"/>
                  </a:cubicBezTo>
                  <a:cubicBezTo>
                    <a:pt x="19307" y="13874"/>
                    <a:pt x="19778" y="14516"/>
                    <a:pt x="20190" y="14299"/>
                  </a:cubicBezTo>
                  <a:cubicBezTo>
                    <a:pt x="20429" y="14174"/>
                    <a:pt x="20609" y="13705"/>
                    <a:pt x="20824" y="13429"/>
                  </a:cubicBezTo>
                  <a:cubicBezTo>
                    <a:pt x="21023" y="13174"/>
                    <a:pt x="21256" y="13136"/>
                    <a:pt x="21428" y="12758"/>
                  </a:cubicBezTo>
                  <a:cubicBezTo>
                    <a:pt x="21520" y="12556"/>
                    <a:pt x="21581" y="12276"/>
                    <a:pt x="21600" y="11968"/>
                  </a:cubicBezTo>
                  <a:cubicBezTo>
                    <a:pt x="21439" y="11479"/>
                    <a:pt x="21246" y="11068"/>
                    <a:pt x="21030" y="10752"/>
                  </a:cubicBezTo>
                  <a:cubicBezTo>
                    <a:pt x="20664" y="10214"/>
                    <a:pt x="20229" y="9940"/>
                    <a:pt x="19952" y="9112"/>
                  </a:cubicBezTo>
                  <a:cubicBezTo>
                    <a:pt x="19561" y="7945"/>
                    <a:pt x="19377" y="5855"/>
                    <a:pt x="18779" y="6287"/>
                  </a:cubicBezTo>
                  <a:cubicBezTo>
                    <a:pt x="18480" y="6504"/>
                    <a:pt x="18343" y="7475"/>
                    <a:pt x="18030" y="7598"/>
                  </a:cubicBezTo>
                  <a:cubicBezTo>
                    <a:pt x="17489" y="7811"/>
                    <a:pt x="17413" y="6303"/>
                    <a:pt x="17091" y="5419"/>
                  </a:cubicBezTo>
                  <a:cubicBezTo>
                    <a:pt x="16875" y="4828"/>
                    <a:pt x="16557" y="4579"/>
                    <a:pt x="16264" y="4439"/>
                  </a:cubicBezTo>
                  <a:cubicBezTo>
                    <a:pt x="15871" y="4253"/>
                    <a:pt x="15470" y="4222"/>
                    <a:pt x="15074" y="4344"/>
                  </a:cubicBezTo>
                  <a:lnTo>
                    <a:pt x="14867" y="4179"/>
                  </a:lnTo>
                  <a:lnTo>
                    <a:pt x="14714" y="4199"/>
                  </a:lnTo>
                  <a:lnTo>
                    <a:pt x="14508" y="4321"/>
                  </a:lnTo>
                  <a:lnTo>
                    <a:pt x="14445" y="4539"/>
                  </a:lnTo>
                  <a:lnTo>
                    <a:pt x="14535" y="5059"/>
                  </a:lnTo>
                  <a:lnTo>
                    <a:pt x="14479" y="5656"/>
                  </a:lnTo>
                  <a:lnTo>
                    <a:pt x="14646" y="6084"/>
                  </a:lnTo>
                  <a:lnTo>
                    <a:pt x="14597" y="6510"/>
                  </a:lnTo>
                  <a:lnTo>
                    <a:pt x="14386" y="7107"/>
                  </a:lnTo>
                  <a:lnTo>
                    <a:pt x="14276" y="7432"/>
                  </a:lnTo>
                  <a:lnTo>
                    <a:pt x="14534" y="7658"/>
                  </a:lnTo>
                  <a:lnTo>
                    <a:pt x="14814" y="8106"/>
                  </a:lnTo>
                  <a:lnTo>
                    <a:pt x="14904" y="8575"/>
                  </a:lnTo>
                  <a:lnTo>
                    <a:pt x="14915" y="9194"/>
                  </a:lnTo>
                  <a:lnTo>
                    <a:pt x="14694" y="9858"/>
                  </a:lnTo>
                  <a:lnTo>
                    <a:pt x="14263" y="10316"/>
                  </a:lnTo>
                  <a:lnTo>
                    <a:pt x="13927" y="10544"/>
                  </a:lnTo>
                  <a:lnTo>
                    <a:pt x="14083" y="11113"/>
                  </a:lnTo>
                  <a:lnTo>
                    <a:pt x="14323" y="12374"/>
                  </a:lnTo>
                  <a:lnTo>
                    <a:pt x="14221" y="12906"/>
                  </a:lnTo>
                  <a:cubicBezTo>
                    <a:pt x="14221" y="12960"/>
                    <a:pt x="14221" y="13013"/>
                    <a:pt x="14221" y="13067"/>
                  </a:cubicBezTo>
                  <a:cubicBezTo>
                    <a:pt x="14221" y="13127"/>
                    <a:pt x="14220" y="13187"/>
                    <a:pt x="14219" y="13248"/>
                  </a:cubicBezTo>
                  <a:lnTo>
                    <a:pt x="14075" y="13273"/>
                  </a:lnTo>
                  <a:lnTo>
                    <a:pt x="13968" y="13368"/>
                  </a:lnTo>
                  <a:lnTo>
                    <a:pt x="13670" y="13164"/>
                  </a:lnTo>
                  <a:lnTo>
                    <a:pt x="13148" y="12126"/>
                  </a:lnTo>
                  <a:cubicBezTo>
                    <a:pt x="13142" y="11926"/>
                    <a:pt x="13131" y="11728"/>
                    <a:pt x="13118" y="11530"/>
                  </a:cubicBezTo>
                  <a:cubicBezTo>
                    <a:pt x="13104" y="11330"/>
                    <a:pt x="13087" y="11131"/>
                    <a:pt x="13066" y="10935"/>
                  </a:cubicBezTo>
                  <a:lnTo>
                    <a:pt x="13131" y="10401"/>
                  </a:lnTo>
                  <a:lnTo>
                    <a:pt x="12919" y="10257"/>
                  </a:lnTo>
                  <a:lnTo>
                    <a:pt x="12271" y="10221"/>
                  </a:lnTo>
                  <a:lnTo>
                    <a:pt x="11814" y="9700"/>
                  </a:lnTo>
                  <a:lnTo>
                    <a:pt x="11415" y="9460"/>
                  </a:lnTo>
                  <a:lnTo>
                    <a:pt x="11228" y="9060"/>
                  </a:lnTo>
                  <a:lnTo>
                    <a:pt x="10775" y="8714"/>
                  </a:lnTo>
                  <a:lnTo>
                    <a:pt x="10417" y="8561"/>
                  </a:lnTo>
                  <a:lnTo>
                    <a:pt x="10150" y="8611"/>
                  </a:lnTo>
                  <a:lnTo>
                    <a:pt x="9869" y="8828"/>
                  </a:lnTo>
                  <a:lnTo>
                    <a:pt x="9794" y="8482"/>
                  </a:lnTo>
                  <a:lnTo>
                    <a:pt x="9689" y="7535"/>
                  </a:lnTo>
                  <a:lnTo>
                    <a:pt x="9477" y="7307"/>
                  </a:lnTo>
                  <a:lnTo>
                    <a:pt x="9274" y="7222"/>
                  </a:lnTo>
                  <a:lnTo>
                    <a:pt x="9127" y="6943"/>
                  </a:lnTo>
                  <a:lnTo>
                    <a:pt x="9082" y="6464"/>
                  </a:lnTo>
                  <a:lnTo>
                    <a:pt x="9186" y="5737"/>
                  </a:lnTo>
                  <a:lnTo>
                    <a:pt x="9458" y="4934"/>
                  </a:lnTo>
                  <a:lnTo>
                    <a:pt x="9836" y="4376"/>
                  </a:lnTo>
                  <a:lnTo>
                    <a:pt x="9963" y="3935"/>
                  </a:lnTo>
                  <a:lnTo>
                    <a:pt x="10432" y="3809"/>
                  </a:lnTo>
                  <a:lnTo>
                    <a:pt x="10307" y="3222"/>
                  </a:lnTo>
                  <a:lnTo>
                    <a:pt x="10602" y="3166"/>
                  </a:lnTo>
                  <a:lnTo>
                    <a:pt x="10887" y="2948"/>
                  </a:lnTo>
                  <a:lnTo>
                    <a:pt x="11119" y="3019"/>
                  </a:lnTo>
                  <a:lnTo>
                    <a:pt x="11514" y="2110"/>
                  </a:lnTo>
                  <a:lnTo>
                    <a:pt x="10697" y="1514"/>
                  </a:lnTo>
                  <a:lnTo>
                    <a:pt x="11298" y="1798"/>
                  </a:lnTo>
                  <a:lnTo>
                    <a:pt x="11574" y="1754"/>
                  </a:lnTo>
                  <a:lnTo>
                    <a:pt x="11884" y="1297"/>
                  </a:lnTo>
                  <a:lnTo>
                    <a:pt x="11814" y="1151"/>
                  </a:lnTo>
                  <a:lnTo>
                    <a:pt x="11717" y="938"/>
                  </a:lnTo>
                  <a:lnTo>
                    <a:pt x="11666" y="866"/>
                  </a:lnTo>
                  <a:lnTo>
                    <a:pt x="11932" y="818"/>
                  </a:lnTo>
                  <a:lnTo>
                    <a:pt x="12242" y="948"/>
                  </a:lnTo>
                  <a:lnTo>
                    <a:pt x="12549" y="1531"/>
                  </a:lnTo>
                  <a:lnTo>
                    <a:pt x="12783" y="1550"/>
                  </a:lnTo>
                  <a:lnTo>
                    <a:pt x="12688" y="1191"/>
                  </a:lnTo>
                  <a:lnTo>
                    <a:pt x="12571" y="1083"/>
                  </a:lnTo>
                  <a:lnTo>
                    <a:pt x="12844" y="882"/>
                  </a:lnTo>
                  <a:lnTo>
                    <a:pt x="13148" y="680"/>
                  </a:lnTo>
                  <a:lnTo>
                    <a:pt x="13441" y="239"/>
                  </a:lnTo>
                  <a:close/>
                </a:path>
              </a:pathLst>
            </a:custGeom>
            <a:solidFill>
              <a:srgbClr val="FC0430">
                <a:alpha val="49162"/>
              </a:srgbClr>
            </a:solidFill>
            <a:ln w="12700" cap="flat">
              <a:noFill/>
              <a:miter lim="400000"/>
            </a:ln>
            <a:effectLst/>
          </p:spPr>
          <p:txBody>
            <a:bodyPr wrap="square" lIns="50800" tIns="50800" rIns="50800" bIns="50800" numCol="1" anchor="ctr">
              <a:noAutofit/>
            </a:bodyPr>
            <a:lstStyle/>
            <a:p>
              <a:pPr>
                <a:defRPr sz="2600"/>
              </a:pPr>
              <a:endParaRPr/>
            </a:p>
          </p:txBody>
        </p:sp>
        <p:sp>
          <p:nvSpPr>
            <p:cNvPr id="127" name="Line"/>
            <p:cNvSpPr/>
            <p:nvPr/>
          </p:nvSpPr>
          <p:spPr>
            <a:xfrm>
              <a:off x="7437763" y="2687295"/>
              <a:ext cx="2365816" cy="2184829"/>
            </a:xfrm>
            <a:custGeom>
              <a:avLst/>
              <a:gdLst/>
              <a:ahLst/>
              <a:cxnLst>
                <a:cxn ang="0">
                  <a:pos x="wd2" y="hd2"/>
                </a:cxn>
                <a:cxn ang="5400000">
                  <a:pos x="wd2" y="hd2"/>
                </a:cxn>
                <a:cxn ang="10800000">
                  <a:pos x="wd2" y="hd2"/>
                </a:cxn>
                <a:cxn ang="16200000">
                  <a:pos x="wd2" y="hd2"/>
                </a:cxn>
              </a:cxnLst>
              <a:rect l="0" t="0" r="r" b="b"/>
              <a:pathLst>
                <a:path w="21234" h="21551" extrusionOk="0">
                  <a:moveTo>
                    <a:pt x="21234" y="0"/>
                  </a:moveTo>
                  <a:lnTo>
                    <a:pt x="20033" y="1180"/>
                  </a:lnTo>
                  <a:lnTo>
                    <a:pt x="18987" y="1616"/>
                  </a:lnTo>
                  <a:lnTo>
                    <a:pt x="17455" y="2345"/>
                  </a:lnTo>
                  <a:lnTo>
                    <a:pt x="15985" y="3261"/>
                  </a:lnTo>
                  <a:lnTo>
                    <a:pt x="14906" y="3952"/>
                  </a:lnTo>
                  <a:lnTo>
                    <a:pt x="12437" y="5293"/>
                  </a:lnTo>
                  <a:lnTo>
                    <a:pt x="11596" y="6070"/>
                  </a:lnTo>
                  <a:lnTo>
                    <a:pt x="9823" y="7064"/>
                  </a:lnTo>
                  <a:lnTo>
                    <a:pt x="8707" y="8182"/>
                  </a:lnTo>
                  <a:lnTo>
                    <a:pt x="8150" y="9133"/>
                  </a:lnTo>
                  <a:lnTo>
                    <a:pt x="6737" y="9965"/>
                  </a:lnTo>
                  <a:lnTo>
                    <a:pt x="5825" y="10895"/>
                  </a:lnTo>
                  <a:lnTo>
                    <a:pt x="4861" y="11180"/>
                  </a:lnTo>
                  <a:lnTo>
                    <a:pt x="3682" y="13096"/>
                  </a:lnTo>
                  <a:cubicBezTo>
                    <a:pt x="3277" y="14330"/>
                    <a:pt x="2554" y="15409"/>
                    <a:pt x="1601" y="16200"/>
                  </a:cubicBezTo>
                  <a:cubicBezTo>
                    <a:pt x="667" y="16976"/>
                    <a:pt x="-366" y="17904"/>
                    <a:pt x="127" y="18937"/>
                  </a:cubicBezTo>
                  <a:cubicBezTo>
                    <a:pt x="303" y="19308"/>
                    <a:pt x="681" y="19529"/>
                    <a:pt x="804" y="19928"/>
                  </a:cubicBezTo>
                  <a:cubicBezTo>
                    <a:pt x="859" y="20105"/>
                    <a:pt x="854" y="20293"/>
                    <a:pt x="896" y="20472"/>
                  </a:cubicBezTo>
                  <a:cubicBezTo>
                    <a:pt x="944" y="20675"/>
                    <a:pt x="1046" y="20852"/>
                    <a:pt x="1175" y="21005"/>
                  </a:cubicBezTo>
                  <a:cubicBezTo>
                    <a:pt x="1503" y="21392"/>
                    <a:pt x="1978" y="21600"/>
                    <a:pt x="2480" y="21541"/>
                  </a:cubicBezTo>
                </a:path>
              </a:pathLst>
            </a:custGeom>
            <a:noFill/>
            <a:ln w="19050" cap="flat">
              <a:solidFill>
                <a:srgbClr val="FFFFFF"/>
              </a:solidFill>
              <a:prstDash val="solid"/>
              <a:miter lim="400000"/>
            </a:ln>
            <a:effectLst>
              <a:outerShdw blurRad="63500" dir="3454981" rotWithShape="0">
                <a:srgbClr val="000000"/>
              </a:outerShdw>
            </a:effectLst>
          </p:spPr>
          <p:txBody>
            <a:bodyPr wrap="square" lIns="50800" tIns="50800" rIns="50800" bIns="50800" numCol="1" anchor="ctr">
              <a:noAutofit/>
            </a:bodyPr>
            <a:lstStyle/>
            <a:p>
              <a:pPr>
                <a:defRPr sz="2600"/>
              </a:pPr>
              <a:endParaRPr/>
            </a:p>
          </p:txBody>
        </p:sp>
      </p:grpSp>
      <p:sp>
        <p:nvSpPr>
          <p:cNvPr id="129" name="Shape"/>
          <p:cNvSpPr/>
          <p:nvPr/>
        </p:nvSpPr>
        <p:spPr>
          <a:xfrm>
            <a:off x="6386138" y="5535387"/>
            <a:ext cx="1551369" cy="902265"/>
          </a:xfrm>
          <a:custGeom>
            <a:avLst/>
            <a:gdLst/>
            <a:ahLst/>
            <a:cxnLst>
              <a:cxn ang="0">
                <a:pos x="wd2" y="hd2"/>
              </a:cxn>
              <a:cxn ang="5400000">
                <a:pos x="wd2" y="hd2"/>
              </a:cxn>
              <a:cxn ang="10800000">
                <a:pos x="wd2" y="hd2"/>
              </a:cxn>
              <a:cxn ang="16200000">
                <a:pos x="wd2" y="hd2"/>
              </a:cxn>
            </a:cxnLst>
            <a:rect l="0" t="0" r="r" b="b"/>
            <a:pathLst>
              <a:path w="21600" h="21600" extrusionOk="0">
                <a:moveTo>
                  <a:pt x="0" y="5419"/>
                </a:moveTo>
                <a:cubicBezTo>
                  <a:pt x="256" y="6305"/>
                  <a:pt x="578" y="7128"/>
                  <a:pt x="966" y="7857"/>
                </a:cubicBezTo>
                <a:cubicBezTo>
                  <a:pt x="1138" y="8179"/>
                  <a:pt x="1326" y="8488"/>
                  <a:pt x="1566" y="8634"/>
                </a:cubicBezTo>
                <a:cubicBezTo>
                  <a:pt x="2221" y="9034"/>
                  <a:pt x="2923" y="8107"/>
                  <a:pt x="3565" y="8545"/>
                </a:cubicBezTo>
                <a:cubicBezTo>
                  <a:pt x="4135" y="8933"/>
                  <a:pt x="4752" y="9389"/>
                  <a:pt x="4782" y="8542"/>
                </a:cubicBezTo>
                <a:cubicBezTo>
                  <a:pt x="4809" y="7809"/>
                  <a:pt x="4126" y="7794"/>
                  <a:pt x="4091" y="7140"/>
                </a:cubicBezTo>
                <a:cubicBezTo>
                  <a:pt x="4075" y="6849"/>
                  <a:pt x="4211" y="6585"/>
                  <a:pt x="4176" y="6296"/>
                </a:cubicBezTo>
                <a:cubicBezTo>
                  <a:pt x="4045" y="5202"/>
                  <a:pt x="2989" y="6442"/>
                  <a:pt x="2810" y="5480"/>
                </a:cubicBezTo>
                <a:cubicBezTo>
                  <a:pt x="2657" y="4656"/>
                  <a:pt x="3448" y="4391"/>
                  <a:pt x="4158" y="5067"/>
                </a:cubicBezTo>
                <a:cubicBezTo>
                  <a:pt x="4960" y="5832"/>
                  <a:pt x="6039" y="5348"/>
                  <a:pt x="7073" y="5319"/>
                </a:cubicBezTo>
                <a:cubicBezTo>
                  <a:pt x="8274" y="5285"/>
                  <a:pt x="9395" y="5238"/>
                  <a:pt x="10596" y="5147"/>
                </a:cubicBezTo>
                <a:lnTo>
                  <a:pt x="11619" y="6312"/>
                </a:lnTo>
                <a:lnTo>
                  <a:pt x="12031" y="7133"/>
                </a:lnTo>
                <a:lnTo>
                  <a:pt x="12691" y="6961"/>
                </a:lnTo>
                <a:lnTo>
                  <a:pt x="13881" y="6300"/>
                </a:lnTo>
                <a:lnTo>
                  <a:pt x="14261" y="6013"/>
                </a:lnTo>
                <a:lnTo>
                  <a:pt x="16415" y="8735"/>
                </a:lnTo>
                <a:lnTo>
                  <a:pt x="16971" y="10168"/>
                </a:lnTo>
                <a:lnTo>
                  <a:pt x="16644" y="12670"/>
                </a:lnTo>
                <a:lnTo>
                  <a:pt x="16679" y="13989"/>
                </a:lnTo>
                <a:lnTo>
                  <a:pt x="17220" y="13685"/>
                </a:lnTo>
                <a:lnTo>
                  <a:pt x="17194" y="14885"/>
                </a:lnTo>
                <a:lnTo>
                  <a:pt x="17576" y="16030"/>
                </a:lnTo>
                <a:lnTo>
                  <a:pt x="18780" y="18674"/>
                </a:lnTo>
                <a:lnTo>
                  <a:pt x="19699" y="20517"/>
                </a:lnTo>
                <a:lnTo>
                  <a:pt x="19720" y="21600"/>
                </a:lnTo>
                <a:lnTo>
                  <a:pt x="20915" y="21584"/>
                </a:lnTo>
                <a:lnTo>
                  <a:pt x="21600" y="18123"/>
                </a:lnTo>
                <a:lnTo>
                  <a:pt x="21344" y="14748"/>
                </a:lnTo>
                <a:lnTo>
                  <a:pt x="20803" y="11246"/>
                </a:lnTo>
                <a:lnTo>
                  <a:pt x="19637" y="7498"/>
                </a:lnTo>
                <a:lnTo>
                  <a:pt x="19314" y="6206"/>
                </a:lnTo>
                <a:lnTo>
                  <a:pt x="18988" y="2675"/>
                </a:lnTo>
                <a:lnTo>
                  <a:pt x="17432" y="1961"/>
                </a:lnTo>
                <a:lnTo>
                  <a:pt x="16721" y="1437"/>
                </a:lnTo>
                <a:lnTo>
                  <a:pt x="16173" y="723"/>
                </a:lnTo>
                <a:lnTo>
                  <a:pt x="14326" y="0"/>
                </a:lnTo>
                <a:lnTo>
                  <a:pt x="12480" y="618"/>
                </a:lnTo>
                <a:lnTo>
                  <a:pt x="11747" y="227"/>
                </a:lnTo>
                <a:lnTo>
                  <a:pt x="10708" y="302"/>
                </a:lnTo>
                <a:lnTo>
                  <a:pt x="7569" y="865"/>
                </a:lnTo>
                <a:cubicBezTo>
                  <a:pt x="7059" y="1506"/>
                  <a:pt x="6482" y="1946"/>
                  <a:pt x="5876" y="2167"/>
                </a:cubicBezTo>
                <a:cubicBezTo>
                  <a:pt x="5568" y="2281"/>
                  <a:pt x="5249" y="2338"/>
                  <a:pt x="4925" y="2347"/>
                </a:cubicBezTo>
                <a:cubicBezTo>
                  <a:pt x="3662" y="2384"/>
                  <a:pt x="2335" y="1690"/>
                  <a:pt x="1205" y="2714"/>
                </a:cubicBezTo>
                <a:cubicBezTo>
                  <a:pt x="592" y="3269"/>
                  <a:pt x="152" y="4258"/>
                  <a:pt x="0" y="5419"/>
                </a:cubicBezTo>
                <a:close/>
              </a:path>
            </a:pathLst>
          </a:custGeom>
          <a:solidFill>
            <a:srgbClr val="E85D03">
              <a:alpha val="91527"/>
            </a:srgbClr>
          </a:solidFill>
          <a:ln w="12700">
            <a:miter lim="400000"/>
          </a:ln>
        </p:spPr>
        <p:txBody>
          <a:bodyPr lIns="50800" tIns="50800" rIns="50800" bIns="50800" anchor="ctr"/>
          <a:lstStyle/>
          <a:p>
            <a:pPr>
              <a:defRPr sz="2600"/>
            </a:pPr>
            <a:endParaRPr/>
          </a:p>
        </p:txBody>
      </p:sp>
      <p:pic>
        <p:nvPicPr>
          <p:cNvPr id="130" name="red circle.jpg" descr="red circle.jpg"/>
          <p:cNvPicPr>
            <a:picLocks/>
          </p:cNvPicPr>
          <p:nvPr/>
        </p:nvPicPr>
        <p:blipFill>
          <a:blip r:embed="rId4"/>
          <a:srcRect l="1658" t="6595" r="1894" b="5182"/>
          <a:stretch>
            <a:fillRect/>
          </a:stretch>
        </p:blipFill>
        <p:spPr>
          <a:xfrm>
            <a:off x="5372267" y="2913935"/>
            <a:ext cx="3534747" cy="2661469"/>
          </a:xfrm>
          <a:custGeom>
            <a:avLst/>
            <a:gdLst/>
            <a:ahLst/>
            <a:cxnLst>
              <a:cxn ang="0">
                <a:pos x="wd2" y="hd2"/>
              </a:cxn>
              <a:cxn ang="5400000">
                <a:pos x="wd2" y="hd2"/>
              </a:cxn>
              <a:cxn ang="10800000">
                <a:pos x="wd2" y="hd2"/>
              </a:cxn>
              <a:cxn ang="16200000">
                <a:pos x="wd2" y="hd2"/>
              </a:cxn>
            </a:cxnLst>
            <a:rect l="0" t="0" r="r" b="b"/>
            <a:pathLst>
              <a:path w="21592" h="21597" extrusionOk="0">
                <a:moveTo>
                  <a:pt x="14855" y="0"/>
                </a:moveTo>
                <a:cubicBezTo>
                  <a:pt x="14823" y="0"/>
                  <a:pt x="14802" y="69"/>
                  <a:pt x="14809" y="154"/>
                </a:cubicBezTo>
                <a:cubicBezTo>
                  <a:pt x="14821" y="322"/>
                  <a:pt x="14734" y="334"/>
                  <a:pt x="14595" y="180"/>
                </a:cubicBezTo>
                <a:cubicBezTo>
                  <a:pt x="14536" y="114"/>
                  <a:pt x="14518" y="128"/>
                  <a:pt x="14540" y="222"/>
                </a:cubicBezTo>
                <a:cubicBezTo>
                  <a:pt x="14557" y="298"/>
                  <a:pt x="14539" y="405"/>
                  <a:pt x="14501" y="463"/>
                </a:cubicBezTo>
                <a:cubicBezTo>
                  <a:pt x="14448" y="543"/>
                  <a:pt x="14509" y="669"/>
                  <a:pt x="14741" y="972"/>
                </a:cubicBezTo>
                <a:cubicBezTo>
                  <a:pt x="15083" y="1420"/>
                  <a:pt x="15684" y="2496"/>
                  <a:pt x="15790" y="2830"/>
                </a:cubicBezTo>
                <a:cubicBezTo>
                  <a:pt x="15816" y="2898"/>
                  <a:pt x="15832" y="2955"/>
                  <a:pt x="15827" y="2979"/>
                </a:cubicBezTo>
                <a:cubicBezTo>
                  <a:pt x="15812" y="3043"/>
                  <a:pt x="15733" y="3066"/>
                  <a:pt x="15652" y="3033"/>
                </a:cubicBezTo>
                <a:cubicBezTo>
                  <a:pt x="15649" y="3032"/>
                  <a:pt x="15593" y="3028"/>
                  <a:pt x="15587" y="3027"/>
                </a:cubicBezTo>
                <a:cubicBezTo>
                  <a:pt x="15587" y="3027"/>
                  <a:pt x="15585" y="3027"/>
                  <a:pt x="15584" y="3027"/>
                </a:cubicBezTo>
                <a:cubicBezTo>
                  <a:pt x="12630" y="2793"/>
                  <a:pt x="11668" y="2866"/>
                  <a:pt x="9475" y="3478"/>
                </a:cubicBezTo>
                <a:cubicBezTo>
                  <a:pt x="8818" y="3661"/>
                  <a:pt x="8173" y="3913"/>
                  <a:pt x="7543" y="4225"/>
                </a:cubicBezTo>
                <a:cubicBezTo>
                  <a:pt x="7495" y="4250"/>
                  <a:pt x="7446" y="4273"/>
                  <a:pt x="7398" y="4299"/>
                </a:cubicBezTo>
                <a:cubicBezTo>
                  <a:pt x="7168" y="4417"/>
                  <a:pt x="6941" y="4545"/>
                  <a:pt x="6716" y="4679"/>
                </a:cubicBezTo>
                <a:cubicBezTo>
                  <a:pt x="6522" y="4797"/>
                  <a:pt x="6332" y="4924"/>
                  <a:pt x="6139" y="5053"/>
                </a:cubicBezTo>
                <a:cubicBezTo>
                  <a:pt x="4708" y="6014"/>
                  <a:pt x="3390" y="7299"/>
                  <a:pt x="2277" y="8866"/>
                </a:cubicBezTo>
                <a:cubicBezTo>
                  <a:pt x="1850" y="9469"/>
                  <a:pt x="1479" y="10083"/>
                  <a:pt x="1167" y="10705"/>
                </a:cubicBezTo>
                <a:cubicBezTo>
                  <a:pt x="1165" y="10709"/>
                  <a:pt x="1162" y="10710"/>
                  <a:pt x="1160" y="10714"/>
                </a:cubicBezTo>
                <a:cubicBezTo>
                  <a:pt x="1059" y="10917"/>
                  <a:pt x="964" y="11123"/>
                  <a:pt x="876" y="11326"/>
                </a:cubicBezTo>
                <a:cubicBezTo>
                  <a:pt x="870" y="11340"/>
                  <a:pt x="865" y="11354"/>
                  <a:pt x="859" y="11368"/>
                </a:cubicBezTo>
                <a:cubicBezTo>
                  <a:pt x="506" y="12189"/>
                  <a:pt x="259" y="13008"/>
                  <a:pt x="132" y="13806"/>
                </a:cubicBezTo>
                <a:cubicBezTo>
                  <a:pt x="40" y="14380"/>
                  <a:pt x="-8" y="15287"/>
                  <a:pt x="1" y="16051"/>
                </a:cubicBezTo>
                <a:cubicBezTo>
                  <a:pt x="4" y="16306"/>
                  <a:pt x="14" y="16545"/>
                  <a:pt x="30" y="16750"/>
                </a:cubicBezTo>
                <a:cubicBezTo>
                  <a:pt x="51" y="16931"/>
                  <a:pt x="76" y="17116"/>
                  <a:pt x="110" y="17313"/>
                </a:cubicBezTo>
                <a:cubicBezTo>
                  <a:pt x="276" y="18083"/>
                  <a:pt x="672" y="19034"/>
                  <a:pt x="1063" y="19548"/>
                </a:cubicBezTo>
                <a:cubicBezTo>
                  <a:pt x="1880" y="20626"/>
                  <a:pt x="3278" y="21368"/>
                  <a:pt x="4813" y="21539"/>
                </a:cubicBezTo>
                <a:cubicBezTo>
                  <a:pt x="5196" y="21581"/>
                  <a:pt x="5811" y="21599"/>
                  <a:pt x="6418" y="21597"/>
                </a:cubicBezTo>
                <a:cubicBezTo>
                  <a:pt x="7083" y="21566"/>
                  <a:pt x="7792" y="21519"/>
                  <a:pt x="8401" y="21461"/>
                </a:cubicBezTo>
                <a:cubicBezTo>
                  <a:pt x="8403" y="21461"/>
                  <a:pt x="8407" y="21462"/>
                  <a:pt x="8409" y="21461"/>
                </a:cubicBezTo>
                <a:cubicBezTo>
                  <a:pt x="8749" y="21392"/>
                  <a:pt x="9187" y="21302"/>
                  <a:pt x="9497" y="21239"/>
                </a:cubicBezTo>
                <a:cubicBezTo>
                  <a:pt x="10553" y="21027"/>
                  <a:pt x="12001" y="20478"/>
                  <a:pt x="12925" y="19941"/>
                </a:cubicBezTo>
                <a:cubicBezTo>
                  <a:pt x="15123" y="18664"/>
                  <a:pt x="16421" y="17416"/>
                  <a:pt x="17740" y="15310"/>
                </a:cubicBezTo>
                <a:cubicBezTo>
                  <a:pt x="18143" y="14666"/>
                  <a:pt x="18740" y="13125"/>
                  <a:pt x="18935" y="12222"/>
                </a:cubicBezTo>
                <a:cubicBezTo>
                  <a:pt x="19393" y="10096"/>
                  <a:pt x="19245" y="7217"/>
                  <a:pt x="18578" y="5265"/>
                </a:cubicBezTo>
                <a:cubicBezTo>
                  <a:pt x="18544" y="5164"/>
                  <a:pt x="18522" y="5080"/>
                  <a:pt x="18506" y="5004"/>
                </a:cubicBezTo>
                <a:cubicBezTo>
                  <a:pt x="18503" y="4993"/>
                  <a:pt x="18498" y="4977"/>
                  <a:pt x="18496" y="4966"/>
                </a:cubicBezTo>
                <a:cubicBezTo>
                  <a:pt x="18494" y="4956"/>
                  <a:pt x="18493" y="4949"/>
                  <a:pt x="18491" y="4940"/>
                </a:cubicBezTo>
                <a:cubicBezTo>
                  <a:pt x="18479" y="4874"/>
                  <a:pt x="18474" y="4824"/>
                  <a:pt x="18484" y="4808"/>
                </a:cubicBezTo>
                <a:cubicBezTo>
                  <a:pt x="18485" y="4807"/>
                  <a:pt x="18490" y="4809"/>
                  <a:pt x="18491" y="4808"/>
                </a:cubicBezTo>
                <a:cubicBezTo>
                  <a:pt x="18492" y="4804"/>
                  <a:pt x="18489" y="4798"/>
                  <a:pt x="18491" y="4795"/>
                </a:cubicBezTo>
                <a:cubicBezTo>
                  <a:pt x="18556" y="4686"/>
                  <a:pt x="18921" y="4974"/>
                  <a:pt x="19274" y="5339"/>
                </a:cubicBezTo>
                <a:cubicBezTo>
                  <a:pt x="19297" y="5360"/>
                  <a:pt x="19314" y="5373"/>
                  <a:pt x="19337" y="5394"/>
                </a:cubicBezTo>
                <a:cubicBezTo>
                  <a:pt x="19428" y="5478"/>
                  <a:pt x="19528" y="5603"/>
                  <a:pt x="19626" y="5735"/>
                </a:cubicBezTo>
                <a:cubicBezTo>
                  <a:pt x="19770" y="5918"/>
                  <a:pt x="19891" y="6094"/>
                  <a:pt x="19943" y="6228"/>
                </a:cubicBezTo>
                <a:cubicBezTo>
                  <a:pt x="19997" y="6364"/>
                  <a:pt x="20090" y="6481"/>
                  <a:pt x="20149" y="6489"/>
                </a:cubicBezTo>
                <a:cubicBezTo>
                  <a:pt x="20209" y="6498"/>
                  <a:pt x="20277" y="6547"/>
                  <a:pt x="20302" y="6595"/>
                </a:cubicBezTo>
                <a:cubicBezTo>
                  <a:pt x="20327" y="6644"/>
                  <a:pt x="20483" y="6723"/>
                  <a:pt x="20646" y="6772"/>
                </a:cubicBezTo>
                <a:cubicBezTo>
                  <a:pt x="20810" y="6822"/>
                  <a:pt x="20981" y="6923"/>
                  <a:pt x="21029" y="6991"/>
                </a:cubicBezTo>
                <a:cubicBezTo>
                  <a:pt x="21047" y="7017"/>
                  <a:pt x="21088" y="7040"/>
                  <a:pt x="21129" y="7066"/>
                </a:cubicBezTo>
                <a:cubicBezTo>
                  <a:pt x="21163" y="7079"/>
                  <a:pt x="21218" y="7112"/>
                  <a:pt x="21240" y="7117"/>
                </a:cubicBezTo>
                <a:cubicBezTo>
                  <a:pt x="21282" y="7133"/>
                  <a:pt x="21322" y="7154"/>
                  <a:pt x="21364" y="7162"/>
                </a:cubicBezTo>
                <a:cubicBezTo>
                  <a:pt x="21543" y="7197"/>
                  <a:pt x="21591" y="7199"/>
                  <a:pt x="21592" y="7085"/>
                </a:cubicBezTo>
                <a:cubicBezTo>
                  <a:pt x="21592" y="7047"/>
                  <a:pt x="21587" y="6995"/>
                  <a:pt x="21580" y="6927"/>
                </a:cubicBezTo>
                <a:cubicBezTo>
                  <a:pt x="21568" y="6824"/>
                  <a:pt x="21554" y="6737"/>
                  <a:pt x="21534" y="6653"/>
                </a:cubicBezTo>
                <a:cubicBezTo>
                  <a:pt x="21529" y="6639"/>
                  <a:pt x="21524" y="6626"/>
                  <a:pt x="21519" y="6611"/>
                </a:cubicBezTo>
                <a:cubicBezTo>
                  <a:pt x="21498" y="6538"/>
                  <a:pt x="21474" y="6465"/>
                  <a:pt x="21439" y="6396"/>
                </a:cubicBezTo>
                <a:cubicBezTo>
                  <a:pt x="21435" y="6387"/>
                  <a:pt x="21429" y="6379"/>
                  <a:pt x="21425" y="6370"/>
                </a:cubicBezTo>
                <a:cubicBezTo>
                  <a:pt x="21340" y="6207"/>
                  <a:pt x="21215" y="6038"/>
                  <a:pt x="21010" y="5803"/>
                </a:cubicBezTo>
                <a:cubicBezTo>
                  <a:pt x="20501" y="5220"/>
                  <a:pt x="19823" y="4711"/>
                  <a:pt x="18925" y="4231"/>
                </a:cubicBezTo>
                <a:cubicBezTo>
                  <a:pt x="18600" y="4058"/>
                  <a:pt x="18386" y="3942"/>
                  <a:pt x="18256" y="3871"/>
                </a:cubicBezTo>
                <a:cubicBezTo>
                  <a:pt x="18240" y="3867"/>
                  <a:pt x="18212" y="3855"/>
                  <a:pt x="18200" y="3855"/>
                </a:cubicBezTo>
                <a:cubicBezTo>
                  <a:pt x="18197" y="3855"/>
                  <a:pt x="18183" y="3834"/>
                  <a:pt x="18178" y="3832"/>
                </a:cubicBezTo>
                <a:cubicBezTo>
                  <a:pt x="18169" y="3827"/>
                  <a:pt x="18110" y="3793"/>
                  <a:pt x="18106" y="3790"/>
                </a:cubicBezTo>
                <a:cubicBezTo>
                  <a:pt x="18053" y="3760"/>
                  <a:pt x="17921" y="3538"/>
                  <a:pt x="17810" y="3297"/>
                </a:cubicBezTo>
                <a:cubicBezTo>
                  <a:pt x="17699" y="3057"/>
                  <a:pt x="17585" y="2860"/>
                  <a:pt x="17560" y="2859"/>
                </a:cubicBezTo>
                <a:cubicBezTo>
                  <a:pt x="17535" y="2859"/>
                  <a:pt x="17393" y="2633"/>
                  <a:pt x="17243" y="2360"/>
                </a:cubicBezTo>
                <a:cubicBezTo>
                  <a:pt x="17092" y="2087"/>
                  <a:pt x="16948" y="1865"/>
                  <a:pt x="16925" y="1864"/>
                </a:cubicBezTo>
                <a:cubicBezTo>
                  <a:pt x="16902" y="1864"/>
                  <a:pt x="16850" y="1780"/>
                  <a:pt x="16809" y="1677"/>
                </a:cubicBezTo>
                <a:cubicBezTo>
                  <a:pt x="16767" y="1575"/>
                  <a:pt x="16662" y="1474"/>
                  <a:pt x="16576" y="1455"/>
                </a:cubicBezTo>
                <a:cubicBezTo>
                  <a:pt x="16490" y="1436"/>
                  <a:pt x="16417" y="1352"/>
                  <a:pt x="16414" y="1268"/>
                </a:cubicBezTo>
                <a:cubicBezTo>
                  <a:pt x="16411" y="1200"/>
                  <a:pt x="16407" y="1131"/>
                  <a:pt x="16404" y="1078"/>
                </a:cubicBezTo>
                <a:cubicBezTo>
                  <a:pt x="16394" y="1068"/>
                  <a:pt x="16381" y="1053"/>
                  <a:pt x="16372" y="1043"/>
                </a:cubicBezTo>
                <a:cubicBezTo>
                  <a:pt x="16356" y="1066"/>
                  <a:pt x="16335" y="1108"/>
                  <a:pt x="16312" y="1165"/>
                </a:cubicBezTo>
                <a:cubicBezTo>
                  <a:pt x="16233" y="1360"/>
                  <a:pt x="16220" y="1355"/>
                  <a:pt x="16110" y="1120"/>
                </a:cubicBezTo>
                <a:cubicBezTo>
                  <a:pt x="16046" y="983"/>
                  <a:pt x="15968" y="869"/>
                  <a:pt x="15938" y="869"/>
                </a:cubicBezTo>
                <a:cubicBezTo>
                  <a:pt x="15908" y="869"/>
                  <a:pt x="15821" y="793"/>
                  <a:pt x="15742" y="698"/>
                </a:cubicBezTo>
                <a:cubicBezTo>
                  <a:pt x="15576" y="500"/>
                  <a:pt x="14939" y="-1"/>
                  <a:pt x="14855" y="0"/>
                </a:cubicBezTo>
                <a:close/>
                <a:moveTo>
                  <a:pt x="13483" y="3484"/>
                </a:moveTo>
                <a:cubicBezTo>
                  <a:pt x="14407" y="3482"/>
                  <a:pt x="16038" y="3701"/>
                  <a:pt x="16258" y="3858"/>
                </a:cubicBezTo>
                <a:cubicBezTo>
                  <a:pt x="16426" y="3977"/>
                  <a:pt x="16720" y="4784"/>
                  <a:pt x="17056" y="6057"/>
                </a:cubicBezTo>
                <a:cubicBezTo>
                  <a:pt x="17331" y="7101"/>
                  <a:pt x="17396" y="7714"/>
                  <a:pt x="17386" y="9143"/>
                </a:cubicBezTo>
                <a:cubicBezTo>
                  <a:pt x="17376" y="10399"/>
                  <a:pt x="17338" y="10750"/>
                  <a:pt x="17061" y="12054"/>
                </a:cubicBezTo>
                <a:cubicBezTo>
                  <a:pt x="16945" y="12601"/>
                  <a:pt x="16341" y="14166"/>
                  <a:pt x="16033" y="14721"/>
                </a:cubicBezTo>
                <a:cubicBezTo>
                  <a:pt x="15404" y="15853"/>
                  <a:pt x="14103" y="17444"/>
                  <a:pt x="13199" y="18186"/>
                </a:cubicBezTo>
                <a:cubicBezTo>
                  <a:pt x="11934" y="19225"/>
                  <a:pt x="10521" y="20037"/>
                  <a:pt x="9165" y="20505"/>
                </a:cubicBezTo>
                <a:cubicBezTo>
                  <a:pt x="8598" y="20701"/>
                  <a:pt x="8200" y="20750"/>
                  <a:pt x="7313" y="20737"/>
                </a:cubicBezTo>
                <a:cubicBezTo>
                  <a:pt x="5864" y="20716"/>
                  <a:pt x="5054" y="20483"/>
                  <a:pt x="4084" y="19819"/>
                </a:cubicBezTo>
                <a:cubicBezTo>
                  <a:pt x="2256" y="18568"/>
                  <a:pt x="1427" y="16036"/>
                  <a:pt x="1957" y="13326"/>
                </a:cubicBezTo>
                <a:cubicBezTo>
                  <a:pt x="2129" y="12453"/>
                  <a:pt x="2689" y="10910"/>
                  <a:pt x="3126" y="10109"/>
                </a:cubicBezTo>
                <a:cubicBezTo>
                  <a:pt x="4127" y="8275"/>
                  <a:pt x="5719" y="6578"/>
                  <a:pt x="7533" y="5413"/>
                </a:cubicBezTo>
                <a:cubicBezTo>
                  <a:pt x="7571" y="5389"/>
                  <a:pt x="7691" y="5306"/>
                  <a:pt x="7800" y="5227"/>
                </a:cubicBezTo>
                <a:cubicBezTo>
                  <a:pt x="7909" y="5147"/>
                  <a:pt x="8167" y="4999"/>
                  <a:pt x="8372" y="4901"/>
                </a:cubicBezTo>
                <a:cubicBezTo>
                  <a:pt x="8577" y="4804"/>
                  <a:pt x="8908" y="4640"/>
                  <a:pt x="9109" y="4537"/>
                </a:cubicBezTo>
                <a:cubicBezTo>
                  <a:pt x="9310" y="4434"/>
                  <a:pt x="9568" y="4320"/>
                  <a:pt x="9681" y="4283"/>
                </a:cubicBezTo>
                <a:cubicBezTo>
                  <a:pt x="9794" y="4246"/>
                  <a:pt x="10029" y="4165"/>
                  <a:pt x="10205" y="4103"/>
                </a:cubicBezTo>
                <a:cubicBezTo>
                  <a:pt x="11409" y="3673"/>
                  <a:pt x="12401" y="3487"/>
                  <a:pt x="13483" y="3484"/>
                </a:cubicBezTo>
                <a:close/>
              </a:path>
            </a:pathLst>
          </a:custGeom>
          <a:ln w="12700">
            <a:miter lim="400000"/>
          </a:ln>
          <a:effectLst>
            <a:outerShdw blurRad="279400" dir="2700000" rotWithShape="0">
              <a:srgbClr val="000000"/>
            </a:outerShdw>
          </a:effectLst>
        </p:spPr>
      </p:pic>
      <p:sp>
        <p:nvSpPr>
          <p:cNvPr id="131" name="How do we manage new land?"/>
          <p:cNvSpPr txBox="1"/>
          <p:nvPr/>
        </p:nvSpPr>
        <p:spPr>
          <a:xfrm>
            <a:off x="5981101" y="2674596"/>
            <a:ext cx="6719144" cy="620044"/>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i="1">
                <a:effectLst>
                  <a:outerShdw blurRad="50800" dist="12700" dir="18900000" rotWithShape="0">
                    <a:srgbClr val="000000"/>
                  </a:outerShdw>
                </a:effectLst>
                <a:latin typeface="Arial"/>
                <a:ea typeface="Arial"/>
                <a:cs typeface="Arial"/>
                <a:sym typeface="Arial"/>
              </a:defRPr>
            </a:lvl1pPr>
          </a:lstStyle>
          <a:p>
            <a:r>
              <a:t>How do we manage new land?</a:t>
            </a:r>
          </a:p>
        </p:txBody>
      </p:sp>
      <p:sp>
        <p:nvSpPr>
          <p:cNvPr id="132" name="What was the Northwest Ordinance of 1787 ?"/>
          <p:cNvSpPr txBox="1">
            <a:spLocks noGrp="1"/>
          </p:cNvSpPr>
          <p:nvPr>
            <p:ph type="title" idx="4294967295"/>
          </p:nvPr>
        </p:nvSpPr>
        <p:spPr>
          <a:xfrm>
            <a:off x="0" y="6454775"/>
            <a:ext cx="12179300" cy="2700338"/>
          </a:xfrm>
          <a:prstGeom prst="rect">
            <a:avLst/>
          </a:prstGeom>
          <a:effectLst>
            <a:outerShdw blurRad="254000" dir="5400000" rotWithShape="0">
              <a:srgbClr val="000000"/>
            </a:outerShdw>
          </a:effectLst>
        </p:spPr>
        <p:txBody>
          <a:bodyPr/>
          <a:lstStyle>
            <a:lvl1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7700">
                <a:effectLst>
                  <a:outerShdw blurRad="63500" dir="18900000" rotWithShape="0">
                    <a:srgbClr val="000000"/>
                  </a:outerShdw>
                </a:effectLst>
                <a:latin typeface="Arial"/>
                <a:ea typeface="Arial"/>
                <a:cs typeface="Arial"/>
                <a:sym typeface="Arial"/>
              </a:defRPr>
            </a:lvl1pPr>
          </a:lstStyle>
          <a:p>
            <a:r>
              <a:t>What was the Northwest Ordinance of 1787 ?</a:t>
            </a:r>
          </a:p>
        </p:txBody>
      </p:sp>
      <p:sp>
        <p:nvSpPr>
          <p:cNvPr id="135" name="Write your answer in complete sentences or lose credit"/>
          <p:cNvSpPr txBox="1">
            <a:spLocks noGrp="1"/>
          </p:cNvSpPr>
          <p:nvPr>
            <p:ph type="body" sz="quarter" idx="4294967295"/>
          </p:nvPr>
        </p:nvSpPr>
        <p:spPr>
          <a:xfrm>
            <a:off x="0" y="9172575"/>
            <a:ext cx="11877675" cy="1130300"/>
          </a:xfrm>
          <a:prstGeom prst="rect">
            <a:avLst/>
          </a:prstGeom>
        </p:spPr>
        <p:txBody>
          <a:bodyPr/>
          <a:lstStyle/>
          <a:p>
            <a:r>
              <a:t>Write your answer in complete sentences or lose credit</a:t>
            </a:r>
          </a:p>
        </p:txBody>
      </p:sp>
      <p:sp>
        <p:nvSpPr>
          <p:cNvPr id="133" name="DAY 6…"/>
          <p:cNvSpPr txBox="1"/>
          <p:nvPr/>
        </p:nvSpPr>
        <p:spPr>
          <a:xfrm>
            <a:off x="11158436" y="22617"/>
            <a:ext cx="1520504" cy="84466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a:latin typeface="Arial"/>
                <a:ea typeface="Arial"/>
                <a:cs typeface="Arial"/>
                <a:sym typeface="Arial"/>
              </a:defRPr>
            </a:pPr>
            <a:r>
              <a:t>DAY 6</a:t>
            </a:r>
          </a:p>
          <a:p>
            <a:pPr>
              <a:defRPr sz="1500">
                <a:latin typeface="Arial"/>
                <a:ea typeface="Arial"/>
                <a:cs typeface="Arial"/>
                <a:sym typeface="Arial"/>
              </a:defRPr>
            </a:pPr>
            <a:r>
              <a:t>Place Date Here</a:t>
            </a:r>
          </a:p>
        </p:txBody>
      </p:sp>
      <p:sp>
        <p:nvSpPr>
          <p:cNvPr id="134" name="Rectangle"/>
          <p:cNvSpPr/>
          <p:nvPr/>
        </p:nvSpPr>
        <p:spPr>
          <a:xfrm>
            <a:off x="-35236" y="9250809"/>
            <a:ext cx="13075273" cy="620044"/>
          </a:xfrm>
          <a:prstGeom prst="rect">
            <a:avLst/>
          </a:prstGeom>
          <a:solidFill>
            <a:srgbClr val="000000"/>
          </a:solidFill>
          <a:ln w="12700">
            <a:miter lim="400000"/>
          </a:ln>
        </p:spPr>
        <p:txBody>
          <a:bodyPr lIns="50800" tIns="50800" rIns="50800" bIns="50800" anchor="ctr"/>
          <a:lstStyle/>
          <a:p>
            <a:pPr>
              <a:defRPr sz="2600"/>
            </a:pPr>
            <a:endParaRPr/>
          </a:p>
        </p:txBody>
      </p:sp>
    </p:spTree>
    <p:extLst>
      <p:ext uri="{BB962C8B-B14F-4D97-AF65-F5344CB8AC3E}">
        <p14:creationId xmlns:p14="http://schemas.microsoft.com/office/powerpoint/2010/main" val="2870588197"/>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130"/>
                                        </p:tgtEl>
                                        <p:attrNameLst>
                                          <p:attrName>style.visibility</p:attrName>
                                        </p:attrNameLst>
                                      </p:cBhvr>
                                      <p:to>
                                        <p:strVal val="visible"/>
                                      </p:to>
                                    </p:set>
                                    <p:animEffect transition="in" filter="wipe(left)">
                                      <p:cBhvr>
                                        <p:cTn id="7" dur="1000"/>
                                        <p:tgtEl>
                                          <p:spTgt spid="130"/>
                                        </p:tgtEl>
                                      </p:cBhvr>
                                    </p:animEffect>
                                  </p:childTnLst>
                                </p:cTn>
                              </p:par>
                            </p:childTnLst>
                          </p:cTn>
                        </p:par>
                        <p:par>
                          <p:cTn id="8" fill="hold">
                            <p:stCondLst>
                              <p:cond delay="1000"/>
                            </p:stCondLst>
                            <p:childTnLst>
                              <p:par>
                                <p:cTn id="9" presetID="2" presetClass="entr" presetSubtype="8" fill="hold" grpId="0" nodeType="afterEffect">
                                  <p:stCondLst>
                                    <p:cond delay="0"/>
                                  </p:stCondLst>
                                  <p:iterate type="lt">
                                    <p:tmAbs val="0"/>
                                  </p:iterate>
                                  <p:childTnLst>
                                    <p:set>
                                      <p:cBhvr>
                                        <p:cTn id="10" fill="hold"/>
                                        <p:tgtEl>
                                          <p:spTgt spid="131"/>
                                        </p:tgtEl>
                                        <p:attrNameLst>
                                          <p:attrName>style.visibility</p:attrName>
                                        </p:attrNameLst>
                                      </p:cBhvr>
                                      <p:to>
                                        <p:strVal val="visible"/>
                                      </p:to>
                                    </p:set>
                                    <p:anim calcmode="lin" valueType="num">
                                      <p:cBhvr>
                                        <p:cTn id="11" dur="1250" fill="hold"/>
                                        <p:tgtEl>
                                          <p:spTgt spid="131"/>
                                        </p:tgtEl>
                                        <p:attrNameLst>
                                          <p:attrName>ppt_x</p:attrName>
                                        </p:attrNameLst>
                                      </p:cBhvr>
                                      <p:tavLst>
                                        <p:tav tm="0">
                                          <p:val>
                                            <p:strVal val="0-#ppt_w/2"/>
                                          </p:val>
                                        </p:tav>
                                        <p:tav tm="100000">
                                          <p:val>
                                            <p:strVal val="#ppt_x"/>
                                          </p:val>
                                        </p:tav>
                                      </p:tavLst>
                                    </p:anim>
                                    <p:anim calcmode="lin" valueType="num">
                                      <p:cBhvr>
                                        <p:cTn id="12" dur="1250" fill="hold"/>
                                        <p:tgtEl>
                                          <p:spTgt spid="1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advAuto="0"/>
      <p:bldP spid="131" grpId="0"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Constitutional…"/>
          <p:cNvSpPr txBox="1"/>
          <p:nvPr/>
        </p:nvSpPr>
        <p:spPr>
          <a:xfrm>
            <a:off x="-4435" y="3704453"/>
            <a:ext cx="13013670" cy="3301765"/>
          </a:xfrm>
          <a:prstGeom prst="rect">
            <a:avLst/>
          </a:prstGeom>
          <a:ln w="12700">
            <a:miter lim="400000"/>
          </a:ln>
          <a:effectLst>
            <a:outerShdw dir="54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spAutoFit/>
          </a:bodyPr>
          <a:lstStyle/>
          <a:p>
            <a:pPr>
              <a:lnSpc>
                <a:spcPts val="12000"/>
              </a:lnSpc>
              <a:spcBef>
                <a:spcPts val="100"/>
              </a:spcBef>
              <a:defRPr sz="10700" cap="all" spc="-749">
                <a:effectLst>
                  <a:outerShdw blurRad="25400" dist="88900" dir="2940000" rotWithShape="0">
                    <a:srgbClr val="000000"/>
                  </a:outerShdw>
                </a:effectLst>
                <a:latin typeface="Arial Black"/>
                <a:ea typeface="Arial Black"/>
                <a:cs typeface="Arial Black"/>
                <a:sym typeface="Arial Black"/>
              </a:defRPr>
            </a:pPr>
            <a:r>
              <a:rPr dirty="0"/>
              <a:t>Constitutional </a:t>
            </a:r>
          </a:p>
          <a:p>
            <a:pPr>
              <a:lnSpc>
                <a:spcPts val="12000"/>
              </a:lnSpc>
              <a:spcBef>
                <a:spcPts val="100"/>
              </a:spcBef>
              <a:defRPr sz="11300" cap="all" spc="-678">
                <a:effectLst>
                  <a:outerShdw blurRad="25400" dist="88900" dir="2940000" rotWithShape="0">
                    <a:srgbClr val="000000"/>
                  </a:outerShdw>
                </a:effectLst>
                <a:latin typeface="Arial Black"/>
                <a:ea typeface="Arial Black"/>
                <a:cs typeface="Arial Black"/>
                <a:sym typeface="Arial Black"/>
              </a:defRPr>
            </a:pPr>
            <a:r>
              <a:rPr dirty="0"/>
              <a:t>Convention</a:t>
            </a:r>
          </a:p>
        </p:txBody>
      </p:sp>
    </p:spTree>
  </p:cSld>
  <p:clrMapOvr>
    <a:masterClrMapping/>
  </p:clrMapOvr>
  <mc:AlternateContent xmlns:mc="http://schemas.openxmlformats.org/markup-compatibility/2006" xmlns:p14="http://schemas.microsoft.com/office/powerpoint/2010/main">
    <mc:Choice Requires="p14">
      <p:transition spd="slow" p14:dur="15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132"/>
                                        </p:tgtEl>
                                      </p:cBhvr>
                                    </p:animEffect>
                                    <p:animScale>
                                      <p:cBhvr>
                                        <p:cTn id="7" dur="250" autoRev="1" fill="hold"/>
                                        <p:tgtEl>
                                          <p:spTgt spid="13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independence-hall-04.jpg" descr="independence-hall-04.jpg"/>
          <p:cNvPicPr>
            <a:picLocks/>
          </p:cNvPicPr>
          <p:nvPr/>
        </p:nvPicPr>
        <p:blipFill>
          <a:blip r:embed="rId3"/>
          <a:srcRect b="1434"/>
          <a:stretch>
            <a:fillRect/>
          </a:stretch>
        </p:blipFill>
        <p:spPr>
          <a:xfrm>
            <a:off x="0" y="0"/>
            <a:ext cx="13004800" cy="9753705"/>
          </a:xfrm>
          <a:prstGeom prst="rect">
            <a:avLst/>
          </a:prstGeom>
          <a:ln w="12700">
            <a:miter lim="400000"/>
          </a:ln>
        </p:spPr>
      </p:pic>
      <p:sp>
        <p:nvSpPr>
          <p:cNvPr id="135" name="James Madison - Father of the Constitution"/>
          <p:cNvSpPr txBox="1"/>
          <p:nvPr/>
        </p:nvSpPr>
        <p:spPr>
          <a:xfrm>
            <a:off x="3207123" y="8814139"/>
            <a:ext cx="9155758" cy="582775"/>
          </a:xfrm>
          <a:prstGeom prst="rect">
            <a:avLst/>
          </a:prstGeom>
          <a:solidFill>
            <a:srgbClr val="000000"/>
          </a:solidFill>
          <a:ln w="12700">
            <a:miter lim="400000"/>
          </a:ln>
          <a:effectLst>
            <a:outerShdw blurRad="63500" dir="2700000" rotWithShape="0">
              <a:srgbClr val="000000"/>
            </a:outerShdw>
          </a:effectLst>
          <a:extLst>
            <a:ext uri="{C572A759-6A51-4108-AA02-DFA0A04FC94B}">
              <ma14:wrappingTextBoxFlag xmlns="" xmlns:ma14="http://schemas.microsoft.com/office/mac/drawingml/2011/main" val="1"/>
            </a:ext>
          </a:extLst>
        </p:spPr>
        <p:txBody>
          <a:bodyPr wrap="none" lIns="50800" tIns="50800" rIns="50800" bIns="50800">
            <a:spAutoFit/>
          </a:bodyPr>
          <a:lstStyle>
            <a:lvl1pPr marL="812800" indent="-647700" algn="l" defTabSz="647700">
              <a:lnSpc>
                <a:spcPts val="4100"/>
              </a:lnSpc>
              <a:tabLst>
                <a:tab pos="165100" algn="l"/>
                <a:tab pos="508000" algn="l"/>
                <a:tab pos="812800" algn="l"/>
                <a:tab pos="2019300" algn="l"/>
                <a:tab pos="2527300" algn="l"/>
                <a:tab pos="3035300" algn="l"/>
                <a:tab pos="3543300" algn="l"/>
                <a:tab pos="4051300" algn="l"/>
                <a:tab pos="4546600" algn="l"/>
                <a:tab pos="5054600" algn="l"/>
                <a:tab pos="5562600" algn="l"/>
                <a:tab pos="6070600" algn="l"/>
              </a:tabLst>
              <a:defRPr sz="3400" b="1">
                <a:solidFill>
                  <a:srgbClr val="EFEFEF"/>
                </a:solidFill>
                <a:effectLst>
                  <a:outerShdw blurRad="25400" dir="2700000" rotWithShape="0">
                    <a:srgbClr val="000000"/>
                  </a:outerShdw>
                </a:effectLst>
                <a:latin typeface="Arial"/>
                <a:ea typeface="Arial"/>
                <a:cs typeface="Arial"/>
                <a:sym typeface="Arial"/>
              </a:defRPr>
            </a:lvl1pPr>
          </a:lstStyle>
          <a:p>
            <a:r>
              <a:t>James Madison - Father of the Constitution</a:t>
            </a:r>
          </a:p>
        </p:txBody>
      </p:sp>
      <p:pic>
        <p:nvPicPr>
          <p:cNvPr id="136" name="James Madison -Young.jpg" descr="James Madison -Young.jpg"/>
          <p:cNvPicPr>
            <a:picLocks/>
          </p:cNvPicPr>
          <p:nvPr/>
        </p:nvPicPr>
        <p:blipFill>
          <a:blip r:embed="rId4"/>
          <a:stretch>
            <a:fillRect/>
          </a:stretch>
        </p:blipFill>
        <p:spPr>
          <a:xfrm>
            <a:off x="142976" y="6416204"/>
            <a:ext cx="3207814" cy="3046925"/>
          </a:xfrm>
          <a:prstGeom prst="rect">
            <a:avLst/>
          </a:prstGeom>
          <a:effectLst>
            <a:outerShdw blurRad="12700" dir="2700000" rotWithShape="0">
              <a:srgbClr val="FFFFFF"/>
            </a:outerShdw>
          </a:effectLst>
        </p:spPr>
      </p:pic>
      <p:sp>
        <p:nvSpPr>
          <p:cNvPr id="137" name="May of 1787"/>
          <p:cNvSpPr txBox="1"/>
          <p:nvPr/>
        </p:nvSpPr>
        <p:spPr>
          <a:xfrm>
            <a:off x="8916956" y="1745130"/>
            <a:ext cx="3455748" cy="644198"/>
          </a:xfrm>
          <a:prstGeom prst="rect">
            <a:avLst/>
          </a:prstGeom>
          <a:ln w="12700">
            <a:miter lim="400000"/>
          </a:ln>
          <a:effectLst>
            <a:outerShdw blurRad="76200" dist="63462" dir="2560976" rotWithShape="0">
              <a:srgbClr val="000000"/>
            </a:outerShdw>
          </a:effectLst>
          <a:extLst>
            <a:ext uri="{C572A759-6A51-4108-AA02-DFA0A04FC94B}">
              <ma14:wrappingTextBoxFlag xmlns="" xmlns:ma14="http://schemas.microsoft.com/office/mac/drawingml/2011/main" val="1"/>
            </a:ext>
          </a:extLst>
        </p:spPr>
        <p:txBody>
          <a:bodyPr wrap="none" lIns="50800" tIns="50800" rIns="50800" bIns="50800" anchor="ctr">
            <a:spAutoFit/>
          </a:bodyPr>
          <a:lstStyle>
            <a:lvl1pPr marL="165100" algn="r" defTabSz="647700">
              <a:lnSpc>
                <a:spcPts val="4700"/>
              </a:lnSpc>
              <a:tabLst>
                <a:tab pos="508000" algn="l"/>
                <a:tab pos="977900" algn="l"/>
                <a:tab pos="1511300" algn="l"/>
                <a:tab pos="2019300" algn="l"/>
                <a:tab pos="2527300" algn="l"/>
                <a:tab pos="3035300" algn="l"/>
                <a:tab pos="3543300" algn="l"/>
                <a:tab pos="4051300" algn="l"/>
                <a:tab pos="4546600" algn="l"/>
                <a:tab pos="5054600" algn="l"/>
                <a:tab pos="5562600" algn="l"/>
                <a:tab pos="6070600" algn="l"/>
                <a:tab pos="6959600" algn="l"/>
              </a:tabLst>
              <a:defRPr sz="3900" b="1" spc="-325">
                <a:latin typeface="Arial"/>
                <a:ea typeface="Arial"/>
                <a:cs typeface="Arial"/>
                <a:sym typeface="Arial"/>
              </a:defRPr>
            </a:lvl1pPr>
          </a:lstStyle>
          <a:p>
            <a:r>
              <a:t>		May of 1787</a:t>
            </a:r>
          </a:p>
        </p:txBody>
      </p:sp>
      <p:sp>
        <p:nvSpPr>
          <p:cNvPr id="138" name="Independence Hall, Philadelphia"/>
          <p:cNvSpPr txBox="1"/>
          <p:nvPr/>
        </p:nvSpPr>
        <p:spPr>
          <a:xfrm>
            <a:off x="7886115" y="7889424"/>
            <a:ext cx="4927549" cy="484084"/>
          </a:xfrm>
          <a:prstGeom prst="rect">
            <a:avLst/>
          </a:prstGeom>
          <a:solidFill>
            <a:srgbClr val="000000"/>
          </a:solidFill>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marL="165100" defTabSz="647700">
              <a:lnSpc>
                <a:spcPts val="3300"/>
              </a:lnSpc>
              <a:tabLst>
                <a:tab pos="508000" algn="l"/>
                <a:tab pos="977900" algn="l"/>
                <a:tab pos="1511300" algn="l"/>
                <a:tab pos="2019300" algn="l"/>
                <a:tab pos="2527300" algn="l"/>
                <a:tab pos="3035300" algn="l"/>
                <a:tab pos="3543300" algn="l"/>
                <a:tab pos="4051300" algn="l"/>
                <a:tab pos="4546600" algn="l"/>
                <a:tab pos="5054600" algn="l"/>
                <a:tab pos="5562600" algn="l"/>
                <a:tab pos="6070600" algn="l"/>
                <a:tab pos="6959600" algn="l"/>
              </a:tabLst>
              <a:defRPr sz="2700" spc="-90">
                <a:effectLst>
                  <a:outerShdw blurRad="50800" dist="12700" dir="3720000" rotWithShape="0">
                    <a:srgbClr val="000000"/>
                  </a:outerShdw>
                </a:effectLst>
                <a:latin typeface="Arial"/>
                <a:ea typeface="Arial"/>
                <a:cs typeface="Arial"/>
                <a:sym typeface="Arial"/>
              </a:defRPr>
            </a:lvl1pPr>
          </a:lstStyle>
          <a:p>
            <a:r>
              <a:t>Independence Hall, Philadelphia </a:t>
            </a:r>
          </a:p>
        </p:txBody>
      </p:sp>
      <p:pic>
        <p:nvPicPr>
          <p:cNvPr id="139" name="American Constitution.png" descr="American Constitution.png"/>
          <p:cNvPicPr>
            <a:picLocks/>
          </p:cNvPicPr>
          <p:nvPr/>
        </p:nvPicPr>
        <p:blipFill>
          <a:blip r:embed="rId5"/>
          <a:stretch>
            <a:fillRect/>
          </a:stretch>
        </p:blipFill>
        <p:spPr>
          <a:xfrm>
            <a:off x="-129880" y="-12570"/>
            <a:ext cx="13004801" cy="1235874"/>
          </a:xfrm>
          <a:prstGeom prst="rect">
            <a:avLst/>
          </a:prstGeom>
          <a:ln w="12700">
            <a:miter lim="400000"/>
          </a:ln>
          <a:effectLst>
            <a:outerShdw blurRad="76200" dist="25400" dir="2560976" rotWithShape="0">
              <a:srgbClr val="000000"/>
            </a:outerShdw>
          </a:effectLst>
        </p:spPr>
      </p:pic>
      <p:sp>
        <p:nvSpPr>
          <p:cNvPr id="140" name="IV. Constitutional convention"/>
          <p:cNvSpPr txBox="1"/>
          <p:nvPr/>
        </p:nvSpPr>
        <p:spPr>
          <a:xfrm>
            <a:off x="351561" y="899651"/>
            <a:ext cx="12041918"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132">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t> IV. Constitutional convention</a:t>
            </a:r>
          </a:p>
        </p:txBody>
      </p:sp>
    </p:spTree>
  </p:cSld>
  <p:clrMapOvr>
    <a:masterClrMapping/>
  </p:clrMapOvr>
  <mc:AlternateContent xmlns:mc="http://schemas.openxmlformats.org/markup-compatibility/2006" xmlns:p14="http://schemas.microsoft.com/office/powerpoint/2010/main">
    <mc:Choice Requires="p14">
      <p:transition spd="slow" p14:dur="1500">
        <p14:flip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14:presetBounceEnd="60000">
                                      <p:stCondLst>
                                        <p:cond delay="0"/>
                                      </p:stCondLst>
                                      <p:childTnLst>
                                        <p:set>
                                          <p:cBhvr>
                                            <p:cTn id="6" fill="hold"/>
                                            <p:tgtEl>
                                              <p:spTgt spid="140"/>
                                            </p:tgtEl>
                                            <p:attrNameLst>
                                              <p:attrName>style.visibility</p:attrName>
                                            </p:attrNameLst>
                                          </p:cBhvr>
                                          <p:to>
                                            <p:strVal val="visible"/>
                                          </p:to>
                                        </p:set>
                                        <p:anim calcmode="lin" valueType="num" p14:bounceEnd="60000">
                                          <p:cBhvr>
                                            <p:cTn id="7" dur="1500" fill="hold"/>
                                            <p:tgtEl>
                                              <p:spTgt spid="140"/>
                                            </p:tgtEl>
                                            <p:attrNameLst>
                                              <p:attrName>ppt_x</p:attrName>
                                            </p:attrNameLst>
                                          </p:cBhvr>
                                          <p:tavLst>
                                            <p:tav tm="0">
                                              <p:val>
                                                <p:strVal val="0-#ppt_w/2"/>
                                              </p:val>
                                            </p:tav>
                                            <p:tav tm="100000">
                                              <p:val>
                                                <p:strVal val="#ppt_x"/>
                                              </p:val>
                                            </p:tav>
                                          </p:tavLst>
                                        </p:anim>
                                        <p:anim calcmode="lin" valueType="num" p14:bounceEnd="60000">
                                          <p:cBhvr>
                                            <p:cTn id="8" dur="1500" fill="hold"/>
                                            <p:tgtEl>
                                              <p:spTgt spid="14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9" presetClass="entr" presetSubtype="10" fill="hold" grpId="2" nodeType="afterEffect">
                                      <p:stCondLst>
                                        <p:cond delay="0"/>
                                      </p:stCondLst>
                                      <p:iterate>
                                        <p:tmAbs val="0"/>
                                      </p:iterate>
                                      <p:childTnLst>
                                        <p:set>
                                          <p:cBhvr>
                                            <p:cTn id="11" fill="hold"/>
                                            <p:tgtEl>
                                              <p:spTgt spid="136"/>
                                            </p:tgtEl>
                                            <p:attrNameLst>
                                              <p:attrName>style.visibility</p:attrName>
                                            </p:attrNameLst>
                                          </p:cBhvr>
                                          <p:to>
                                            <p:strVal val="visible"/>
                                          </p:to>
                                        </p:set>
                                        <p:anim calcmode="lin" valueType="num">
                                          <p:cBhvr>
                                            <p:cTn id="12" dur="1000" fill="hold"/>
                                            <p:tgtEl>
                                              <p:spTgt spid="136"/>
                                            </p:tgtEl>
                                            <p:attrNameLst>
                                              <p:attrName>ppt_w</p:attrName>
                                            </p:attrNameLst>
                                          </p:cBhvr>
                                          <p:tavLst>
                                            <p:tav tm="0" fmla="#ppt_w*sin(2.5*pi*$)">
                                              <p:val>
                                                <p:fltVal val="0"/>
                                              </p:val>
                                            </p:tav>
                                            <p:tav tm="100000">
                                              <p:val>
                                                <p:fltVal val="1"/>
                                              </p:val>
                                            </p:tav>
                                          </p:tavLst>
                                        </p:anim>
                                        <p:anim calcmode="lin" valueType="num">
                                          <p:cBhvr>
                                            <p:cTn id="13" dur="1000" fill="hold"/>
                                            <p:tgtEl>
                                              <p:spTgt spid="136"/>
                                            </p:tgtEl>
                                            <p:attrNameLst>
                                              <p:attrName>ppt_h</p:attrName>
                                            </p:attrNameLst>
                                          </p:cBhvr>
                                          <p:tavLst>
                                            <p:tav tm="0">
                                              <p:val>
                                                <p:strVal val="#ppt_h"/>
                                              </p:val>
                                            </p:tav>
                                            <p:tav tm="100000">
                                              <p:val>
                                                <p:strVal val="#ppt_h"/>
                                              </p:val>
                                            </p:tav>
                                          </p:tavLst>
                                        </p:anim>
                                      </p:childTnLst>
                                    </p:cTn>
                                  </p:par>
                                  <p:par>
                                    <p:cTn id="14" presetID="2" presetClass="entr" presetSubtype="8" fill="hold" grpId="3" nodeType="withEffect" p14:presetBounceEnd="60000">
                                      <p:stCondLst>
                                        <p:cond delay="1000"/>
                                      </p:stCondLst>
                                      <p:childTnLst>
                                        <p:set>
                                          <p:cBhvr>
                                            <p:cTn id="15" fill="hold"/>
                                            <p:tgtEl>
                                              <p:spTgt spid="135"/>
                                            </p:tgtEl>
                                            <p:attrNameLst>
                                              <p:attrName>style.visibility</p:attrName>
                                            </p:attrNameLst>
                                          </p:cBhvr>
                                          <p:to>
                                            <p:strVal val="visible"/>
                                          </p:to>
                                        </p:set>
                                        <p:anim calcmode="lin" valueType="num" p14:bounceEnd="60000">
                                          <p:cBhvr>
                                            <p:cTn id="16" dur="1250" fill="hold"/>
                                            <p:tgtEl>
                                              <p:spTgt spid="135"/>
                                            </p:tgtEl>
                                            <p:attrNameLst>
                                              <p:attrName>ppt_x</p:attrName>
                                            </p:attrNameLst>
                                          </p:cBhvr>
                                          <p:tavLst>
                                            <p:tav tm="0">
                                              <p:val>
                                                <p:strVal val="0-#ppt_w/2"/>
                                              </p:val>
                                            </p:tav>
                                            <p:tav tm="100000">
                                              <p:val>
                                                <p:strVal val="#ppt_x"/>
                                              </p:val>
                                            </p:tav>
                                          </p:tavLst>
                                        </p:anim>
                                        <p:anim calcmode="lin" valueType="num" p14:bounceEnd="60000">
                                          <p:cBhvr>
                                            <p:cTn id="17" dur="1250" fill="hold"/>
                                            <p:tgtEl>
                                              <p:spTgt spid="1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3" animBg="1" advAuto="0"/>
          <p:bldP spid="136" grpId="2" animBg="1" advAuto="0"/>
          <p:bldP spid="140" grpId="1"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fill="hold"/>
                                            <p:tgtEl>
                                              <p:spTgt spid="140"/>
                                            </p:tgtEl>
                                            <p:attrNameLst>
                                              <p:attrName>style.visibility</p:attrName>
                                            </p:attrNameLst>
                                          </p:cBhvr>
                                          <p:to>
                                            <p:strVal val="visible"/>
                                          </p:to>
                                        </p:set>
                                        <p:anim calcmode="lin" valueType="num">
                                          <p:cBhvr>
                                            <p:cTn id="7" dur="1500" fill="hold"/>
                                            <p:tgtEl>
                                              <p:spTgt spid="140"/>
                                            </p:tgtEl>
                                            <p:attrNameLst>
                                              <p:attrName>ppt_x</p:attrName>
                                            </p:attrNameLst>
                                          </p:cBhvr>
                                          <p:tavLst>
                                            <p:tav tm="0">
                                              <p:val>
                                                <p:strVal val="0-#ppt_w/2"/>
                                              </p:val>
                                            </p:tav>
                                            <p:tav tm="100000">
                                              <p:val>
                                                <p:strVal val="#ppt_x"/>
                                              </p:val>
                                            </p:tav>
                                          </p:tavLst>
                                        </p:anim>
                                        <p:anim calcmode="lin" valueType="num">
                                          <p:cBhvr>
                                            <p:cTn id="8" dur="1500" fill="hold"/>
                                            <p:tgtEl>
                                              <p:spTgt spid="14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9" presetClass="entr" presetSubtype="10" fill="hold" grpId="2" nodeType="afterEffect">
                                      <p:stCondLst>
                                        <p:cond delay="0"/>
                                      </p:stCondLst>
                                      <p:iterate>
                                        <p:tmAbs val="0"/>
                                      </p:iterate>
                                      <p:childTnLst>
                                        <p:set>
                                          <p:cBhvr>
                                            <p:cTn id="11" fill="hold"/>
                                            <p:tgtEl>
                                              <p:spTgt spid="136"/>
                                            </p:tgtEl>
                                            <p:attrNameLst>
                                              <p:attrName>style.visibility</p:attrName>
                                            </p:attrNameLst>
                                          </p:cBhvr>
                                          <p:to>
                                            <p:strVal val="visible"/>
                                          </p:to>
                                        </p:set>
                                        <p:anim calcmode="lin" valueType="num">
                                          <p:cBhvr>
                                            <p:cTn id="12" dur="1000" fill="hold"/>
                                            <p:tgtEl>
                                              <p:spTgt spid="136"/>
                                            </p:tgtEl>
                                            <p:attrNameLst>
                                              <p:attrName>ppt_w</p:attrName>
                                            </p:attrNameLst>
                                          </p:cBhvr>
                                          <p:tavLst>
                                            <p:tav tm="0" fmla="#ppt_w*sin(2.5*pi*$)">
                                              <p:val>
                                                <p:fltVal val="0"/>
                                              </p:val>
                                            </p:tav>
                                            <p:tav tm="100000">
                                              <p:val>
                                                <p:fltVal val="1"/>
                                              </p:val>
                                            </p:tav>
                                          </p:tavLst>
                                        </p:anim>
                                        <p:anim calcmode="lin" valueType="num">
                                          <p:cBhvr>
                                            <p:cTn id="13" dur="1000" fill="hold"/>
                                            <p:tgtEl>
                                              <p:spTgt spid="136"/>
                                            </p:tgtEl>
                                            <p:attrNameLst>
                                              <p:attrName>ppt_h</p:attrName>
                                            </p:attrNameLst>
                                          </p:cBhvr>
                                          <p:tavLst>
                                            <p:tav tm="0">
                                              <p:val>
                                                <p:strVal val="#ppt_h"/>
                                              </p:val>
                                            </p:tav>
                                            <p:tav tm="100000">
                                              <p:val>
                                                <p:strVal val="#ppt_h"/>
                                              </p:val>
                                            </p:tav>
                                          </p:tavLst>
                                        </p:anim>
                                      </p:childTnLst>
                                    </p:cTn>
                                  </p:par>
                                  <p:par>
                                    <p:cTn id="14" presetID="2" presetClass="entr" presetSubtype="8" fill="hold" grpId="3" nodeType="withEffect">
                                      <p:stCondLst>
                                        <p:cond delay="1000"/>
                                      </p:stCondLst>
                                      <p:childTnLst>
                                        <p:set>
                                          <p:cBhvr>
                                            <p:cTn id="15" fill="hold"/>
                                            <p:tgtEl>
                                              <p:spTgt spid="135"/>
                                            </p:tgtEl>
                                            <p:attrNameLst>
                                              <p:attrName>style.visibility</p:attrName>
                                            </p:attrNameLst>
                                          </p:cBhvr>
                                          <p:to>
                                            <p:strVal val="visible"/>
                                          </p:to>
                                        </p:set>
                                        <p:anim calcmode="lin" valueType="num">
                                          <p:cBhvr>
                                            <p:cTn id="16" dur="1250" fill="hold"/>
                                            <p:tgtEl>
                                              <p:spTgt spid="135"/>
                                            </p:tgtEl>
                                            <p:attrNameLst>
                                              <p:attrName>ppt_x</p:attrName>
                                            </p:attrNameLst>
                                          </p:cBhvr>
                                          <p:tavLst>
                                            <p:tav tm="0">
                                              <p:val>
                                                <p:strVal val="0-#ppt_w/2"/>
                                              </p:val>
                                            </p:tav>
                                            <p:tav tm="100000">
                                              <p:val>
                                                <p:strVal val="#ppt_x"/>
                                              </p:val>
                                            </p:tav>
                                          </p:tavLst>
                                        </p:anim>
                                        <p:anim calcmode="lin" valueType="num">
                                          <p:cBhvr>
                                            <p:cTn id="17" dur="1250" fill="hold"/>
                                            <p:tgtEl>
                                              <p:spTgt spid="1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3" animBg="1" advAuto="0"/>
          <p:bldP spid="136" grpId="2" animBg="1" advAuto="0"/>
          <p:bldP spid="140" grpId="1" animBg="1" advAuto="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1001B"/>
        </a:solidFill>
        <a:effectLst/>
      </p:bgPr>
    </p:bg>
    <p:spTree>
      <p:nvGrpSpPr>
        <p:cNvPr id="1" name=""/>
        <p:cNvGrpSpPr/>
        <p:nvPr/>
      </p:nvGrpSpPr>
      <p:grpSpPr>
        <a:xfrm>
          <a:off x="0" y="0"/>
          <a:ext cx="0" cy="0"/>
          <a:chOff x="0" y="0"/>
          <a:chExt cx="0" cy="0"/>
        </a:xfrm>
      </p:grpSpPr>
      <p:grpSp>
        <p:nvGrpSpPr>
          <p:cNvPr id="150" name="Group"/>
          <p:cNvGrpSpPr/>
          <p:nvPr/>
        </p:nvGrpSpPr>
        <p:grpSpPr>
          <a:xfrm>
            <a:off x="393700" y="1516026"/>
            <a:ext cx="9997723" cy="7889322"/>
            <a:chOff x="165100" y="288787"/>
            <a:chExt cx="9997722" cy="7889320"/>
          </a:xfrm>
        </p:grpSpPr>
        <p:grpSp>
          <p:nvGrpSpPr>
            <p:cNvPr id="148" name="Group"/>
            <p:cNvGrpSpPr/>
            <p:nvPr/>
          </p:nvGrpSpPr>
          <p:grpSpPr>
            <a:xfrm>
              <a:off x="487327" y="288786"/>
              <a:ext cx="9675496" cy="7889322"/>
              <a:chOff x="487327" y="288786"/>
              <a:chExt cx="9675494" cy="7889320"/>
            </a:xfrm>
          </p:grpSpPr>
          <p:grpSp>
            <p:nvGrpSpPr>
              <p:cNvPr id="146" name="Group"/>
              <p:cNvGrpSpPr/>
              <p:nvPr/>
            </p:nvGrpSpPr>
            <p:grpSpPr>
              <a:xfrm>
                <a:off x="487327" y="288786"/>
                <a:ext cx="9675496" cy="3690674"/>
                <a:chOff x="487327" y="288786"/>
                <a:chExt cx="9675494" cy="3690672"/>
              </a:xfrm>
            </p:grpSpPr>
            <p:pic>
              <p:nvPicPr>
                <p:cNvPr id="144" name="VIRGINIA PLAN copy.gif" descr="VIRGINIA PLAN copy.gif"/>
                <p:cNvPicPr>
                  <a:picLocks noChangeAspect="1"/>
                </p:cNvPicPr>
                <p:nvPr/>
              </p:nvPicPr>
              <p:blipFill>
                <a:blip r:embed="rId3"/>
                <a:srcRect l="7336" t="6060" r="8225" b="16485"/>
                <a:stretch>
                  <a:fillRect/>
                </a:stretch>
              </p:blipFill>
              <p:spPr>
                <a:xfrm>
                  <a:off x="487328" y="288786"/>
                  <a:ext cx="5608412" cy="3690674"/>
                </a:xfrm>
                <a:custGeom>
                  <a:avLst/>
                  <a:gdLst/>
                  <a:ahLst/>
                  <a:cxnLst>
                    <a:cxn ang="0">
                      <a:pos x="wd2" y="hd2"/>
                    </a:cxn>
                    <a:cxn ang="5400000">
                      <a:pos x="wd2" y="hd2"/>
                    </a:cxn>
                    <a:cxn ang="10800000">
                      <a:pos x="wd2" y="hd2"/>
                    </a:cxn>
                    <a:cxn ang="16200000">
                      <a:pos x="wd2" y="hd2"/>
                    </a:cxn>
                  </a:cxnLst>
                  <a:rect l="0" t="0" r="r" b="b"/>
                  <a:pathLst>
                    <a:path w="21596" h="21597" extrusionOk="0">
                      <a:moveTo>
                        <a:pt x="12356" y="0"/>
                      </a:moveTo>
                      <a:cubicBezTo>
                        <a:pt x="12239" y="0"/>
                        <a:pt x="11676" y="879"/>
                        <a:pt x="11676" y="1061"/>
                      </a:cubicBezTo>
                      <a:cubicBezTo>
                        <a:pt x="11676" y="1165"/>
                        <a:pt x="11554" y="1398"/>
                        <a:pt x="11404" y="1579"/>
                      </a:cubicBezTo>
                      <a:cubicBezTo>
                        <a:pt x="11248" y="1767"/>
                        <a:pt x="11095" y="2068"/>
                        <a:pt x="11049" y="2281"/>
                      </a:cubicBezTo>
                      <a:cubicBezTo>
                        <a:pt x="10999" y="2513"/>
                        <a:pt x="10859" y="2774"/>
                        <a:pt x="10681" y="2970"/>
                      </a:cubicBezTo>
                      <a:cubicBezTo>
                        <a:pt x="10472" y="3201"/>
                        <a:pt x="10388" y="3373"/>
                        <a:pt x="10371" y="3611"/>
                      </a:cubicBezTo>
                      <a:cubicBezTo>
                        <a:pt x="10344" y="3962"/>
                        <a:pt x="10099" y="4543"/>
                        <a:pt x="9978" y="4543"/>
                      </a:cubicBezTo>
                      <a:cubicBezTo>
                        <a:pt x="9937" y="4543"/>
                        <a:pt x="9864" y="4695"/>
                        <a:pt x="9814" y="4884"/>
                      </a:cubicBezTo>
                      <a:cubicBezTo>
                        <a:pt x="9765" y="5073"/>
                        <a:pt x="9666" y="5418"/>
                        <a:pt x="9596" y="5651"/>
                      </a:cubicBezTo>
                      <a:cubicBezTo>
                        <a:pt x="9525" y="5883"/>
                        <a:pt x="9448" y="6157"/>
                        <a:pt x="9426" y="6259"/>
                      </a:cubicBezTo>
                      <a:cubicBezTo>
                        <a:pt x="9404" y="6361"/>
                        <a:pt x="9323" y="6442"/>
                        <a:pt x="9244" y="6442"/>
                      </a:cubicBezTo>
                      <a:cubicBezTo>
                        <a:pt x="9165" y="6442"/>
                        <a:pt x="9082" y="6516"/>
                        <a:pt x="9059" y="6605"/>
                      </a:cubicBezTo>
                      <a:cubicBezTo>
                        <a:pt x="8938" y="7085"/>
                        <a:pt x="8113" y="7275"/>
                        <a:pt x="7511" y="6960"/>
                      </a:cubicBezTo>
                      <a:cubicBezTo>
                        <a:pt x="7304" y="6852"/>
                        <a:pt x="7119" y="6783"/>
                        <a:pt x="7102" y="6809"/>
                      </a:cubicBezTo>
                      <a:cubicBezTo>
                        <a:pt x="7084" y="6836"/>
                        <a:pt x="7058" y="7077"/>
                        <a:pt x="7044" y="7344"/>
                      </a:cubicBezTo>
                      <a:cubicBezTo>
                        <a:pt x="7012" y="7914"/>
                        <a:pt x="6884" y="8254"/>
                        <a:pt x="6620" y="8456"/>
                      </a:cubicBezTo>
                      <a:cubicBezTo>
                        <a:pt x="6082" y="8869"/>
                        <a:pt x="5841" y="9197"/>
                        <a:pt x="5757" y="9640"/>
                      </a:cubicBezTo>
                      <a:cubicBezTo>
                        <a:pt x="5656" y="10171"/>
                        <a:pt x="5528" y="10507"/>
                        <a:pt x="5269" y="10922"/>
                      </a:cubicBezTo>
                      <a:cubicBezTo>
                        <a:pt x="5118" y="11166"/>
                        <a:pt x="5087" y="11294"/>
                        <a:pt x="5118" y="11554"/>
                      </a:cubicBezTo>
                      <a:cubicBezTo>
                        <a:pt x="5139" y="11734"/>
                        <a:pt x="5159" y="12114"/>
                        <a:pt x="5161" y="12397"/>
                      </a:cubicBezTo>
                      <a:cubicBezTo>
                        <a:pt x="5165" y="12973"/>
                        <a:pt x="5017" y="13244"/>
                        <a:pt x="4672" y="13287"/>
                      </a:cubicBezTo>
                      <a:cubicBezTo>
                        <a:pt x="4452" y="13314"/>
                        <a:pt x="4031" y="13598"/>
                        <a:pt x="4031" y="13719"/>
                      </a:cubicBezTo>
                      <a:cubicBezTo>
                        <a:pt x="4031" y="13828"/>
                        <a:pt x="3438" y="14407"/>
                        <a:pt x="3122" y="14606"/>
                      </a:cubicBezTo>
                      <a:cubicBezTo>
                        <a:pt x="2892" y="14751"/>
                        <a:pt x="2865" y="14813"/>
                        <a:pt x="2778" y="15435"/>
                      </a:cubicBezTo>
                      <a:cubicBezTo>
                        <a:pt x="2727" y="15805"/>
                        <a:pt x="2643" y="16226"/>
                        <a:pt x="2593" y="16371"/>
                      </a:cubicBezTo>
                      <a:cubicBezTo>
                        <a:pt x="2544" y="16516"/>
                        <a:pt x="2502" y="16697"/>
                        <a:pt x="2502" y="16770"/>
                      </a:cubicBezTo>
                      <a:cubicBezTo>
                        <a:pt x="2501" y="16844"/>
                        <a:pt x="2425" y="17091"/>
                        <a:pt x="2329" y="17321"/>
                      </a:cubicBezTo>
                      <a:cubicBezTo>
                        <a:pt x="2233" y="17551"/>
                        <a:pt x="2155" y="17770"/>
                        <a:pt x="2155" y="17806"/>
                      </a:cubicBezTo>
                      <a:cubicBezTo>
                        <a:pt x="2155" y="17843"/>
                        <a:pt x="2069" y="18045"/>
                        <a:pt x="1964" y="18257"/>
                      </a:cubicBezTo>
                      <a:cubicBezTo>
                        <a:pt x="1859" y="18469"/>
                        <a:pt x="1741" y="18718"/>
                        <a:pt x="1702" y="18812"/>
                      </a:cubicBezTo>
                      <a:cubicBezTo>
                        <a:pt x="1491" y="19328"/>
                        <a:pt x="698" y="20647"/>
                        <a:pt x="374" y="21018"/>
                      </a:cubicBezTo>
                      <a:cubicBezTo>
                        <a:pt x="169" y="21254"/>
                        <a:pt x="0" y="21493"/>
                        <a:pt x="0" y="21548"/>
                      </a:cubicBezTo>
                      <a:cubicBezTo>
                        <a:pt x="0" y="21576"/>
                        <a:pt x="16" y="21593"/>
                        <a:pt x="44" y="21596"/>
                      </a:cubicBezTo>
                      <a:cubicBezTo>
                        <a:pt x="72" y="21600"/>
                        <a:pt x="112" y="21591"/>
                        <a:pt x="156" y="21569"/>
                      </a:cubicBezTo>
                      <a:cubicBezTo>
                        <a:pt x="242" y="21525"/>
                        <a:pt x="390" y="21497"/>
                        <a:pt x="486" y="21508"/>
                      </a:cubicBezTo>
                      <a:cubicBezTo>
                        <a:pt x="742" y="21538"/>
                        <a:pt x="1132" y="21556"/>
                        <a:pt x="1252" y="21545"/>
                      </a:cubicBezTo>
                      <a:cubicBezTo>
                        <a:pt x="1309" y="21540"/>
                        <a:pt x="1511" y="21541"/>
                        <a:pt x="1702" y="21545"/>
                      </a:cubicBezTo>
                      <a:cubicBezTo>
                        <a:pt x="2212" y="21557"/>
                        <a:pt x="18557" y="21445"/>
                        <a:pt x="19716" y="21422"/>
                      </a:cubicBezTo>
                      <a:lnTo>
                        <a:pt x="20700" y="21404"/>
                      </a:lnTo>
                      <a:lnTo>
                        <a:pt x="20747" y="21025"/>
                      </a:lnTo>
                      <a:cubicBezTo>
                        <a:pt x="20794" y="20648"/>
                        <a:pt x="21136" y="20082"/>
                        <a:pt x="21323" y="20073"/>
                      </a:cubicBezTo>
                      <a:cubicBezTo>
                        <a:pt x="21373" y="20071"/>
                        <a:pt x="21394" y="20017"/>
                        <a:pt x="21369" y="19957"/>
                      </a:cubicBezTo>
                      <a:cubicBezTo>
                        <a:pt x="21344" y="19896"/>
                        <a:pt x="21360" y="19782"/>
                        <a:pt x="21403" y="19704"/>
                      </a:cubicBezTo>
                      <a:cubicBezTo>
                        <a:pt x="21446" y="19625"/>
                        <a:pt x="21473" y="19521"/>
                        <a:pt x="21464" y="19471"/>
                      </a:cubicBezTo>
                      <a:cubicBezTo>
                        <a:pt x="21454" y="19422"/>
                        <a:pt x="21488" y="19266"/>
                        <a:pt x="21539" y="19125"/>
                      </a:cubicBezTo>
                      <a:cubicBezTo>
                        <a:pt x="21580" y="19013"/>
                        <a:pt x="21600" y="18946"/>
                        <a:pt x="21595" y="18891"/>
                      </a:cubicBezTo>
                      <a:cubicBezTo>
                        <a:pt x="21591" y="18835"/>
                        <a:pt x="21562" y="18792"/>
                        <a:pt x="21507" y="18730"/>
                      </a:cubicBezTo>
                      <a:cubicBezTo>
                        <a:pt x="21278" y="18477"/>
                        <a:pt x="21005" y="18553"/>
                        <a:pt x="20885" y="18907"/>
                      </a:cubicBezTo>
                      <a:cubicBezTo>
                        <a:pt x="20797" y="19166"/>
                        <a:pt x="20752" y="19208"/>
                        <a:pt x="20651" y="19125"/>
                      </a:cubicBezTo>
                      <a:cubicBezTo>
                        <a:pt x="20379" y="18904"/>
                        <a:pt x="20345" y="18738"/>
                        <a:pt x="20452" y="18180"/>
                      </a:cubicBezTo>
                      <a:cubicBezTo>
                        <a:pt x="20508" y="17892"/>
                        <a:pt x="20534" y="17618"/>
                        <a:pt x="20510" y="17569"/>
                      </a:cubicBezTo>
                      <a:cubicBezTo>
                        <a:pt x="20432" y="17408"/>
                        <a:pt x="20181" y="17434"/>
                        <a:pt x="19836" y="17639"/>
                      </a:cubicBezTo>
                      <a:cubicBezTo>
                        <a:pt x="19649" y="17750"/>
                        <a:pt x="19522" y="17843"/>
                        <a:pt x="19554" y="17846"/>
                      </a:cubicBezTo>
                      <a:cubicBezTo>
                        <a:pt x="19586" y="17848"/>
                        <a:pt x="19511" y="18041"/>
                        <a:pt x="19389" y="18275"/>
                      </a:cubicBezTo>
                      <a:cubicBezTo>
                        <a:pt x="19211" y="18615"/>
                        <a:pt x="19148" y="18677"/>
                        <a:pt x="19071" y="18580"/>
                      </a:cubicBezTo>
                      <a:cubicBezTo>
                        <a:pt x="19018" y="18512"/>
                        <a:pt x="18974" y="18374"/>
                        <a:pt x="18974" y="18271"/>
                      </a:cubicBezTo>
                      <a:cubicBezTo>
                        <a:pt x="18974" y="18168"/>
                        <a:pt x="18931" y="18058"/>
                        <a:pt x="18878" y="18027"/>
                      </a:cubicBezTo>
                      <a:cubicBezTo>
                        <a:pt x="18825" y="17996"/>
                        <a:pt x="18768" y="17792"/>
                        <a:pt x="18751" y="17572"/>
                      </a:cubicBezTo>
                      <a:cubicBezTo>
                        <a:pt x="18727" y="17254"/>
                        <a:pt x="18753" y="17118"/>
                        <a:pt x="18881" y="16924"/>
                      </a:cubicBezTo>
                      <a:cubicBezTo>
                        <a:pt x="19067" y="16641"/>
                        <a:pt x="19089" y="16421"/>
                        <a:pt x="18939" y="16334"/>
                      </a:cubicBezTo>
                      <a:cubicBezTo>
                        <a:pt x="18882" y="16300"/>
                        <a:pt x="18835" y="16156"/>
                        <a:pt x="18835" y="16016"/>
                      </a:cubicBezTo>
                      <a:cubicBezTo>
                        <a:pt x="18835" y="15875"/>
                        <a:pt x="18787" y="15733"/>
                        <a:pt x="18730" y="15700"/>
                      </a:cubicBezTo>
                      <a:cubicBezTo>
                        <a:pt x="18516" y="15575"/>
                        <a:pt x="18681" y="15028"/>
                        <a:pt x="18950" y="14968"/>
                      </a:cubicBezTo>
                      <a:cubicBezTo>
                        <a:pt x="19200" y="14913"/>
                        <a:pt x="19320" y="14691"/>
                        <a:pt x="19292" y="14334"/>
                      </a:cubicBezTo>
                      <a:cubicBezTo>
                        <a:pt x="19279" y="14155"/>
                        <a:pt x="19302" y="13923"/>
                        <a:pt x="19344" y="13821"/>
                      </a:cubicBezTo>
                      <a:cubicBezTo>
                        <a:pt x="19444" y="13579"/>
                        <a:pt x="19400" y="13525"/>
                        <a:pt x="19068" y="13475"/>
                      </a:cubicBezTo>
                      <a:cubicBezTo>
                        <a:pt x="18825" y="13438"/>
                        <a:pt x="18652" y="13325"/>
                        <a:pt x="18048" y="12808"/>
                      </a:cubicBezTo>
                      <a:cubicBezTo>
                        <a:pt x="17964" y="12737"/>
                        <a:pt x="17756" y="12676"/>
                        <a:pt x="17584" y="12674"/>
                      </a:cubicBezTo>
                      <a:cubicBezTo>
                        <a:pt x="17390" y="12671"/>
                        <a:pt x="17207" y="12597"/>
                        <a:pt x="17104" y="12476"/>
                      </a:cubicBezTo>
                      <a:cubicBezTo>
                        <a:pt x="16862" y="12194"/>
                        <a:pt x="16971" y="12041"/>
                        <a:pt x="17362" y="12112"/>
                      </a:cubicBezTo>
                      <a:cubicBezTo>
                        <a:pt x="17621" y="12158"/>
                        <a:pt x="17713" y="12131"/>
                        <a:pt x="17790" y="11991"/>
                      </a:cubicBezTo>
                      <a:cubicBezTo>
                        <a:pt x="17854" y="11873"/>
                        <a:pt x="17867" y="11765"/>
                        <a:pt x="17824" y="11677"/>
                      </a:cubicBezTo>
                      <a:cubicBezTo>
                        <a:pt x="17558" y="11134"/>
                        <a:pt x="17376" y="10643"/>
                        <a:pt x="17411" y="10558"/>
                      </a:cubicBezTo>
                      <a:cubicBezTo>
                        <a:pt x="17532" y="10262"/>
                        <a:pt x="17857" y="10576"/>
                        <a:pt x="18299" y="11415"/>
                      </a:cubicBezTo>
                      <a:cubicBezTo>
                        <a:pt x="18522" y="11839"/>
                        <a:pt x="18600" y="11912"/>
                        <a:pt x="18936" y="12005"/>
                      </a:cubicBezTo>
                      <a:cubicBezTo>
                        <a:pt x="19370" y="12124"/>
                        <a:pt x="19384" y="12102"/>
                        <a:pt x="19363" y="11343"/>
                      </a:cubicBezTo>
                      <a:cubicBezTo>
                        <a:pt x="19346" y="10774"/>
                        <a:pt x="19176" y="10397"/>
                        <a:pt x="18815" y="10137"/>
                      </a:cubicBezTo>
                      <a:cubicBezTo>
                        <a:pt x="18654" y="10021"/>
                        <a:pt x="18352" y="9692"/>
                        <a:pt x="18143" y="9406"/>
                      </a:cubicBezTo>
                      <a:cubicBezTo>
                        <a:pt x="17898" y="9071"/>
                        <a:pt x="17675" y="8865"/>
                        <a:pt x="17517" y="8823"/>
                      </a:cubicBezTo>
                      <a:cubicBezTo>
                        <a:pt x="17025" y="8694"/>
                        <a:pt x="16412" y="8128"/>
                        <a:pt x="16086" y="7506"/>
                      </a:cubicBezTo>
                      <a:cubicBezTo>
                        <a:pt x="15743" y="6851"/>
                        <a:pt x="15716" y="6639"/>
                        <a:pt x="15915" y="6180"/>
                      </a:cubicBezTo>
                      <a:cubicBezTo>
                        <a:pt x="15990" y="6007"/>
                        <a:pt x="16071" y="5650"/>
                        <a:pt x="16094" y="5388"/>
                      </a:cubicBezTo>
                      <a:cubicBezTo>
                        <a:pt x="16117" y="5126"/>
                        <a:pt x="16165" y="4766"/>
                        <a:pt x="16201" y="4587"/>
                      </a:cubicBezTo>
                      <a:cubicBezTo>
                        <a:pt x="16249" y="4348"/>
                        <a:pt x="16238" y="4158"/>
                        <a:pt x="16159" y="3874"/>
                      </a:cubicBezTo>
                      <a:cubicBezTo>
                        <a:pt x="16101" y="3661"/>
                        <a:pt x="16059" y="3475"/>
                        <a:pt x="16066" y="3460"/>
                      </a:cubicBezTo>
                      <a:cubicBezTo>
                        <a:pt x="16074" y="3446"/>
                        <a:pt x="16028" y="3302"/>
                        <a:pt x="15964" y="3142"/>
                      </a:cubicBezTo>
                      <a:cubicBezTo>
                        <a:pt x="15899" y="2983"/>
                        <a:pt x="15799" y="2732"/>
                        <a:pt x="15741" y="2587"/>
                      </a:cubicBezTo>
                      <a:cubicBezTo>
                        <a:pt x="15682" y="2442"/>
                        <a:pt x="15575" y="2325"/>
                        <a:pt x="15502" y="2325"/>
                      </a:cubicBezTo>
                      <a:cubicBezTo>
                        <a:pt x="15429" y="2325"/>
                        <a:pt x="15075" y="1878"/>
                        <a:pt x="14706" y="1326"/>
                      </a:cubicBezTo>
                      <a:cubicBezTo>
                        <a:pt x="14102" y="421"/>
                        <a:pt x="14033" y="348"/>
                        <a:pt x="13968" y="534"/>
                      </a:cubicBezTo>
                      <a:cubicBezTo>
                        <a:pt x="13842" y="891"/>
                        <a:pt x="13304" y="814"/>
                        <a:pt x="12819" y="369"/>
                      </a:cubicBezTo>
                      <a:cubicBezTo>
                        <a:pt x="12597" y="166"/>
                        <a:pt x="12387" y="0"/>
                        <a:pt x="12356" y="0"/>
                      </a:cubicBezTo>
                      <a:close/>
                    </a:path>
                  </a:pathLst>
                </a:custGeom>
                <a:ln w="12700" cap="flat">
                  <a:noFill/>
                  <a:miter lim="400000"/>
                </a:ln>
                <a:effectLst>
                  <a:outerShdw blurRad="406400" dir="2700000" rotWithShape="0">
                    <a:srgbClr val="FFFFFF"/>
                  </a:outerShdw>
                </a:effectLst>
              </p:spPr>
            </p:pic>
            <p:pic>
              <p:nvPicPr>
                <p:cNvPr id="145" name="NEW JERSEY copy.gif" descr="NEW JERSEY copy.gif"/>
                <p:cNvPicPr>
                  <a:picLocks noChangeAspect="1"/>
                </p:cNvPicPr>
                <p:nvPr/>
              </p:nvPicPr>
              <p:blipFill>
                <a:blip r:embed="rId4"/>
                <a:stretch>
                  <a:fillRect/>
                </a:stretch>
              </p:blipFill>
              <p:spPr>
                <a:xfrm>
                  <a:off x="8356600" y="292100"/>
                  <a:ext cx="1806223" cy="3205639"/>
                </a:xfrm>
                <a:prstGeom prst="rect">
                  <a:avLst/>
                </a:prstGeom>
                <a:ln w="12700" cap="flat">
                  <a:noFill/>
                  <a:miter lim="400000"/>
                </a:ln>
                <a:effectLst>
                  <a:outerShdw blurRad="419100" dir="2700000" rotWithShape="0">
                    <a:srgbClr val="FFFFFF"/>
                  </a:outerShdw>
                </a:effectLst>
              </p:spPr>
            </p:pic>
          </p:grpSp>
          <p:sp>
            <p:nvSpPr>
              <p:cNvPr id="147" name="1. bicameral congress - votes based on state pop.…"/>
              <p:cNvSpPr txBox="1"/>
              <p:nvPr/>
            </p:nvSpPr>
            <p:spPr>
              <a:xfrm>
                <a:off x="508000" y="4229100"/>
                <a:ext cx="5613400" cy="3949008"/>
              </a:xfrm>
              <a:prstGeom prst="rect">
                <a:avLst/>
              </a:prstGeom>
              <a:noFill/>
              <a:ln w="12700" cap="flat">
                <a:noFill/>
                <a:miter lim="400000"/>
              </a:ln>
              <a:effectLst>
                <a:outerShdw blurRad="63500" dir="2700000" rotWithShape="0">
                  <a:srgbClr val="000000"/>
                </a:outerShdw>
              </a:effectLst>
              <a:extLst>
                <a:ext uri="{C572A759-6A51-4108-AA02-DFA0A04FC94B}">
                  <ma14:wrappingTextBoxFlag xmlns="" xmlns:ma14="http://schemas.microsoft.com/office/mac/drawingml/2011/main" val="1"/>
                </a:ext>
              </a:extLst>
            </p:spPr>
            <p:txBody>
              <a:bodyPr wrap="square" lIns="50800" tIns="50800" rIns="50800" bIns="50800" numCol="1" anchor="t">
                <a:spAutoFit/>
              </a:bodyPr>
              <a:lstStyle/>
              <a:p>
                <a:pPr marL="571971" indent="-406871" algn="l" defTabSz="647700">
                  <a:lnSpc>
                    <a:spcPts val="3100"/>
                  </a:lnSpc>
                  <a:spcBef>
                    <a:spcPts val="800"/>
                  </a:spcBef>
                  <a:tabLst>
                    <a:tab pos="508000" algn="l"/>
                    <a:tab pos="812800" algn="l"/>
                    <a:tab pos="2019300" algn="l"/>
                    <a:tab pos="2527300" algn="l"/>
                    <a:tab pos="3035300" algn="l"/>
                    <a:tab pos="3543300" algn="l"/>
                    <a:tab pos="4051300" algn="l"/>
                    <a:tab pos="4546600" algn="l"/>
                    <a:tab pos="5054600" algn="l"/>
                    <a:tab pos="5562600" algn="l"/>
                    <a:tab pos="6070600" algn="l"/>
                  </a:tabLst>
                  <a:defRPr sz="2900">
                    <a:latin typeface="Arial"/>
                    <a:ea typeface="Arial"/>
                    <a:cs typeface="Arial"/>
                    <a:sym typeface="Arial"/>
                  </a:defRPr>
                </a:pPr>
                <a:r>
                  <a:t>1. bicameral congress - votes based on state pop.</a:t>
                </a:r>
              </a:p>
              <a:p>
                <a:pPr marL="571971" indent="-406871" algn="l" defTabSz="647700">
                  <a:lnSpc>
                    <a:spcPts val="3100"/>
                  </a:lnSpc>
                  <a:spcBef>
                    <a:spcPts val="800"/>
                  </a:spcBef>
                  <a:tabLst>
                    <a:tab pos="508000" algn="l"/>
                    <a:tab pos="812800" algn="l"/>
                    <a:tab pos="2019300" algn="l"/>
                    <a:tab pos="2527300" algn="l"/>
                    <a:tab pos="3035300" algn="l"/>
                    <a:tab pos="3543300" algn="l"/>
                    <a:tab pos="4051300" algn="l"/>
                    <a:tab pos="4546600" algn="l"/>
                    <a:tab pos="5054600" algn="l"/>
                    <a:tab pos="5562600" algn="l"/>
                    <a:tab pos="6070600" algn="l"/>
                  </a:tabLst>
                  <a:defRPr sz="2900">
                    <a:latin typeface="Arial"/>
                    <a:ea typeface="Arial"/>
                    <a:cs typeface="Arial"/>
                    <a:sym typeface="Arial"/>
                  </a:defRPr>
                </a:pPr>
                <a:r>
                  <a:t>2. Congress -power to tax, &amp; regulate foreign &amp; interstate trade</a:t>
                </a:r>
              </a:p>
              <a:p>
                <a:pPr marL="571971" indent="-406871" algn="l" defTabSz="647700">
                  <a:lnSpc>
                    <a:spcPts val="3100"/>
                  </a:lnSpc>
                  <a:spcBef>
                    <a:spcPts val="800"/>
                  </a:spcBef>
                  <a:tabLst>
                    <a:tab pos="508000" algn="l"/>
                    <a:tab pos="812800" algn="l"/>
                    <a:tab pos="2019300" algn="l"/>
                    <a:tab pos="2527300" algn="l"/>
                    <a:tab pos="3035300" algn="l"/>
                    <a:tab pos="3543300" algn="l"/>
                    <a:tab pos="4051300" algn="l"/>
                    <a:tab pos="4546600" algn="l"/>
                    <a:tab pos="5054600" algn="l"/>
                    <a:tab pos="5562600" algn="l"/>
                    <a:tab pos="6070600" algn="l"/>
                  </a:tabLst>
                  <a:defRPr sz="2900">
                    <a:latin typeface="Arial"/>
                    <a:ea typeface="Arial"/>
                    <a:cs typeface="Arial"/>
                    <a:sym typeface="Arial"/>
                  </a:defRPr>
                </a:pPr>
                <a:r>
                  <a:t>3. National Gov. - power to VETO any state law</a:t>
                </a:r>
              </a:p>
              <a:p>
                <a:pPr marL="571971" indent="-406871" algn="l" defTabSz="647700">
                  <a:lnSpc>
                    <a:spcPts val="3100"/>
                  </a:lnSpc>
                  <a:spcBef>
                    <a:spcPts val="800"/>
                  </a:spcBef>
                  <a:tabLst>
                    <a:tab pos="508000" algn="l"/>
                    <a:tab pos="812800" algn="l"/>
                    <a:tab pos="2019300" algn="l"/>
                    <a:tab pos="2527300" algn="l"/>
                    <a:tab pos="3035300" algn="l"/>
                    <a:tab pos="3543300" algn="l"/>
                    <a:tab pos="4051300" algn="l"/>
                    <a:tab pos="4546600" algn="l"/>
                    <a:tab pos="5054600" algn="l"/>
                    <a:tab pos="5562600" algn="l"/>
                    <a:tab pos="6070600" algn="l"/>
                  </a:tabLst>
                  <a:defRPr sz="2900">
                    <a:latin typeface="Arial"/>
                    <a:ea typeface="Arial"/>
                    <a:cs typeface="Arial"/>
                    <a:sym typeface="Arial"/>
                  </a:defRPr>
                </a:pPr>
                <a:r>
                  <a:t>4. Executive Branch &amp; Judicial Branch</a:t>
                </a:r>
              </a:p>
            </p:txBody>
          </p:sp>
        </p:grpSp>
        <p:sp>
          <p:nvSpPr>
            <p:cNvPr id="149" name="A. VIRGINIA PLAN"/>
            <p:cNvSpPr txBox="1"/>
            <p:nvPr/>
          </p:nvSpPr>
          <p:spPr>
            <a:xfrm>
              <a:off x="165100" y="2438400"/>
              <a:ext cx="5439408" cy="1066800"/>
            </a:xfrm>
            <a:prstGeom prst="rect">
              <a:avLst/>
            </a:prstGeom>
            <a:noFill/>
            <a:ln w="12700" cap="flat">
              <a:noFill/>
              <a:miter lim="400000"/>
            </a:ln>
            <a:effectLst>
              <a:outerShdw blurRad="12700" dist="76200" dir="2700000" rotWithShape="0">
                <a:srgbClr val="000000"/>
              </a:outerShdw>
            </a:effectLst>
            <a:extLst>
              <a:ext uri="{C572A759-6A51-4108-AA02-DFA0A04FC94B}">
                <ma14:wrappingTextBoxFlag xmlns="" xmlns:ma14="http://schemas.microsoft.com/office/mac/drawingml/2011/main" val="1"/>
              </a:ext>
            </a:extLst>
          </p:spPr>
          <p:txBody>
            <a:bodyPr wrap="none" lIns="50800" tIns="50800" rIns="50800" bIns="50800" numCol="1" anchor="t">
              <a:spAutoFit/>
            </a:bodyPr>
            <a:lstStyle>
              <a:lvl1pPr marL="812800" indent="-647700" algn="l" defTabSz="647700">
                <a:lnSpc>
                  <a:spcPts val="7500"/>
                </a:lnSpc>
                <a:tabLst>
                  <a:tab pos="165100" algn="l"/>
                  <a:tab pos="508000" algn="l"/>
                  <a:tab pos="812800" algn="l"/>
                  <a:tab pos="2019300" algn="l"/>
                  <a:tab pos="2527300" algn="l"/>
                  <a:tab pos="3035300" algn="l"/>
                  <a:tab pos="3543300" algn="l"/>
                  <a:tab pos="4051300" algn="l"/>
                  <a:tab pos="4546600" algn="l"/>
                  <a:tab pos="5054600" algn="l"/>
                  <a:tab pos="5562600" algn="l"/>
                  <a:tab pos="6070600" algn="l"/>
                </a:tabLst>
                <a:defRPr sz="6200">
                  <a:solidFill>
                    <a:srgbClr val="DCDEE0"/>
                  </a:solidFill>
                  <a:latin typeface="Impact"/>
                  <a:ea typeface="Impact"/>
                  <a:cs typeface="Impact"/>
                  <a:sym typeface="Impact"/>
                </a:defRPr>
              </a:lvl1pPr>
            </a:lstStyle>
            <a:p>
              <a:r>
                <a:t>A. VIRGINIA PLAN</a:t>
              </a:r>
            </a:p>
          </p:txBody>
        </p:sp>
      </p:grpSp>
      <p:grpSp>
        <p:nvGrpSpPr>
          <p:cNvPr id="153" name="Group"/>
          <p:cNvGrpSpPr/>
          <p:nvPr/>
        </p:nvGrpSpPr>
        <p:grpSpPr>
          <a:xfrm>
            <a:off x="6664959" y="3718983"/>
            <a:ext cx="5727701" cy="5054601"/>
            <a:chOff x="0" y="0"/>
            <a:chExt cx="5727700" cy="5054600"/>
          </a:xfrm>
        </p:grpSpPr>
        <p:sp>
          <p:nvSpPr>
            <p:cNvPr id="151" name="B. NEW JERSEY…"/>
            <p:cNvSpPr txBox="1"/>
            <p:nvPr/>
          </p:nvSpPr>
          <p:spPr>
            <a:xfrm>
              <a:off x="0" y="0"/>
              <a:ext cx="5727700" cy="2085819"/>
            </a:xfrm>
            <a:prstGeom prst="rect">
              <a:avLst/>
            </a:prstGeom>
            <a:noFill/>
            <a:ln w="12700" cap="flat">
              <a:noFill/>
              <a:miter lim="400000"/>
            </a:ln>
            <a:effectLst>
              <a:outerShdw blurRad="12700" dist="76200" dir="2700000" rotWithShape="0">
                <a:srgbClr val="000000"/>
              </a:outerShdw>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p>
              <a:pPr marL="812800" indent="-647700" algn="l" defTabSz="647700">
                <a:lnSpc>
                  <a:spcPts val="6800"/>
                </a:lnSpc>
                <a:tabLst>
                  <a:tab pos="165100" algn="l"/>
                  <a:tab pos="508000" algn="l"/>
                  <a:tab pos="812800" algn="l"/>
                  <a:tab pos="2019300" algn="l"/>
                  <a:tab pos="2527300" algn="l"/>
                  <a:tab pos="3035300" algn="l"/>
                  <a:tab pos="3543300" algn="l"/>
                  <a:tab pos="4051300" algn="l"/>
                  <a:tab pos="4546600" algn="l"/>
                  <a:tab pos="5054600" algn="l"/>
                  <a:tab pos="5562600" algn="l"/>
                  <a:tab pos="6070600" algn="l"/>
                  <a:tab pos="6197600" algn="l"/>
                </a:tabLst>
                <a:defRPr sz="6300">
                  <a:solidFill>
                    <a:srgbClr val="DCDEE0"/>
                  </a:solidFill>
                  <a:latin typeface="Impact"/>
                  <a:ea typeface="Impact"/>
                  <a:cs typeface="Impact"/>
                  <a:sym typeface="Impact"/>
                </a:defRPr>
              </a:pPr>
              <a:r>
                <a:t>B. NEW JERSEY               </a:t>
              </a:r>
            </a:p>
            <a:p>
              <a:pPr marL="812800" indent="-647700" algn="l" defTabSz="647700">
                <a:lnSpc>
                  <a:spcPts val="6800"/>
                </a:lnSpc>
                <a:tabLst>
                  <a:tab pos="165100" algn="l"/>
                  <a:tab pos="508000" algn="l"/>
                  <a:tab pos="812800" algn="l"/>
                  <a:tab pos="2019300" algn="l"/>
                  <a:tab pos="2527300" algn="l"/>
                  <a:tab pos="3035300" algn="l"/>
                  <a:tab pos="3543300" algn="l"/>
                  <a:tab pos="4051300" algn="l"/>
                  <a:tab pos="4546600" algn="l"/>
                  <a:tab pos="5054600" algn="l"/>
                  <a:tab pos="5562600" algn="l"/>
                  <a:tab pos="6070600" algn="l"/>
                  <a:tab pos="6197600" algn="l"/>
                </a:tabLst>
                <a:defRPr sz="6300">
                  <a:solidFill>
                    <a:srgbClr val="DCDEE0"/>
                  </a:solidFill>
                  <a:latin typeface="Impact"/>
                  <a:ea typeface="Impact"/>
                  <a:cs typeface="Impact"/>
                  <a:sym typeface="Impact"/>
                </a:defRPr>
              </a:pPr>
              <a:r>
                <a:t>                           PLAN</a:t>
              </a:r>
            </a:p>
          </p:txBody>
        </p:sp>
        <p:sp>
          <p:nvSpPr>
            <p:cNvPr id="152" name="1. unicameral congress -…"/>
            <p:cNvSpPr txBox="1"/>
            <p:nvPr/>
          </p:nvSpPr>
          <p:spPr>
            <a:xfrm>
              <a:off x="324955" y="1803400"/>
              <a:ext cx="5221997" cy="3251200"/>
            </a:xfrm>
            <a:prstGeom prst="rect">
              <a:avLst/>
            </a:prstGeom>
            <a:noFill/>
            <a:ln w="12700" cap="flat">
              <a:noFill/>
              <a:miter lim="400000"/>
            </a:ln>
            <a:effectLst>
              <a:outerShdw blurRad="63500" dir="2700000" rotWithShape="0">
                <a:srgbClr val="000000"/>
              </a:outerShdw>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p>
              <a:pPr marL="644219" indent="-479119" algn="l" defTabSz="647700">
                <a:lnSpc>
                  <a:spcPts val="3300"/>
                </a:lnSpc>
                <a:spcBef>
                  <a:spcPts val="600"/>
                </a:spcBef>
                <a:tabLst>
                  <a:tab pos="622300" algn="l"/>
                  <a:tab pos="2019300" algn="l"/>
                  <a:tab pos="2527300" algn="l"/>
                  <a:tab pos="3035300" algn="l"/>
                  <a:tab pos="3543300" algn="l"/>
                  <a:tab pos="4051300" algn="l"/>
                  <a:tab pos="4546600" algn="l"/>
                  <a:tab pos="5054600" algn="l"/>
                  <a:tab pos="5562600" algn="l"/>
                  <a:tab pos="6070600" algn="l"/>
                </a:tabLst>
                <a:defRPr sz="2900">
                  <a:latin typeface="Arial"/>
                  <a:ea typeface="Arial"/>
                  <a:cs typeface="Arial"/>
                  <a:sym typeface="Arial"/>
                </a:defRPr>
              </a:pPr>
              <a:r>
                <a:t>1. unicameral congress - </a:t>
              </a:r>
            </a:p>
            <a:p>
              <a:pPr marL="644219" indent="-479119" algn="l" defTabSz="647700">
                <a:lnSpc>
                  <a:spcPts val="3300"/>
                </a:lnSpc>
                <a:spcBef>
                  <a:spcPts val="600"/>
                </a:spcBef>
                <a:tabLst>
                  <a:tab pos="622300" algn="l"/>
                  <a:tab pos="2019300" algn="l"/>
                  <a:tab pos="2527300" algn="l"/>
                  <a:tab pos="3035300" algn="l"/>
                  <a:tab pos="3543300" algn="l"/>
                  <a:tab pos="4051300" algn="l"/>
                  <a:tab pos="4546600" algn="l"/>
                  <a:tab pos="5054600" algn="l"/>
                  <a:tab pos="5562600" algn="l"/>
                  <a:tab pos="6070600" algn="l"/>
                </a:tabLst>
                <a:defRPr sz="2900">
                  <a:latin typeface="Arial"/>
                  <a:ea typeface="Arial"/>
                  <a:cs typeface="Arial"/>
                  <a:sym typeface="Arial"/>
                </a:defRPr>
              </a:pPr>
              <a:r>
                <a:t>	1 state, 1 vote</a:t>
              </a:r>
            </a:p>
            <a:p>
              <a:pPr marL="644219" indent="-479119" algn="l" defTabSz="647700">
                <a:lnSpc>
                  <a:spcPts val="3300"/>
                </a:lnSpc>
                <a:spcBef>
                  <a:spcPts val="600"/>
                </a:spcBef>
                <a:tabLst>
                  <a:tab pos="622300" algn="l"/>
                  <a:tab pos="2019300" algn="l"/>
                  <a:tab pos="2527300" algn="l"/>
                  <a:tab pos="3035300" algn="l"/>
                  <a:tab pos="3543300" algn="l"/>
                  <a:tab pos="4051300" algn="l"/>
                  <a:tab pos="4546600" algn="l"/>
                  <a:tab pos="5054600" algn="l"/>
                  <a:tab pos="5562600" algn="l"/>
                  <a:tab pos="6070600" algn="l"/>
                </a:tabLst>
                <a:defRPr sz="2900">
                  <a:latin typeface="Arial"/>
                  <a:ea typeface="Arial"/>
                  <a:cs typeface="Arial"/>
                  <a:sym typeface="Arial"/>
                </a:defRPr>
              </a:pPr>
              <a:r>
                <a:t>2. Congress -power to tax, &amp; regulate foreign &amp; interstate trade</a:t>
              </a:r>
            </a:p>
            <a:p>
              <a:pPr marL="644219" indent="-479119" algn="l" defTabSz="647700">
                <a:lnSpc>
                  <a:spcPts val="3300"/>
                </a:lnSpc>
                <a:spcBef>
                  <a:spcPts val="600"/>
                </a:spcBef>
                <a:tabLst>
                  <a:tab pos="622300" algn="l"/>
                  <a:tab pos="2019300" algn="l"/>
                  <a:tab pos="2527300" algn="l"/>
                  <a:tab pos="3035300" algn="l"/>
                  <a:tab pos="3543300" algn="l"/>
                  <a:tab pos="4051300" algn="l"/>
                  <a:tab pos="4546600" algn="l"/>
                  <a:tab pos="5054600" algn="l"/>
                  <a:tab pos="5562600" algn="l"/>
                  <a:tab pos="6070600" algn="l"/>
                </a:tabLst>
                <a:defRPr sz="2900">
                  <a:latin typeface="Arial"/>
                  <a:ea typeface="Arial"/>
                  <a:cs typeface="Arial"/>
                  <a:sym typeface="Arial"/>
                </a:defRPr>
              </a:pPr>
              <a:r>
                <a:t>3. Executive Branch &amp; Judicial Branch</a:t>
              </a:r>
            </a:p>
          </p:txBody>
        </p:sp>
      </p:grpSp>
      <p:sp>
        <p:nvSpPr>
          <p:cNvPr id="154" name="IV. Constitutional convention"/>
          <p:cNvSpPr txBox="1"/>
          <p:nvPr/>
        </p:nvSpPr>
        <p:spPr>
          <a:xfrm>
            <a:off x="141090" y="903303"/>
            <a:ext cx="12041918"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132">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t> IV. Constitutional convention</a:t>
            </a:r>
          </a:p>
        </p:txBody>
      </p:sp>
      <p:sp>
        <p:nvSpPr>
          <p:cNvPr id="155" name="Line"/>
          <p:cNvSpPr/>
          <p:nvPr/>
        </p:nvSpPr>
        <p:spPr>
          <a:xfrm flipV="1">
            <a:off x="6596397" y="1938097"/>
            <a:ext cx="1" cy="6662301"/>
          </a:xfrm>
          <a:prstGeom prst="line">
            <a:avLst/>
          </a:prstGeom>
          <a:ln w="38100">
            <a:solidFill>
              <a:srgbClr val="FFFFFF"/>
            </a:solidFill>
            <a:miter lim="400000"/>
            <a:headEnd type="oval"/>
            <a:tailEnd type="oval"/>
          </a:ln>
        </p:spPr>
        <p:txBody>
          <a:bodyPr lIns="50800" tIns="50800" rIns="50800" bIns="50800" anchor="ctr"/>
          <a:lstStyle/>
          <a:p>
            <a:pPr>
              <a:defRPr sz="2600"/>
            </a:pPr>
            <a:endParaRPr/>
          </a:p>
        </p:txBody>
      </p:sp>
    </p:spTree>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14:presetBounceEnd="60000">
                                      <p:stCondLst>
                                        <p:cond delay="0"/>
                                      </p:stCondLst>
                                      <p:childTnLst>
                                        <p:set>
                                          <p:cBhvr>
                                            <p:cTn id="6" fill="hold"/>
                                            <p:tgtEl>
                                              <p:spTgt spid="154"/>
                                            </p:tgtEl>
                                            <p:attrNameLst>
                                              <p:attrName>style.visibility</p:attrName>
                                            </p:attrNameLst>
                                          </p:cBhvr>
                                          <p:to>
                                            <p:strVal val="visible"/>
                                          </p:to>
                                        </p:set>
                                        <p:anim calcmode="lin" valueType="num" p14:bounceEnd="60000">
                                          <p:cBhvr>
                                            <p:cTn id="7" dur="1500" fill="hold"/>
                                            <p:tgtEl>
                                              <p:spTgt spid="154"/>
                                            </p:tgtEl>
                                            <p:attrNameLst>
                                              <p:attrName>ppt_x</p:attrName>
                                            </p:attrNameLst>
                                          </p:cBhvr>
                                          <p:tavLst>
                                            <p:tav tm="0">
                                              <p:val>
                                                <p:strVal val="0-#ppt_w/2"/>
                                              </p:val>
                                            </p:tav>
                                            <p:tav tm="100000">
                                              <p:val>
                                                <p:strVal val="#ppt_x"/>
                                              </p:val>
                                            </p:tav>
                                          </p:tavLst>
                                        </p:anim>
                                        <p:anim calcmode="lin" valueType="num" p14:bounceEnd="60000">
                                          <p:cBhvr>
                                            <p:cTn id="8" dur="1500" fill="hold"/>
                                            <p:tgtEl>
                                              <p:spTgt spid="154"/>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4" fill="hold" grpId="2" nodeType="afterEffect" p14:presetBounceEnd="60000">
                                      <p:stCondLst>
                                        <p:cond delay="0"/>
                                      </p:stCondLst>
                                      <p:childTnLst>
                                        <p:set>
                                          <p:cBhvr>
                                            <p:cTn id="11" dur="1" fill="hold">
                                              <p:stCondLst>
                                                <p:cond delay="0"/>
                                              </p:stCondLst>
                                            </p:cTn>
                                            <p:tgtEl>
                                              <p:spTgt spid="150"/>
                                            </p:tgtEl>
                                            <p:attrNameLst>
                                              <p:attrName>style.visibility</p:attrName>
                                            </p:attrNameLst>
                                          </p:cBhvr>
                                          <p:to>
                                            <p:strVal val="visible"/>
                                          </p:to>
                                        </p:set>
                                        <p:anim calcmode="lin" valueType="num" p14:bounceEnd="60000">
                                          <p:cBhvr additive="base">
                                            <p:cTn id="12" dur="500" fill="hold"/>
                                            <p:tgtEl>
                                              <p:spTgt spid="150"/>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150"/>
                                            </p:tgtEl>
                                            <p:attrNameLst>
                                              <p:attrName>ppt_y</p:attrName>
                                            </p:attrNameLst>
                                          </p:cBhvr>
                                          <p:tavLst>
                                            <p:tav tm="0">
                                              <p:val>
                                                <p:strVal val="1+#ppt_h/2"/>
                                              </p:val>
                                            </p:tav>
                                            <p:tav tm="100000">
                                              <p:val>
                                                <p:strVal val="#ppt_y"/>
                                              </p:val>
                                            </p:tav>
                                          </p:tavLst>
                                        </p:anim>
                                      </p:childTnLst>
                                    </p:cTn>
                                  </p:par>
                                  <p:par>
                                    <p:cTn id="14" presetID="22" presetClass="entr" presetSubtype="1" fill="hold" grpId="3" nodeType="withEffect">
                                      <p:stCondLst>
                                        <p:cond delay="0"/>
                                      </p:stCondLst>
                                      <p:iterate>
                                        <p:tmAbs val="0"/>
                                      </p:iterate>
                                      <p:childTnLst>
                                        <p:set>
                                          <p:cBhvr>
                                            <p:cTn id="15" fill="hold"/>
                                            <p:tgtEl>
                                              <p:spTgt spid="155"/>
                                            </p:tgtEl>
                                            <p:attrNameLst>
                                              <p:attrName>style.visibility</p:attrName>
                                            </p:attrNameLst>
                                          </p:cBhvr>
                                          <p:to>
                                            <p:strVal val="visible"/>
                                          </p:to>
                                        </p:set>
                                        <p:animEffect transition="in" filter="wipe(up)">
                                          <p:cBhvr>
                                            <p:cTn id="16" dur="1000"/>
                                            <p:tgtEl>
                                              <p:spTgt spid="15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4" nodeType="clickEffect" p14:presetBounceEnd="70000">
                                      <p:stCondLst>
                                        <p:cond delay="0"/>
                                      </p:stCondLst>
                                      <p:childTnLst>
                                        <p:set>
                                          <p:cBhvr>
                                            <p:cTn id="20" dur="1" fill="hold">
                                              <p:stCondLst>
                                                <p:cond delay="0"/>
                                              </p:stCondLst>
                                            </p:cTn>
                                            <p:tgtEl>
                                              <p:spTgt spid="153"/>
                                            </p:tgtEl>
                                            <p:attrNameLst>
                                              <p:attrName>style.visibility</p:attrName>
                                            </p:attrNameLst>
                                          </p:cBhvr>
                                          <p:to>
                                            <p:strVal val="visible"/>
                                          </p:to>
                                        </p:set>
                                        <p:anim calcmode="lin" valueType="num" p14:bounceEnd="70000">
                                          <p:cBhvr additive="base">
                                            <p:cTn id="21" dur="500" fill="hold"/>
                                            <p:tgtEl>
                                              <p:spTgt spid="153"/>
                                            </p:tgtEl>
                                            <p:attrNameLst>
                                              <p:attrName>ppt_x</p:attrName>
                                            </p:attrNameLst>
                                          </p:cBhvr>
                                          <p:tavLst>
                                            <p:tav tm="0">
                                              <p:val>
                                                <p:strVal val="#ppt_x"/>
                                              </p:val>
                                            </p:tav>
                                            <p:tav tm="100000">
                                              <p:val>
                                                <p:strVal val="#ppt_x"/>
                                              </p:val>
                                            </p:tav>
                                          </p:tavLst>
                                        </p:anim>
                                        <p:anim calcmode="lin" valueType="num" p14:bounceEnd="70000">
                                          <p:cBhvr additive="base">
                                            <p:cTn id="22" dur="500" fill="hold"/>
                                            <p:tgtEl>
                                              <p:spTgt spid="1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2" animBg="1" advAuto="0"/>
          <p:bldP spid="153" grpId="4" animBg="1" advAuto="0"/>
          <p:bldP spid="154" grpId="1" animBg="1" advAuto="0"/>
          <p:bldP spid="155" grpId="3"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fill="hold"/>
                                            <p:tgtEl>
                                              <p:spTgt spid="154"/>
                                            </p:tgtEl>
                                            <p:attrNameLst>
                                              <p:attrName>style.visibility</p:attrName>
                                            </p:attrNameLst>
                                          </p:cBhvr>
                                          <p:to>
                                            <p:strVal val="visible"/>
                                          </p:to>
                                        </p:set>
                                        <p:anim calcmode="lin" valueType="num">
                                          <p:cBhvr>
                                            <p:cTn id="7" dur="1500" fill="hold"/>
                                            <p:tgtEl>
                                              <p:spTgt spid="154"/>
                                            </p:tgtEl>
                                            <p:attrNameLst>
                                              <p:attrName>ppt_x</p:attrName>
                                            </p:attrNameLst>
                                          </p:cBhvr>
                                          <p:tavLst>
                                            <p:tav tm="0">
                                              <p:val>
                                                <p:strVal val="0-#ppt_w/2"/>
                                              </p:val>
                                            </p:tav>
                                            <p:tav tm="100000">
                                              <p:val>
                                                <p:strVal val="#ppt_x"/>
                                              </p:val>
                                            </p:tav>
                                          </p:tavLst>
                                        </p:anim>
                                        <p:anim calcmode="lin" valueType="num">
                                          <p:cBhvr>
                                            <p:cTn id="8" dur="1500" fill="hold"/>
                                            <p:tgtEl>
                                              <p:spTgt spid="154"/>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4" fill="hold" grpId="2" nodeType="afterEffect">
                                      <p:stCondLst>
                                        <p:cond delay="0"/>
                                      </p:stCondLst>
                                      <p:childTnLst>
                                        <p:set>
                                          <p:cBhvr>
                                            <p:cTn id="11" dur="1" fill="hold">
                                              <p:stCondLst>
                                                <p:cond delay="0"/>
                                              </p:stCondLst>
                                            </p:cTn>
                                            <p:tgtEl>
                                              <p:spTgt spid="150"/>
                                            </p:tgtEl>
                                            <p:attrNameLst>
                                              <p:attrName>style.visibility</p:attrName>
                                            </p:attrNameLst>
                                          </p:cBhvr>
                                          <p:to>
                                            <p:strVal val="visible"/>
                                          </p:to>
                                        </p:set>
                                        <p:anim calcmode="lin" valueType="num">
                                          <p:cBhvr additive="base">
                                            <p:cTn id="12" dur="500" fill="hold"/>
                                            <p:tgtEl>
                                              <p:spTgt spid="150"/>
                                            </p:tgtEl>
                                            <p:attrNameLst>
                                              <p:attrName>ppt_x</p:attrName>
                                            </p:attrNameLst>
                                          </p:cBhvr>
                                          <p:tavLst>
                                            <p:tav tm="0">
                                              <p:val>
                                                <p:strVal val="#ppt_x"/>
                                              </p:val>
                                            </p:tav>
                                            <p:tav tm="100000">
                                              <p:val>
                                                <p:strVal val="#ppt_x"/>
                                              </p:val>
                                            </p:tav>
                                          </p:tavLst>
                                        </p:anim>
                                        <p:anim calcmode="lin" valueType="num">
                                          <p:cBhvr additive="base">
                                            <p:cTn id="13" dur="500" fill="hold"/>
                                            <p:tgtEl>
                                              <p:spTgt spid="150"/>
                                            </p:tgtEl>
                                            <p:attrNameLst>
                                              <p:attrName>ppt_y</p:attrName>
                                            </p:attrNameLst>
                                          </p:cBhvr>
                                          <p:tavLst>
                                            <p:tav tm="0">
                                              <p:val>
                                                <p:strVal val="1+#ppt_h/2"/>
                                              </p:val>
                                            </p:tav>
                                            <p:tav tm="100000">
                                              <p:val>
                                                <p:strVal val="#ppt_y"/>
                                              </p:val>
                                            </p:tav>
                                          </p:tavLst>
                                        </p:anim>
                                      </p:childTnLst>
                                    </p:cTn>
                                  </p:par>
                                  <p:par>
                                    <p:cTn id="14" presetID="22" presetClass="entr" presetSubtype="1" fill="hold" grpId="3" nodeType="withEffect">
                                      <p:stCondLst>
                                        <p:cond delay="0"/>
                                      </p:stCondLst>
                                      <p:iterate>
                                        <p:tmAbs val="0"/>
                                      </p:iterate>
                                      <p:childTnLst>
                                        <p:set>
                                          <p:cBhvr>
                                            <p:cTn id="15" fill="hold"/>
                                            <p:tgtEl>
                                              <p:spTgt spid="155"/>
                                            </p:tgtEl>
                                            <p:attrNameLst>
                                              <p:attrName>style.visibility</p:attrName>
                                            </p:attrNameLst>
                                          </p:cBhvr>
                                          <p:to>
                                            <p:strVal val="visible"/>
                                          </p:to>
                                        </p:set>
                                        <p:animEffect transition="in" filter="wipe(up)">
                                          <p:cBhvr>
                                            <p:cTn id="16" dur="1000"/>
                                            <p:tgtEl>
                                              <p:spTgt spid="15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4" nodeType="clickEffect">
                                      <p:stCondLst>
                                        <p:cond delay="0"/>
                                      </p:stCondLst>
                                      <p:childTnLst>
                                        <p:set>
                                          <p:cBhvr>
                                            <p:cTn id="20" dur="1" fill="hold">
                                              <p:stCondLst>
                                                <p:cond delay="0"/>
                                              </p:stCondLst>
                                            </p:cTn>
                                            <p:tgtEl>
                                              <p:spTgt spid="153"/>
                                            </p:tgtEl>
                                            <p:attrNameLst>
                                              <p:attrName>style.visibility</p:attrName>
                                            </p:attrNameLst>
                                          </p:cBhvr>
                                          <p:to>
                                            <p:strVal val="visible"/>
                                          </p:to>
                                        </p:set>
                                        <p:anim calcmode="lin" valueType="num">
                                          <p:cBhvr additive="base">
                                            <p:cTn id="21" dur="500" fill="hold"/>
                                            <p:tgtEl>
                                              <p:spTgt spid="153"/>
                                            </p:tgtEl>
                                            <p:attrNameLst>
                                              <p:attrName>ppt_x</p:attrName>
                                            </p:attrNameLst>
                                          </p:cBhvr>
                                          <p:tavLst>
                                            <p:tav tm="0">
                                              <p:val>
                                                <p:strVal val="#ppt_x"/>
                                              </p:val>
                                            </p:tav>
                                            <p:tav tm="100000">
                                              <p:val>
                                                <p:strVal val="#ppt_x"/>
                                              </p:val>
                                            </p:tav>
                                          </p:tavLst>
                                        </p:anim>
                                        <p:anim calcmode="lin" valueType="num">
                                          <p:cBhvr additive="base">
                                            <p:cTn id="22" dur="500" fill="hold"/>
                                            <p:tgtEl>
                                              <p:spTgt spid="1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2" animBg="1" advAuto="0"/>
          <p:bldP spid="153" grpId="4" animBg="1" advAuto="0"/>
          <p:bldP spid="154" grpId="1" animBg="1" advAuto="0"/>
          <p:bldP spid="155" grpId="3" animBg="1" advAuto="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1" name="Rounded Rectangle"/>
          <p:cNvGrpSpPr/>
          <p:nvPr/>
        </p:nvGrpSpPr>
        <p:grpSpPr>
          <a:xfrm>
            <a:off x="6722243" y="6476021"/>
            <a:ext cx="5861384" cy="2372826"/>
            <a:chOff x="0" y="0"/>
            <a:chExt cx="5861382" cy="2372824"/>
          </a:xfrm>
        </p:grpSpPr>
        <p:sp>
          <p:nvSpPr>
            <p:cNvPr id="160" name="Rounded Rectangle"/>
            <p:cNvSpPr/>
            <p:nvPr/>
          </p:nvSpPr>
          <p:spPr>
            <a:xfrm>
              <a:off x="50800" y="50800"/>
              <a:ext cx="5759783" cy="2271225"/>
            </a:xfrm>
            <a:prstGeom prst="roundRect">
              <a:avLst>
                <a:gd name="adj" fmla="val 18398"/>
              </a:avLst>
            </a:prstGeom>
            <a:solidFill>
              <a:srgbClr val="01001A"/>
            </a:solidFill>
            <a:ln>
              <a:noFill/>
            </a:ln>
            <a:effectLst/>
          </p:spPr>
          <p:txBody>
            <a:bodyPr wrap="square" lIns="50800" tIns="50800" rIns="50800" bIns="50800" numCol="1" anchor="ctr">
              <a:noAutofit/>
            </a:bodyPr>
            <a:lstStyle/>
            <a:p>
              <a:pPr>
                <a:defRPr sz="2600"/>
              </a:pPr>
              <a:endParaRPr/>
            </a:p>
          </p:txBody>
        </p:sp>
        <p:pic>
          <p:nvPicPr>
            <p:cNvPr id="159" name="Rounded Rectangle" descr="Rounded Rectangle"/>
            <p:cNvPicPr>
              <a:picLocks/>
            </p:cNvPicPr>
            <p:nvPr/>
          </p:nvPicPr>
          <p:blipFill>
            <a:blip r:embed="rId3"/>
            <a:stretch>
              <a:fillRect/>
            </a:stretch>
          </p:blipFill>
          <p:spPr>
            <a:xfrm>
              <a:off x="0" y="0"/>
              <a:ext cx="5861383" cy="2372825"/>
            </a:xfrm>
            <a:prstGeom prst="rect">
              <a:avLst/>
            </a:prstGeom>
            <a:effectLst/>
          </p:spPr>
        </p:pic>
      </p:grpSp>
      <p:sp>
        <p:nvSpPr>
          <p:cNvPr id="162" name="Rounded Rectangle"/>
          <p:cNvSpPr/>
          <p:nvPr/>
        </p:nvSpPr>
        <p:spPr>
          <a:xfrm>
            <a:off x="6780072" y="1608243"/>
            <a:ext cx="5273445" cy="4272794"/>
          </a:xfrm>
          <a:prstGeom prst="roundRect">
            <a:avLst>
              <a:gd name="adj" fmla="val 10991"/>
            </a:avLst>
          </a:prstGeom>
          <a:solidFill>
            <a:schemeClr val="accent1">
              <a:hueOff val="203473"/>
              <a:lumOff val="-13814"/>
            </a:schemeClr>
          </a:solidFill>
          <a:ln w="38100">
            <a:solidFill>
              <a:srgbClr val="FFFFFF"/>
            </a:solidFill>
            <a:miter lim="400000"/>
          </a:ln>
        </p:spPr>
        <p:txBody>
          <a:bodyPr lIns="50800" tIns="50800" rIns="50800" bIns="50800" anchor="ctr"/>
          <a:lstStyle/>
          <a:p>
            <a:pPr>
              <a:defRPr sz="2600"/>
            </a:pPr>
            <a:endParaRPr/>
          </a:p>
        </p:txBody>
      </p:sp>
      <p:grpSp>
        <p:nvGrpSpPr>
          <p:cNvPr id="165" name="Rounded Rectangle"/>
          <p:cNvGrpSpPr/>
          <p:nvPr/>
        </p:nvGrpSpPr>
        <p:grpSpPr>
          <a:xfrm>
            <a:off x="640723" y="1785175"/>
            <a:ext cx="5540401" cy="3445404"/>
            <a:chOff x="0" y="0"/>
            <a:chExt cx="5540400" cy="3445403"/>
          </a:xfrm>
        </p:grpSpPr>
        <p:sp>
          <p:nvSpPr>
            <p:cNvPr id="164" name="Rounded Rectangle"/>
            <p:cNvSpPr/>
            <p:nvPr/>
          </p:nvSpPr>
          <p:spPr>
            <a:xfrm>
              <a:off x="50800" y="50800"/>
              <a:ext cx="5438801" cy="3343804"/>
            </a:xfrm>
            <a:prstGeom prst="roundRect">
              <a:avLst>
                <a:gd name="adj" fmla="val 12497"/>
              </a:avLst>
            </a:prstGeom>
            <a:solidFill>
              <a:srgbClr val="01001A"/>
            </a:solidFill>
            <a:ln>
              <a:noFill/>
            </a:ln>
            <a:effectLst/>
          </p:spPr>
          <p:txBody>
            <a:bodyPr wrap="square" lIns="50800" tIns="50800" rIns="50800" bIns="50800" numCol="1" anchor="ctr">
              <a:noAutofit/>
            </a:bodyPr>
            <a:lstStyle/>
            <a:p>
              <a:pPr>
                <a:defRPr sz="2600"/>
              </a:pPr>
              <a:endParaRPr/>
            </a:p>
          </p:txBody>
        </p:sp>
        <p:pic>
          <p:nvPicPr>
            <p:cNvPr id="163" name="Rounded Rectangle" descr="Rounded Rectangle"/>
            <p:cNvPicPr>
              <a:picLocks/>
            </p:cNvPicPr>
            <p:nvPr/>
          </p:nvPicPr>
          <p:blipFill>
            <a:blip r:embed="rId4"/>
            <a:stretch>
              <a:fillRect/>
            </a:stretch>
          </p:blipFill>
          <p:spPr>
            <a:xfrm>
              <a:off x="0" y="0"/>
              <a:ext cx="5540401" cy="3445404"/>
            </a:xfrm>
            <a:prstGeom prst="rect">
              <a:avLst/>
            </a:prstGeom>
            <a:effectLst/>
          </p:spPr>
        </p:pic>
      </p:grpSp>
      <p:sp>
        <p:nvSpPr>
          <p:cNvPr id="166" name="A. The Great Compromise…"/>
          <p:cNvSpPr txBox="1"/>
          <p:nvPr/>
        </p:nvSpPr>
        <p:spPr>
          <a:xfrm>
            <a:off x="723401" y="1908168"/>
            <a:ext cx="5375046" cy="335732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p>
            <a:pPr marL="406400" indent="-406400" algn="l" defTabSz="647700">
              <a:lnSpc>
                <a:spcPts val="3600"/>
              </a:lnSpc>
              <a:tabLst>
                <a:tab pos="127000" algn="l"/>
                <a:tab pos="508000" algn="l"/>
                <a:tab pos="812800" algn="l"/>
                <a:tab pos="2019300" algn="l"/>
                <a:tab pos="2527300" algn="l"/>
                <a:tab pos="3035300" algn="l"/>
                <a:tab pos="3543300" algn="l"/>
                <a:tab pos="4051300" algn="l"/>
                <a:tab pos="4546600" algn="l"/>
                <a:tab pos="5054600" algn="l"/>
                <a:tab pos="5562600" algn="l"/>
                <a:tab pos="6070600" algn="l"/>
              </a:tabLst>
              <a:defRPr sz="2600" b="1">
                <a:latin typeface="Arial"/>
                <a:ea typeface="Arial"/>
                <a:cs typeface="Arial"/>
                <a:sym typeface="Arial"/>
              </a:defRPr>
            </a:pPr>
            <a:r>
              <a:rPr sz="2800" dirty="0"/>
              <a:t> A. </a:t>
            </a:r>
            <a:r>
              <a:rPr sz="3200" u="sng" dirty="0">
                <a:solidFill>
                  <a:schemeClr val="accent4">
                    <a:hueOff val="102361"/>
                    <a:satOff val="14118"/>
                    <a:lumOff val="10675"/>
                  </a:schemeClr>
                </a:solidFill>
              </a:rPr>
              <a:t>The Great Compromise</a:t>
            </a:r>
            <a:endParaRPr sz="2800" dirty="0"/>
          </a:p>
          <a:p>
            <a:pPr marL="406400" lvl="1" indent="-63500" algn="l" defTabSz="647700">
              <a:lnSpc>
                <a:spcPts val="3600"/>
              </a:lnSpc>
              <a:spcBef>
                <a:spcPts val="100"/>
              </a:spcBef>
              <a:tabLst>
                <a:tab pos="127000" algn="l"/>
                <a:tab pos="508000" algn="l"/>
                <a:tab pos="812800" algn="l"/>
                <a:tab pos="2019300" algn="l"/>
                <a:tab pos="2527300" algn="l"/>
                <a:tab pos="3035300" algn="l"/>
                <a:tab pos="3543300" algn="l"/>
                <a:tab pos="4051300" algn="l"/>
                <a:tab pos="4546600" algn="l"/>
                <a:tab pos="5054600" algn="l"/>
                <a:tab pos="5562600" algn="l"/>
                <a:tab pos="6070600" algn="l"/>
              </a:tabLst>
              <a:defRPr sz="2600" b="1">
                <a:latin typeface="Arial"/>
                <a:ea typeface="Arial"/>
                <a:cs typeface="Arial"/>
                <a:sym typeface="Arial"/>
              </a:defRPr>
            </a:pPr>
            <a:r>
              <a:rPr sz="2100" dirty="0"/>
              <a:t>AKA</a:t>
            </a:r>
            <a:r>
              <a:rPr sz="3100" dirty="0"/>
              <a:t> </a:t>
            </a:r>
            <a:r>
              <a:rPr sz="3100" u="sng" dirty="0">
                <a:solidFill>
                  <a:schemeClr val="accent4">
                    <a:hueOff val="102361"/>
                    <a:satOff val="14118"/>
                    <a:lumOff val="10675"/>
                  </a:schemeClr>
                </a:solidFill>
              </a:rPr>
              <a:t>Connecticut Plan</a:t>
            </a:r>
            <a:endParaRPr b="0" spc="-286" dirty="0"/>
          </a:p>
          <a:p>
            <a:pPr marL="406400" indent="-406400" algn="l" defTabSz="647700">
              <a:lnSpc>
                <a:spcPts val="3000"/>
              </a:lnSpc>
              <a:spcBef>
                <a:spcPts val="600"/>
              </a:spcBef>
              <a:tabLst>
                <a:tab pos="127000" algn="l"/>
                <a:tab pos="508000" algn="l"/>
                <a:tab pos="812800" algn="l"/>
                <a:tab pos="2019300" algn="l"/>
                <a:tab pos="2527300" algn="l"/>
                <a:tab pos="3035300" algn="l"/>
                <a:tab pos="3543300" algn="l"/>
                <a:tab pos="4051300" algn="l"/>
                <a:tab pos="4546600" algn="l"/>
                <a:tab pos="5054600" algn="l"/>
                <a:tab pos="5562600" algn="l"/>
                <a:tab pos="6070600" algn="l"/>
              </a:tabLst>
              <a:defRPr sz="2600">
                <a:latin typeface="Arial"/>
                <a:ea typeface="Arial"/>
                <a:cs typeface="Arial"/>
                <a:sym typeface="Arial"/>
              </a:defRPr>
            </a:pPr>
            <a:r>
              <a:rPr dirty="0"/>
              <a:t>		</a:t>
            </a:r>
            <a:r>
              <a:rPr sz="2900" dirty="0"/>
              <a:t>- creation of 2 houses of </a:t>
            </a:r>
          </a:p>
          <a:p>
            <a:pPr marL="406400" indent="-406400" algn="l" defTabSz="647700">
              <a:lnSpc>
                <a:spcPts val="3000"/>
              </a:lnSpc>
              <a:spcBef>
                <a:spcPts val="600"/>
              </a:spcBef>
              <a:tabLst>
                <a:tab pos="127000" algn="l"/>
                <a:tab pos="508000" algn="l"/>
                <a:tab pos="812800" algn="l"/>
                <a:tab pos="2019300" algn="l"/>
                <a:tab pos="2527300" algn="l"/>
                <a:tab pos="3035300" algn="l"/>
                <a:tab pos="3543300" algn="l"/>
                <a:tab pos="4051300" algn="l"/>
                <a:tab pos="4546600" algn="l"/>
                <a:tab pos="5054600" algn="l"/>
                <a:tab pos="5562600" algn="l"/>
                <a:tab pos="6070600" algn="l"/>
              </a:tabLst>
              <a:defRPr sz="3100">
                <a:latin typeface="Arial"/>
                <a:ea typeface="Arial"/>
                <a:cs typeface="Arial"/>
                <a:sym typeface="Arial"/>
              </a:defRPr>
            </a:pPr>
            <a:r>
              <a:rPr sz="2900" dirty="0"/>
              <a:t>		  legislature</a:t>
            </a:r>
          </a:p>
          <a:p>
            <a:pPr marL="406400" indent="-406400" algn="l" defTabSz="647700">
              <a:lnSpc>
                <a:spcPts val="3000"/>
              </a:lnSpc>
              <a:spcBef>
                <a:spcPts val="600"/>
              </a:spcBef>
              <a:tabLst>
                <a:tab pos="127000" algn="l"/>
                <a:tab pos="508000" algn="l"/>
                <a:tab pos="812800" algn="l"/>
                <a:tab pos="2019300" algn="l"/>
                <a:tab pos="2527300" algn="l"/>
                <a:tab pos="3035300" algn="l"/>
                <a:tab pos="3543300" algn="l"/>
                <a:tab pos="4051300" algn="l"/>
                <a:tab pos="4546600" algn="l"/>
                <a:tab pos="5054600" algn="l"/>
                <a:tab pos="5562600" algn="l"/>
                <a:tab pos="6070600" algn="l"/>
              </a:tabLst>
              <a:defRPr sz="3100">
                <a:latin typeface="Arial"/>
                <a:ea typeface="Arial"/>
                <a:cs typeface="Arial"/>
                <a:sym typeface="Arial"/>
              </a:defRPr>
            </a:pPr>
            <a:r>
              <a:rPr sz="2900" dirty="0"/>
              <a:t>		- Senate- 2 votes per state, &amp;</a:t>
            </a:r>
          </a:p>
          <a:p>
            <a:pPr marL="685800" lvl="1" indent="-265113" algn="l" defTabSz="647700">
              <a:lnSpc>
                <a:spcPts val="3000"/>
              </a:lnSpc>
              <a:spcBef>
                <a:spcPts val="600"/>
              </a:spcBef>
              <a:tabLst>
                <a:tab pos="127000" algn="l"/>
                <a:tab pos="368300" algn="l"/>
                <a:tab pos="812800" algn="l"/>
                <a:tab pos="2019300" algn="l"/>
                <a:tab pos="2527300" algn="l"/>
                <a:tab pos="3035300" algn="l"/>
                <a:tab pos="3543300" algn="l"/>
                <a:tab pos="4051300" algn="l"/>
                <a:tab pos="4546600" algn="l"/>
                <a:tab pos="5054600" algn="l"/>
                <a:tab pos="5562600" algn="l"/>
                <a:tab pos="6070600" algn="l"/>
              </a:tabLst>
              <a:defRPr sz="3100">
                <a:latin typeface="Arial"/>
                <a:ea typeface="Arial"/>
                <a:cs typeface="Arial"/>
                <a:sym typeface="Arial"/>
              </a:defRPr>
            </a:pPr>
            <a:r>
              <a:rPr sz="2900" dirty="0"/>
              <a:t>- House of legislature - votes based on pop.</a:t>
            </a:r>
          </a:p>
        </p:txBody>
      </p:sp>
      <p:sp>
        <p:nvSpPr>
          <p:cNvPr id="167" name="B. Three-Fifths Compromise…"/>
          <p:cNvSpPr txBox="1"/>
          <p:nvPr/>
        </p:nvSpPr>
        <p:spPr>
          <a:xfrm>
            <a:off x="6678267" y="6689386"/>
            <a:ext cx="5861384" cy="1946096"/>
          </a:xfrm>
          <a:prstGeom prst="rect">
            <a:avLst/>
          </a:prstGeom>
          <a:ln w="12700">
            <a:miter lim="400000"/>
          </a:ln>
          <a:effectLst>
            <a:outerShdw blurRad="76200" dir="27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spAutoFit/>
          </a:bodyPr>
          <a:lstStyle/>
          <a:p>
            <a:pPr marL="812800" indent="-647700" algn="l" defTabSz="647700">
              <a:lnSpc>
                <a:spcPts val="3700"/>
              </a:lnSpc>
              <a:tabLst>
                <a:tab pos="165100" algn="l"/>
                <a:tab pos="508000" algn="l"/>
                <a:tab pos="812800" algn="l"/>
                <a:tab pos="2019300" algn="l"/>
                <a:tab pos="2527300" algn="l"/>
                <a:tab pos="3035300" algn="l"/>
                <a:tab pos="3543300" algn="l"/>
                <a:tab pos="4051300" algn="l"/>
                <a:tab pos="4546600" algn="l"/>
                <a:tab pos="5054600" algn="l"/>
                <a:tab pos="5562600" algn="l"/>
                <a:tab pos="6070600" algn="l"/>
              </a:tabLst>
              <a:defRPr sz="3100" b="1">
                <a:effectLst>
                  <a:outerShdw blurRad="101600" dir="18900000" rotWithShape="0">
                    <a:srgbClr val="000000"/>
                  </a:outerShdw>
                </a:effectLst>
                <a:latin typeface="Arial"/>
                <a:ea typeface="Arial"/>
                <a:cs typeface="Arial"/>
                <a:sym typeface="Arial"/>
              </a:defRPr>
            </a:pPr>
            <a:r>
              <a:t>B. </a:t>
            </a:r>
            <a:r>
              <a:rPr u="sng"/>
              <a:t>Three-Fifths Compromise</a:t>
            </a:r>
            <a:endParaRPr b="0"/>
          </a:p>
          <a:p>
            <a:pPr marL="812800" indent="-647700" algn="l" defTabSz="647700">
              <a:lnSpc>
                <a:spcPts val="3700"/>
              </a:lnSpc>
              <a:tabLst>
                <a:tab pos="165100" algn="l"/>
                <a:tab pos="508000" algn="l"/>
                <a:tab pos="812800" algn="l"/>
                <a:tab pos="2019300" algn="l"/>
                <a:tab pos="2527300" algn="l"/>
                <a:tab pos="3035300" algn="l"/>
                <a:tab pos="3543300" algn="l"/>
                <a:tab pos="4051300" algn="l"/>
                <a:tab pos="4546600" algn="l"/>
                <a:tab pos="5054600" algn="l"/>
                <a:tab pos="5562600" algn="l"/>
                <a:tab pos="6070600" algn="l"/>
              </a:tabLst>
              <a:defRPr sz="3100">
                <a:effectLst>
                  <a:outerShdw blurRad="101600" dir="18900000" rotWithShape="0">
                    <a:srgbClr val="000000"/>
                  </a:outerShdw>
                </a:effectLst>
                <a:latin typeface="Arial"/>
                <a:ea typeface="Arial"/>
                <a:cs typeface="Arial"/>
                <a:sym typeface="Arial"/>
              </a:defRPr>
            </a:pPr>
            <a:r>
              <a:t>		3/5 of a state’s slave pop. counted in representing the govt.</a:t>
            </a:r>
          </a:p>
        </p:txBody>
      </p:sp>
      <p:sp>
        <p:nvSpPr>
          <p:cNvPr id="168" name="STATES              Total Pop. Slaves…"/>
          <p:cNvSpPr txBox="1"/>
          <p:nvPr/>
        </p:nvSpPr>
        <p:spPr>
          <a:xfrm>
            <a:off x="6942835" y="1792399"/>
            <a:ext cx="5078249" cy="3891422"/>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spAutoFit/>
          </a:bodyPr>
          <a:lstStyle/>
          <a:p>
            <a:pPr algn="l" defTabSz="647700">
              <a:lnSpc>
                <a:spcPts val="2600"/>
              </a:lnSpc>
              <a:tabLst>
                <a:tab pos="2463800" algn="l"/>
                <a:tab pos="3035300" algn="l"/>
                <a:tab pos="4000500" algn="l"/>
                <a:tab pos="4546600" algn="l"/>
                <a:tab pos="5054600" algn="l"/>
                <a:tab pos="5562600" algn="l"/>
                <a:tab pos="6070600" algn="l"/>
              </a:tabLst>
              <a:defRPr sz="2200" b="1">
                <a:latin typeface="Arial"/>
                <a:ea typeface="Arial"/>
                <a:cs typeface="Arial"/>
                <a:sym typeface="Arial"/>
              </a:defRPr>
            </a:pPr>
            <a:r>
              <a:t>STATES              Total Pop.	Slaves</a:t>
            </a:r>
          </a:p>
          <a:p>
            <a:pPr algn="l" defTabSz="647700">
              <a:lnSpc>
                <a:spcPts val="2100"/>
              </a:lnSpc>
              <a:tabLst>
                <a:tab pos="2463800" algn="l"/>
                <a:tab pos="3035300" algn="l"/>
                <a:tab pos="4000500" algn="l"/>
                <a:tab pos="4546600" algn="l"/>
                <a:tab pos="5054600" algn="l"/>
                <a:tab pos="5562600" algn="l"/>
                <a:tab pos="6070600" algn="l"/>
              </a:tabLst>
              <a:defRPr sz="1800">
                <a:latin typeface="Arial"/>
                <a:ea typeface="Arial"/>
                <a:cs typeface="Arial"/>
                <a:sym typeface="Arial"/>
              </a:defRPr>
            </a:pPr>
            <a:r>
              <a:t>CONNECTICUT	237,655	2,648</a:t>
            </a:r>
          </a:p>
          <a:p>
            <a:pPr algn="l" defTabSz="647700">
              <a:lnSpc>
                <a:spcPts val="2100"/>
              </a:lnSpc>
              <a:tabLst>
                <a:tab pos="2463800" algn="l"/>
                <a:tab pos="3035300" algn="l"/>
                <a:tab pos="4000500" algn="l"/>
                <a:tab pos="4546600" algn="l"/>
                <a:tab pos="5054600" algn="l"/>
                <a:tab pos="5562600" algn="l"/>
                <a:tab pos="6070600" algn="l"/>
              </a:tabLst>
              <a:defRPr sz="1800">
                <a:latin typeface="Arial"/>
                <a:ea typeface="Arial"/>
                <a:cs typeface="Arial"/>
                <a:sym typeface="Arial"/>
              </a:defRPr>
            </a:pPr>
            <a:r>
              <a:t>DELAWARE	59,096	8,887</a:t>
            </a:r>
          </a:p>
          <a:p>
            <a:pPr algn="l" defTabSz="647700">
              <a:lnSpc>
                <a:spcPts val="2100"/>
              </a:lnSpc>
              <a:tabLst>
                <a:tab pos="2463800" algn="l"/>
                <a:tab pos="3035300" algn="l"/>
                <a:tab pos="4000500" algn="l"/>
                <a:tab pos="4546600" algn="l"/>
                <a:tab pos="5054600" algn="l"/>
                <a:tab pos="5562600" algn="l"/>
                <a:tab pos="6070600" algn="l"/>
              </a:tabLst>
              <a:defRPr sz="1800" b="1">
                <a:latin typeface="Arial"/>
                <a:ea typeface="Arial"/>
                <a:cs typeface="Arial"/>
                <a:sym typeface="Arial"/>
              </a:defRPr>
            </a:pPr>
            <a:r>
              <a:t>GEORGIA	82,548	29,264</a:t>
            </a:r>
          </a:p>
          <a:p>
            <a:pPr algn="l" defTabSz="647700">
              <a:lnSpc>
                <a:spcPts val="2100"/>
              </a:lnSpc>
              <a:tabLst>
                <a:tab pos="2463800" algn="l"/>
                <a:tab pos="3035300" algn="l"/>
                <a:tab pos="4000500" algn="l"/>
                <a:tab pos="4546600" algn="l"/>
                <a:tab pos="5054600" algn="l"/>
                <a:tab pos="5562600" algn="l"/>
                <a:tab pos="6070600" algn="l"/>
              </a:tabLst>
              <a:defRPr sz="1800">
                <a:latin typeface="Arial"/>
                <a:ea typeface="Arial"/>
                <a:cs typeface="Arial"/>
                <a:sym typeface="Arial"/>
              </a:defRPr>
            </a:pPr>
            <a:r>
              <a:t>MARYLAND	319,728	103,036</a:t>
            </a:r>
          </a:p>
          <a:p>
            <a:pPr algn="l" defTabSz="647700">
              <a:lnSpc>
                <a:spcPts val="2100"/>
              </a:lnSpc>
              <a:tabLst>
                <a:tab pos="2463800" algn="l"/>
                <a:tab pos="3035300" algn="l"/>
                <a:tab pos="4000500" algn="l"/>
                <a:tab pos="4546600" algn="l"/>
                <a:tab pos="5054600" algn="l"/>
                <a:tab pos="5562600" algn="l"/>
                <a:tab pos="6070600" algn="l"/>
              </a:tabLst>
              <a:defRPr sz="1800">
                <a:latin typeface="Arial"/>
                <a:ea typeface="Arial"/>
                <a:cs typeface="Arial"/>
                <a:sym typeface="Arial"/>
              </a:defRPr>
            </a:pPr>
            <a:r>
              <a:t>MASSACHUSETTS	378,556	0</a:t>
            </a:r>
          </a:p>
          <a:p>
            <a:pPr algn="l" defTabSz="647700">
              <a:lnSpc>
                <a:spcPts val="2100"/>
              </a:lnSpc>
              <a:tabLst>
                <a:tab pos="2463800" algn="l"/>
                <a:tab pos="3035300" algn="l"/>
                <a:tab pos="4000500" algn="l"/>
                <a:tab pos="4546600" algn="l"/>
                <a:tab pos="5054600" algn="l"/>
                <a:tab pos="5562600" algn="l"/>
                <a:tab pos="6070600" algn="l"/>
              </a:tabLst>
              <a:defRPr sz="1800">
                <a:latin typeface="Arial"/>
                <a:ea typeface="Arial"/>
                <a:cs typeface="Arial"/>
                <a:sym typeface="Arial"/>
              </a:defRPr>
            </a:pPr>
            <a:r>
              <a:t>NEW HAMPSHIRE	141,899	157</a:t>
            </a:r>
          </a:p>
          <a:p>
            <a:pPr algn="l" defTabSz="647700">
              <a:lnSpc>
                <a:spcPts val="2100"/>
              </a:lnSpc>
              <a:tabLst>
                <a:tab pos="2463800" algn="l"/>
                <a:tab pos="3035300" algn="l"/>
                <a:tab pos="4000500" algn="l"/>
                <a:tab pos="4546600" algn="l"/>
                <a:tab pos="5054600" algn="l"/>
                <a:tab pos="5562600" algn="l"/>
                <a:tab pos="6070600" algn="l"/>
              </a:tabLst>
              <a:defRPr sz="1800">
                <a:latin typeface="Arial"/>
                <a:ea typeface="Arial"/>
                <a:cs typeface="Arial"/>
                <a:sym typeface="Arial"/>
              </a:defRPr>
            </a:pPr>
            <a:r>
              <a:t>NEW JERSEY	184,139	11,423</a:t>
            </a:r>
          </a:p>
          <a:p>
            <a:pPr algn="l" defTabSz="647700">
              <a:lnSpc>
                <a:spcPts val="2100"/>
              </a:lnSpc>
              <a:tabLst>
                <a:tab pos="2463800" algn="l"/>
                <a:tab pos="3035300" algn="l"/>
                <a:tab pos="4000500" algn="l"/>
                <a:tab pos="4546600" algn="l"/>
                <a:tab pos="5054600" algn="l"/>
                <a:tab pos="5562600" algn="l"/>
                <a:tab pos="6070600" algn="l"/>
              </a:tabLst>
              <a:defRPr sz="1800">
                <a:latin typeface="Arial"/>
                <a:ea typeface="Arial"/>
                <a:cs typeface="Arial"/>
                <a:sym typeface="Arial"/>
              </a:defRPr>
            </a:pPr>
            <a:r>
              <a:t>NEW YORK	340,241	21,193</a:t>
            </a:r>
          </a:p>
          <a:p>
            <a:pPr algn="l" defTabSz="647700">
              <a:lnSpc>
                <a:spcPts val="2100"/>
              </a:lnSpc>
              <a:tabLst>
                <a:tab pos="2463800" algn="l"/>
                <a:tab pos="3035300" algn="l"/>
                <a:tab pos="4000500" algn="l"/>
                <a:tab pos="4546600" algn="l"/>
                <a:tab pos="5054600" algn="l"/>
                <a:tab pos="5562600" algn="l"/>
                <a:tab pos="6070600" algn="l"/>
              </a:tabLst>
              <a:defRPr sz="1800">
                <a:latin typeface="Arial"/>
                <a:ea typeface="Arial"/>
                <a:cs typeface="Arial"/>
                <a:sym typeface="Arial"/>
              </a:defRPr>
            </a:pPr>
            <a:r>
              <a:t>NORTH CAROLINA	395,005	100,783</a:t>
            </a:r>
          </a:p>
          <a:p>
            <a:pPr algn="l" defTabSz="647700">
              <a:lnSpc>
                <a:spcPts val="2100"/>
              </a:lnSpc>
              <a:tabLst>
                <a:tab pos="2463800" algn="l"/>
                <a:tab pos="3035300" algn="l"/>
                <a:tab pos="4000500" algn="l"/>
                <a:tab pos="4546600" algn="l"/>
                <a:tab pos="5054600" algn="l"/>
                <a:tab pos="5562600" algn="l"/>
                <a:tab pos="6070600" algn="l"/>
              </a:tabLst>
              <a:defRPr sz="1800">
                <a:latin typeface="Arial"/>
                <a:ea typeface="Arial"/>
                <a:cs typeface="Arial"/>
                <a:sym typeface="Arial"/>
              </a:defRPr>
            </a:pPr>
            <a:r>
              <a:t>PENNSYLVANIA	433,611	3,707</a:t>
            </a:r>
          </a:p>
          <a:p>
            <a:pPr algn="l" defTabSz="647700">
              <a:lnSpc>
                <a:spcPts val="2100"/>
              </a:lnSpc>
              <a:tabLst>
                <a:tab pos="2463800" algn="l"/>
                <a:tab pos="3035300" algn="l"/>
                <a:tab pos="4000500" algn="l"/>
                <a:tab pos="4546600" algn="l"/>
                <a:tab pos="5054600" algn="l"/>
                <a:tab pos="5562600" algn="l"/>
                <a:tab pos="6070600" algn="l"/>
              </a:tabLst>
              <a:defRPr sz="1800">
                <a:latin typeface="Arial"/>
                <a:ea typeface="Arial"/>
                <a:cs typeface="Arial"/>
                <a:sym typeface="Arial"/>
              </a:defRPr>
            </a:pPr>
            <a:r>
              <a:t>RHODE ISLAND	69,112	958</a:t>
            </a:r>
          </a:p>
          <a:p>
            <a:pPr algn="l" defTabSz="647700">
              <a:lnSpc>
                <a:spcPts val="2100"/>
              </a:lnSpc>
              <a:tabLst>
                <a:tab pos="2463800" algn="l"/>
                <a:tab pos="3035300" algn="l"/>
                <a:tab pos="4000500" algn="l"/>
                <a:tab pos="4546600" algn="l"/>
                <a:tab pos="5054600" algn="l"/>
                <a:tab pos="5562600" algn="l"/>
                <a:tab pos="6070600" algn="l"/>
              </a:tabLst>
              <a:defRPr sz="1800" b="1">
                <a:latin typeface="Arial"/>
                <a:ea typeface="Arial"/>
                <a:cs typeface="Arial"/>
                <a:sym typeface="Arial"/>
              </a:defRPr>
            </a:pPr>
            <a:r>
              <a:t>SOUTH CAROLINA	249,073	107,094</a:t>
            </a:r>
          </a:p>
          <a:p>
            <a:pPr algn="l" defTabSz="647700">
              <a:lnSpc>
                <a:spcPts val="2100"/>
              </a:lnSpc>
              <a:tabLst>
                <a:tab pos="2463800" algn="l"/>
                <a:tab pos="3035300" algn="l"/>
                <a:tab pos="4000500" algn="l"/>
                <a:tab pos="4546600" algn="l"/>
                <a:tab pos="5054600" algn="l"/>
                <a:tab pos="5562600" algn="l"/>
                <a:tab pos="6070600" algn="l"/>
              </a:tabLst>
              <a:defRPr sz="1800">
                <a:latin typeface="Arial"/>
                <a:ea typeface="Arial"/>
                <a:cs typeface="Arial"/>
                <a:sym typeface="Arial"/>
              </a:defRPr>
            </a:pPr>
            <a:r>
              <a:t>VIRGINIA	747,550	292,627</a:t>
            </a:r>
          </a:p>
        </p:txBody>
      </p:sp>
      <p:pic>
        <p:nvPicPr>
          <p:cNvPr id="169" name="American Constitution.png" descr="American Constitution.png"/>
          <p:cNvPicPr>
            <a:picLocks/>
          </p:cNvPicPr>
          <p:nvPr/>
        </p:nvPicPr>
        <p:blipFill>
          <a:blip r:embed="rId5"/>
          <a:stretch>
            <a:fillRect/>
          </a:stretch>
        </p:blipFill>
        <p:spPr>
          <a:xfrm>
            <a:off x="-129880" y="-12570"/>
            <a:ext cx="13004801" cy="1235874"/>
          </a:xfrm>
          <a:prstGeom prst="rect">
            <a:avLst/>
          </a:prstGeom>
          <a:ln w="12700">
            <a:miter lim="400000"/>
          </a:ln>
        </p:spPr>
      </p:pic>
      <p:sp>
        <p:nvSpPr>
          <p:cNvPr id="170" name="V. compromises"/>
          <p:cNvSpPr txBox="1"/>
          <p:nvPr/>
        </p:nvSpPr>
        <p:spPr>
          <a:xfrm>
            <a:off x="141090" y="903303"/>
            <a:ext cx="12041918"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132">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t> V. compromises</a:t>
            </a:r>
          </a:p>
        </p:txBody>
      </p:sp>
      <p:grpSp>
        <p:nvGrpSpPr>
          <p:cNvPr id="173" name="Group"/>
          <p:cNvGrpSpPr/>
          <p:nvPr/>
        </p:nvGrpSpPr>
        <p:grpSpPr>
          <a:xfrm>
            <a:off x="801987" y="5625274"/>
            <a:ext cx="5375046" cy="3802408"/>
            <a:chOff x="0" y="0"/>
            <a:chExt cx="5375044" cy="3802406"/>
          </a:xfrm>
        </p:grpSpPr>
        <p:pic>
          <p:nvPicPr>
            <p:cNvPr id="171" name="slave trade.jpg" descr="slave trade.jpg"/>
            <p:cNvPicPr>
              <a:picLocks/>
            </p:cNvPicPr>
            <p:nvPr/>
          </p:nvPicPr>
          <p:blipFill>
            <a:blip r:embed="rId6"/>
            <a:srcRect b="59834"/>
            <a:stretch>
              <a:fillRect/>
            </a:stretch>
          </p:blipFill>
          <p:spPr>
            <a:xfrm>
              <a:off x="0" y="0"/>
              <a:ext cx="5375045" cy="1853616"/>
            </a:xfrm>
            <a:prstGeom prst="rect">
              <a:avLst/>
            </a:prstGeom>
            <a:ln w="12700" cap="flat">
              <a:noFill/>
              <a:miter lim="400000"/>
            </a:ln>
            <a:effectLst>
              <a:outerShdw blurRad="139700" dist="104504" dir="2700000" rotWithShape="0">
                <a:srgbClr val="000000"/>
              </a:outerShdw>
            </a:effectLst>
          </p:spPr>
        </p:pic>
        <p:pic>
          <p:nvPicPr>
            <p:cNvPr id="172" name="slave trade.jpg" descr="slave trade.jpg"/>
            <p:cNvPicPr>
              <a:picLocks/>
            </p:cNvPicPr>
            <p:nvPr/>
          </p:nvPicPr>
          <p:blipFill>
            <a:blip r:embed="rId6"/>
            <a:srcRect t="57668"/>
            <a:stretch>
              <a:fillRect/>
            </a:stretch>
          </p:blipFill>
          <p:spPr>
            <a:xfrm>
              <a:off x="0" y="1848839"/>
              <a:ext cx="5375031" cy="1953568"/>
            </a:xfrm>
            <a:prstGeom prst="rect">
              <a:avLst/>
            </a:prstGeom>
            <a:ln w="12700" cap="flat">
              <a:noFill/>
              <a:miter lim="400000"/>
            </a:ln>
            <a:effectLst>
              <a:outerShdw blurRad="139700" dist="104504" dir="2700000" rotWithShape="0">
                <a:srgbClr val="000000"/>
              </a:outerShdw>
              <a:reflection stA="50000" endPos="40000" dir="5400000" sy="-100000" algn="bl" rotWithShape="0"/>
            </a:effectLst>
          </p:spPr>
        </p:pic>
      </p:grpSp>
    </p:spTree>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14:presetBounceEnd="60000">
                                      <p:stCondLst>
                                        <p:cond delay="0"/>
                                      </p:stCondLst>
                                      <p:childTnLst>
                                        <p:set>
                                          <p:cBhvr>
                                            <p:cTn id="6" fill="hold"/>
                                            <p:tgtEl>
                                              <p:spTgt spid="170"/>
                                            </p:tgtEl>
                                            <p:attrNameLst>
                                              <p:attrName>style.visibility</p:attrName>
                                            </p:attrNameLst>
                                          </p:cBhvr>
                                          <p:to>
                                            <p:strVal val="visible"/>
                                          </p:to>
                                        </p:set>
                                        <p:anim calcmode="lin" valueType="num" p14:bounceEnd="60000">
                                          <p:cBhvr>
                                            <p:cTn id="7" dur="1500" fill="hold"/>
                                            <p:tgtEl>
                                              <p:spTgt spid="170"/>
                                            </p:tgtEl>
                                            <p:attrNameLst>
                                              <p:attrName>ppt_x</p:attrName>
                                            </p:attrNameLst>
                                          </p:cBhvr>
                                          <p:tavLst>
                                            <p:tav tm="0">
                                              <p:val>
                                                <p:strVal val="0-#ppt_w/2"/>
                                              </p:val>
                                            </p:tav>
                                            <p:tav tm="100000">
                                              <p:val>
                                                <p:strVal val="#ppt_x"/>
                                              </p:val>
                                            </p:tav>
                                          </p:tavLst>
                                        </p:anim>
                                        <p:anim calcmode="lin" valueType="num" p14:bounceEnd="60000">
                                          <p:cBhvr>
                                            <p:cTn id="8" dur="1500" fill="hold"/>
                                            <p:tgtEl>
                                              <p:spTgt spid="17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fill="hold" grpId="2" nodeType="afterEffect" p14:presetBounceEnd="60000">
                                      <p:stCondLst>
                                        <p:cond delay="400"/>
                                      </p:stCondLst>
                                      <p:iterate type="lt">
                                        <p:tmAbs val="0"/>
                                      </p:iterate>
                                      <p:childTnLst>
                                        <p:set>
                                          <p:cBhvr>
                                            <p:cTn id="11" fill="hold"/>
                                            <p:tgtEl>
                                              <p:spTgt spid="165"/>
                                            </p:tgtEl>
                                            <p:attrNameLst>
                                              <p:attrName>style.visibility</p:attrName>
                                            </p:attrNameLst>
                                          </p:cBhvr>
                                          <p:to>
                                            <p:strVal val="visible"/>
                                          </p:to>
                                        </p:set>
                                        <p:anim calcmode="lin" valueType="num" p14:bounceEnd="60000">
                                          <p:cBhvr>
                                            <p:cTn id="12" dur="1250" fill="hold"/>
                                            <p:tgtEl>
                                              <p:spTgt spid="165"/>
                                            </p:tgtEl>
                                            <p:attrNameLst>
                                              <p:attrName>ppt_x</p:attrName>
                                            </p:attrNameLst>
                                          </p:cBhvr>
                                          <p:tavLst>
                                            <p:tav tm="0">
                                              <p:val>
                                                <p:strVal val="0-#ppt_w/2"/>
                                              </p:val>
                                            </p:tav>
                                            <p:tav tm="100000">
                                              <p:val>
                                                <p:strVal val="#ppt_x"/>
                                              </p:val>
                                            </p:tav>
                                          </p:tavLst>
                                        </p:anim>
                                        <p:anim calcmode="lin" valueType="num" p14:bounceEnd="60000">
                                          <p:cBhvr>
                                            <p:cTn id="13" dur="1250" fill="hold"/>
                                            <p:tgtEl>
                                              <p:spTgt spid="165"/>
                                            </p:tgtEl>
                                            <p:attrNameLst>
                                              <p:attrName>ppt_y</p:attrName>
                                            </p:attrNameLst>
                                          </p:cBhvr>
                                          <p:tavLst>
                                            <p:tav tm="0">
                                              <p:val>
                                                <p:strVal val="#ppt_y"/>
                                              </p:val>
                                            </p:tav>
                                            <p:tav tm="100000">
                                              <p:val>
                                                <p:strVal val="#ppt_y"/>
                                              </p:val>
                                            </p:tav>
                                          </p:tavLst>
                                        </p:anim>
                                      </p:childTnLst>
                                    </p:cTn>
                                  </p:par>
                                  <p:par>
                                    <p:cTn id="14" presetID="2" presetClass="entr" presetSubtype="8" fill="hold" grpId="3" nodeType="withEffect" p14:presetBounceEnd="60000">
                                      <p:stCondLst>
                                        <p:cond delay="760"/>
                                      </p:stCondLst>
                                      <p:childTnLst>
                                        <p:set>
                                          <p:cBhvr>
                                            <p:cTn id="15" fill="hold"/>
                                            <p:tgtEl>
                                              <p:spTgt spid="166"/>
                                            </p:tgtEl>
                                            <p:attrNameLst>
                                              <p:attrName>style.visibility</p:attrName>
                                            </p:attrNameLst>
                                          </p:cBhvr>
                                          <p:to>
                                            <p:strVal val="visible"/>
                                          </p:to>
                                        </p:set>
                                        <p:anim calcmode="lin" valueType="num" p14:bounceEnd="60000">
                                          <p:cBhvr>
                                            <p:cTn id="16" dur="1250" fill="hold"/>
                                            <p:tgtEl>
                                              <p:spTgt spid="166"/>
                                            </p:tgtEl>
                                            <p:attrNameLst>
                                              <p:attrName>ppt_x</p:attrName>
                                            </p:attrNameLst>
                                          </p:cBhvr>
                                          <p:tavLst>
                                            <p:tav tm="0">
                                              <p:val>
                                                <p:strVal val="0-#ppt_w/2"/>
                                              </p:val>
                                            </p:tav>
                                            <p:tav tm="100000">
                                              <p:val>
                                                <p:strVal val="#ppt_x"/>
                                              </p:val>
                                            </p:tav>
                                          </p:tavLst>
                                        </p:anim>
                                        <p:anim calcmode="lin" valueType="num" p14:bounceEnd="60000">
                                          <p:cBhvr>
                                            <p:cTn id="17" dur="1250" fill="hold"/>
                                            <p:tgtEl>
                                              <p:spTgt spid="16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4" nodeType="clickEffect">
                                      <p:stCondLst>
                                        <p:cond delay="0"/>
                                      </p:stCondLst>
                                      <p:iterate>
                                        <p:tmAbs val="0"/>
                                      </p:iterate>
                                      <p:childTnLst>
                                        <p:set>
                                          <p:cBhvr>
                                            <p:cTn id="21" fill="hold"/>
                                            <p:tgtEl>
                                              <p:spTgt spid="173"/>
                                            </p:tgtEl>
                                            <p:attrNameLst>
                                              <p:attrName>style.visibility</p:attrName>
                                            </p:attrNameLst>
                                          </p:cBhvr>
                                          <p:to>
                                            <p:strVal val="visible"/>
                                          </p:to>
                                        </p:set>
                                        <p:animEffect transition="in" filter="wipe(down)">
                                          <p:cBhvr>
                                            <p:cTn id="22" dur="1000"/>
                                            <p:tgtEl>
                                              <p:spTgt spid="173"/>
                                            </p:tgtEl>
                                          </p:cBhvr>
                                        </p:animEffect>
                                      </p:childTnLst>
                                    </p:cTn>
                                  </p:par>
                                </p:childTnLst>
                              </p:cTn>
                            </p:par>
                            <p:par>
                              <p:cTn id="23" fill="hold">
                                <p:stCondLst>
                                  <p:cond delay="1000"/>
                                </p:stCondLst>
                                <p:childTnLst>
                                  <p:par>
                                    <p:cTn id="24" presetID="2" presetClass="entr" presetSubtype="8" fill="hold" grpId="5" nodeType="afterEffect" p14:presetBounceEnd="60000">
                                      <p:stCondLst>
                                        <p:cond delay="200"/>
                                      </p:stCondLst>
                                      <p:iterate type="lt">
                                        <p:tmAbs val="0"/>
                                      </p:iterate>
                                      <p:childTnLst>
                                        <p:set>
                                          <p:cBhvr>
                                            <p:cTn id="25" fill="hold"/>
                                            <p:tgtEl>
                                              <p:spTgt spid="162"/>
                                            </p:tgtEl>
                                            <p:attrNameLst>
                                              <p:attrName>style.visibility</p:attrName>
                                            </p:attrNameLst>
                                          </p:cBhvr>
                                          <p:to>
                                            <p:strVal val="visible"/>
                                          </p:to>
                                        </p:set>
                                        <p:anim calcmode="lin" valueType="num" p14:bounceEnd="60000">
                                          <p:cBhvr>
                                            <p:cTn id="26" dur="1250" fill="hold"/>
                                            <p:tgtEl>
                                              <p:spTgt spid="162"/>
                                            </p:tgtEl>
                                            <p:attrNameLst>
                                              <p:attrName>ppt_x</p:attrName>
                                            </p:attrNameLst>
                                          </p:cBhvr>
                                          <p:tavLst>
                                            <p:tav tm="0">
                                              <p:val>
                                                <p:strVal val="0-#ppt_w/2"/>
                                              </p:val>
                                            </p:tav>
                                            <p:tav tm="100000">
                                              <p:val>
                                                <p:strVal val="#ppt_x"/>
                                              </p:val>
                                            </p:tav>
                                          </p:tavLst>
                                        </p:anim>
                                        <p:anim calcmode="lin" valueType="num" p14:bounceEnd="60000">
                                          <p:cBhvr>
                                            <p:cTn id="27" dur="1250" fill="hold"/>
                                            <p:tgtEl>
                                              <p:spTgt spid="162"/>
                                            </p:tgtEl>
                                            <p:attrNameLst>
                                              <p:attrName>ppt_y</p:attrName>
                                            </p:attrNameLst>
                                          </p:cBhvr>
                                          <p:tavLst>
                                            <p:tav tm="0">
                                              <p:val>
                                                <p:strVal val="#ppt_y"/>
                                              </p:val>
                                            </p:tav>
                                            <p:tav tm="100000">
                                              <p:val>
                                                <p:strVal val="#ppt_y"/>
                                              </p:val>
                                            </p:tav>
                                          </p:tavLst>
                                        </p:anim>
                                      </p:childTnLst>
                                    </p:cTn>
                                  </p:par>
                                  <p:par>
                                    <p:cTn id="28" presetID="2" presetClass="entr" presetSubtype="8" fill="hold" grpId="6" nodeType="withEffect" p14:presetBounceEnd="60000">
                                      <p:stCondLst>
                                        <p:cond delay="800"/>
                                      </p:stCondLst>
                                      <p:childTnLst>
                                        <p:set>
                                          <p:cBhvr>
                                            <p:cTn id="29" fill="hold"/>
                                            <p:tgtEl>
                                              <p:spTgt spid="168"/>
                                            </p:tgtEl>
                                            <p:attrNameLst>
                                              <p:attrName>style.visibility</p:attrName>
                                            </p:attrNameLst>
                                          </p:cBhvr>
                                          <p:to>
                                            <p:strVal val="visible"/>
                                          </p:to>
                                        </p:set>
                                        <p:anim calcmode="lin" valueType="num" p14:bounceEnd="60000">
                                          <p:cBhvr>
                                            <p:cTn id="30" dur="1250" fill="hold"/>
                                            <p:tgtEl>
                                              <p:spTgt spid="168"/>
                                            </p:tgtEl>
                                            <p:attrNameLst>
                                              <p:attrName>ppt_x</p:attrName>
                                            </p:attrNameLst>
                                          </p:cBhvr>
                                          <p:tavLst>
                                            <p:tav tm="0">
                                              <p:val>
                                                <p:strVal val="0-#ppt_w/2"/>
                                              </p:val>
                                            </p:tav>
                                            <p:tav tm="100000">
                                              <p:val>
                                                <p:strVal val="#ppt_x"/>
                                              </p:val>
                                            </p:tav>
                                          </p:tavLst>
                                        </p:anim>
                                        <p:anim calcmode="lin" valueType="num" p14:bounceEnd="60000">
                                          <p:cBhvr>
                                            <p:cTn id="31" dur="1250" fill="hold"/>
                                            <p:tgtEl>
                                              <p:spTgt spid="168"/>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7" nodeType="clickEffect" p14:presetBounceEnd="60000">
                                      <p:stCondLst>
                                        <p:cond delay="0"/>
                                      </p:stCondLst>
                                      <p:iterate type="lt">
                                        <p:tmAbs val="0"/>
                                      </p:iterate>
                                      <p:childTnLst>
                                        <p:set>
                                          <p:cBhvr>
                                            <p:cTn id="35" fill="hold"/>
                                            <p:tgtEl>
                                              <p:spTgt spid="161"/>
                                            </p:tgtEl>
                                            <p:attrNameLst>
                                              <p:attrName>style.visibility</p:attrName>
                                            </p:attrNameLst>
                                          </p:cBhvr>
                                          <p:to>
                                            <p:strVal val="visible"/>
                                          </p:to>
                                        </p:set>
                                        <p:anim calcmode="lin" valueType="num" p14:bounceEnd="60000">
                                          <p:cBhvr>
                                            <p:cTn id="36" dur="1250" fill="hold"/>
                                            <p:tgtEl>
                                              <p:spTgt spid="161"/>
                                            </p:tgtEl>
                                            <p:attrNameLst>
                                              <p:attrName>ppt_x</p:attrName>
                                            </p:attrNameLst>
                                          </p:cBhvr>
                                          <p:tavLst>
                                            <p:tav tm="0">
                                              <p:val>
                                                <p:strVal val="0-#ppt_w/2"/>
                                              </p:val>
                                            </p:tav>
                                            <p:tav tm="100000">
                                              <p:val>
                                                <p:strVal val="#ppt_x"/>
                                              </p:val>
                                            </p:tav>
                                          </p:tavLst>
                                        </p:anim>
                                        <p:anim calcmode="lin" valueType="num" p14:bounceEnd="60000">
                                          <p:cBhvr>
                                            <p:cTn id="37" dur="1250" fill="hold"/>
                                            <p:tgtEl>
                                              <p:spTgt spid="161"/>
                                            </p:tgtEl>
                                            <p:attrNameLst>
                                              <p:attrName>ppt_y</p:attrName>
                                            </p:attrNameLst>
                                          </p:cBhvr>
                                          <p:tavLst>
                                            <p:tav tm="0">
                                              <p:val>
                                                <p:strVal val="#ppt_y"/>
                                              </p:val>
                                            </p:tav>
                                            <p:tav tm="100000">
                                              <p:val>
                                                <p:strVal val="#ppt_y"/>
                                              </p:val>
                                            </p:tav>
                                          </p:tavLst>
                                        </p:anim>
                                      </p:childTnLst>
                                    </p:cTn>
                                  </p:par>
                                  <p:par>
                                    <p:cTn id="38" presetID="2" presetClass="entr" presetSubtype="8" fill="hold" grpId="8" nodeType="withEffect" p14:presetBounceEnd="60000">
                                      <p:stCondLst>
                                        <p:cond delay="300"/>
                                      </p:stCondLst>
                                      <p:childTnLst>
                                        <p:set>
                                          <p:cBhvr>
                                            <p:cTn id="39" fill="hold"/>
                                            <p:tgtEl>
                                              <p:spTgt spid="167"/>
                                            </p:tgtEl>
                                            <p:attrNameLst>
                                              <p:attrName>style.visibility</p:attrName>
                                            </p:attrNameLst>
                                          </p:cBhvr>
                                          <p:to>
                                            <p:strVal val="visible"/>
                                          </p:to>
                                        </p:set>
                                        <p:anim calcmode="lin" valueType="num" p14:bounceEnd="60000">
                                          <p:cBhvr>
                                            <p:cTn id="40" dur="1000" fill="hold"/>
                                            <p:tgtEl>
                                              <p:spTgt spid="167"/>
                                            </p:tgtEl>
                                            <p:attrNameLst>
                                              <p:attrName>ppt_x</p:attrName>
                                            </p:attrNameLst>
                                          </p:cBhvr>
                                          <p:tavLst>
                                            <p:tav tm="0">
                                              <p:val>
                                                <p:strVal val="0-#ppt_w/2"/>
                                              </p:val>
                                            </p:tav>
                                            <p:tav tm="100000">
                                              <p:val>
                                                <p:strVal val="#ppt_x"/>
                                              </p:val>
                                            </p:tav>
                                          </p:tavLst>
                                        </p:anim>
                                        <p:anim calcmode="lin" valueType="num" p14:bounceEnd="60000">
                                          <p:cBhvr>
                                            <p:cTn id="41" dur="1000" fill="hold"/>
                                            <p:tgtEl>
                                              <p:spTgt spid="1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7" animBg="1" advAuto="0"/>
          <p:bldP spid="162" grpId="5" animBg="1" advAuto="0"/>
          <p:bldP spid="165" grpId="2" animBg="1" advAuto="0"/>
          <p:bldP spid="166" grpId="3" animBg="1" advAuto="0"/>
          <p:bldP spid="167" grpId="8" animBg="1" advAuto="0"/>
          <p:bldP spid="168" grpId="6" animBg="1" advAuto="0"/>
          <p:bldP spid="170" grpId="1" animBg="1" advAuto="0"/>
          <p:bldP spid="173" grpId="4"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fill="hold"/>
                                            <p:tgtEl>
                                              <p:spTgt spid="170"/>
                                            </p:tgtEl>
                                            <p:attrNameLst>
                                              <p:attrName>style.visibility</p:attrName>
                                            </p:attrNameLst>
                                          </p:cBhvr>
                                          <p:to>
                                            <p:strVal val="visible"/>
                                          </p:to>
                                        </p:set>
                                        <p:anim calcmode="lin" valueType="num">
                                          <p:cBhvr>
                                            <p:cTn id="7" dur="1500" fill="hold"/>
                                            <p:tgtEl>
                                              <p:spTgt spid="170"/>
                                            </p:tgtEl>
                                            <p:attrNameLst>
                                              <p:attrName>ppt_x</p:attrName>
                                            </p:attrNameLst>
                                          </p:cBhvr>
                                          <p:tavLst>
                                            <p:tav tm="0">
                                              <p:val>
                                                <p:strVal val="0-#ppt_w/2"/>
                                              </p:val>
                                            </p:tav>
                                            <p:tav tm="100000">
                                              <p:val>
                                                <p:strVal val="#ppt_x"/>
                                              </p:val>
                                            </p:tav>
                                          </p:tavLst>
                                        </p:anim>
                                        <p:anim calcmode="lin" valueType="num">
                                          <p:cBhvr>
                                            <p:cTn id="8" dur="1500" fill="hold"/>
                                            <p:tgtEl>
                                              <p:spTgt spid="17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fill="hold" grpId="2" nodeType="afterEffect">
                                      <p:stCondLst>
                                        <p:cond delay="400"/>
                                      </p:stCondLst>
                                      <p:iterate type="lt">
                                        <p:tmAbs val="0"/>
                                      </p:iterate>
                                      <p:childTnLst>
                                        <p:set>
                                          <p:cBhvr>
                                            <p:cTn id="11" fill="hold"/>
                                            <p:tgtEl>
                                              <p:spTgt spid="165"/>
                                            </p:tgtEl>
                                            <p:attrNameLst>
                                              <p:attrName>style.visibility</p:attrName>
                                            </p:attrNameLst>
                                          </p:cBhvr>
                                          <p:to>
                                            <p:strVal val="visible"/>
                                          </p:to>
                                        </p:set>
                                        <p:anim calcmode="lin" valueType="num">
                                          <p:cBhvr>
                                            <p:cTn id="12" dur="1250" fill="hold"/>
                                            <p:tgtEl>
                                              <p:spTgt spid="165"/>
                                            </p:tgtEl>
                                            <p:attrNameLst>
                                              <p:attrName>ppt_x</p:attrName>
                                            </p:attrNameLst>
                                          </p:cBhvr>
                                          <p:tavLst>
                                            <p:tav tm="0">
                                              <p:val>
                                                <p:strVal val="0-#ppt_w/2"/>
                                              </p:val>
                                            </p:tav>
                                            <p:tav tm="100000">
                                              <p:val>
                                                <p:strVal val="#ppt_x"/>
                                              </p:val>
                                            </p:tav>
                                          </p:tavLst>
                                        </p:anim>
                                        <p:anim calcmode="lin" valueType="num">
                                          <p:cBhvr>
                                            <p:cTn id="13" dur="1250" fill="hold"/>
                                            <p:tgtEl>
                                              <p:spTgt spid="165"/>
                                            </p:tgtEl>
                                            <p:attrNameLst>
                                              <p:attrName>ppt_y</p:attrName>
                                            </p:attrNameLst>
                                          </p:cBhvr>
                                          <p:tavLst>
                                            <p:tav tm="0">
                                              <p:val>
                                                <p:strVal val="#ppt_y"/>
                                              </p:val>
                                            </p:tav>
                                            <p:tav tm="100000">
                                              <p:val>
                                                <p:strVal val="#ppt_y"/>
                                              </p:val>
                                            </p:tav>
                                          </p:tavLst>
                                        </p:anim>
                                      </p:childTnLst>
                                    </p:cTn>
                                  </p:par>
                                  <p:par>
                                    <p:cTn id="14" presetID="2" presetClass="entr" presetSubtype="8" fill="hold" grpId="3" nodeType="withEffect">
                                      <p:stCondLst>
                                        <p:cond delay="760"/>
                                      </p:stCondLst>
                                      <p:childTnLst>
                                        <p:set>
                                          <p:cBhvr>
                                            <p:cTn id="15" fill="hold"/>
                                            <p:tgtEl>
                                              <p:spTgt spid="166"/>
                                            </p:tgtEl>
                                            <p:attrNameLst>
                                              <p:attrName>style.visibility</p:attrName>
                                            </p:attrNameLst>
                                          </p:cBhvr>
                                          <p:to>
                                            <p:strVal val="visible"/>
                                          </p:to>
                                        </p:set>
                                        <p:anim calcmode="lin" valueType="num">
                                          <p:cBhvr>
                                            <p:cTn id="16" dur="1250" fill="hold"/>
                                            <p:tgtEl>
                                              <p:spTgt spid="166"/>
                                            </p:tgtEl>
                                            <p:attrNameLst>
                                              <p:attrName>ppt_x</p:attrName>
                                            </p:attrNameLst>
                                          </p:cBhvr>
                                          <p:tavLst>
                                            <p:tav tm="0">
                                              <p:val>
                                                <p:strVal val="0-#ppt_w/2"/>
                                              </p:val>
                                            </p:tav>
                                            <p:tav tm="100000">
                                              <p:val>
                                                <p:strVal val="#ppt_x"/>
                                              </p:val>
                                            </p:tav>
                                          </p:tavLst>
                                        </p:anim>
                                        <p:anim calcmode="lin" valueType="num">
                                          <p:cBhvr>
                                            <p:cTn id="17" dur="1250" fill="hold"/>
                                            <p:tgtEl>
                                              <p:spTgt spid="16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4" nodeType="clickEffect">
                                      <p:stCondLst>
                                        <p:cond delay="0"/>
                                      </p:stCondLst>
                                      <p:iterate>
                                        <p:tmAbs val="0"/>
                                      </p:iterate>
                                      <p:childTnLst>
                                        <p:set>
                                          <p:cBhvr>
                                            <p:cTn id="21" fill="hold"/>
                                            <p:tgtEl>
                                              <p:spTgt spid="173"/>
                                            </p:tgtEl>
                                            <p:attrNameLst>
                                              <p:attrName>style.visibility</p:attrName>
                                            </p:attrNameLst>
                                          </p:cBhvr>
                                          <p:to>
                                            <p:strVal val="visible"/>
                                          </p:to>
                                        </p:set>
                                        <p:animEffect transition="in" filter="wipe(down)">
                                          <p:cBhvr>
                                            <p:cTn id="22" dur="1000"/>
                                            <p:tgtEl>
                                              <p:spTgt spid="173"/>
                                            </p:tgtEl>
                                          </p:cBhvr>
                                        </p:animEffect>
                                      </p:childTnLst>
                                    </p:cTn>
                                  </p:par>
                                </p:childTnLst>
                              </p:cTn>
                            </p:par>
                            <p:par>
                              <p:cTn id="23" fill="hold">
                                <p:stCondLst>
                                  <p:cond delay="1000"/>
                                </p:stCondLst>
                                <p:childTnLst>
                                  <p:par>
                                    <p:cTn id="24" presetID="2" presetClass="entr" presetSubtype="8" fill="hold" grpId="5" nodeType="afterEffect">
                                      <p:stCondLst>
                                        <p:cond delay="200"/>
                                      </p:stCondLst>
                                      <p:iterate type="lt">
                                        <p:tmAbs val="0"/>
                                      </p:iterate>
                                      <p:childTnLst>
                                        <p:set>
                                          <p:cBhvr>
                                            <p:cTn id="25" fill="hold"/>
                                            <p:tgtEl>
                                              <p:spTgt spid="162"/>
                                            </p:tgtEl>
                                            <p:attrNameLst>
                                              <p:attrName>style.visibility</p:attrName>
                                            </p:attrNameLst>
                                          </p:cBhvr>
                                          <p:to>
                                            <p:strVal val="visible"/>
                                          </p:to>
                                        </p:set>
                                        <p:anim calcmode="lin" valueType="num">
                                          <p:cBhvr>
                                            <p:cTn id="26" dur="1250" fill="hold"/>
                                            <p:tgtEl>
                                              <p:spTgt spid="162"/>
                                            </p:tgtEl>
                                            <p:attrNameLst>
                                              <p:attrName>ppt_x</p:attrName>
                                            </p:attrNameLst>
                                          </p:cBhvr>
                                          <p:tavLst>
                                            <p:tav tm="0">
                                              <p:val>
                                                <p:strVal val="0-#ppt_w/2"/>
                                              </p:val>
                                            </p:tav>
                                            <p:tav tm="100000">
                                              <p:val>
                                                <p:strVal val="#ppt_x"/>
                                              </p:val>
                                            </p:tav>
                                          </p:tavLst>
                                        </p:anim>
                                        <p:anim calcmode="lin" valueType="num">
                                          <p:cBhvr>
                                            <p:cTn id="27" dur="1250" fill="hold"/>
                                            <p:tgtEl>
                                              <p:spTgt spid="162"/>
                                            </p:tgtEl>
                                            <p:attrNameLst>
                                              <p:attrName>ppt_y</p:attrName>
                                            </p:attrNameLst>
                                          </p:cBhvr>
                                          <p:tavLst>
                                            <p:tav tm="0">
                                              <p:val>
                                                <p:strVal val="#ppt_y"/>
                                              </p:val>
                                            </p:tav>
                                            <p:tav tm="100000">
                                              <p:val>
                                                <p:strVal val="#ppt_y"/>
                                              </p:val>
                                            </p:tav>
                                          </p:tavLst>
                                        </p:anim>
                                      </p:childTnLst>
                                    </p:cTn>
                                  </p:par>
                                  <p:par>
                                    <p:cTn id="28" presetID="2" presetClass="entr" presetSubtype="8" fill="hold" grpId="6" nodeType="withEffect">
                                      <p:stCondLst>
                                        <p:cond delay="800"/>
                                      </p:stCondLst>
                                      <p:childTnLst>
                                        <p:set>
                                          <p:cBhvr>
                                            <p:cTn id="29" fill="hold"/>
                                            <p:tgtEl>
                                              <p:spTgt spid="168"/>
                                            </p:tgtEl>
                                            <p:attrNameLst>
                                              <p:attrName>style.visibility</p:attrName>
                                            </p:attrNameLst>
                                          </p:cBhvr>
                                          <p:to>
                                            <p:strVal val="visible"/>
                                          </p:to>
                                        </p:set>
                                        <p:anim calcmode="lin" valueType="num">
                                          <p:cBhvr>
                                            <p:cTn id="30" dur="1250" fill="hold"/>
                                            <p:tgtEl>
                                              <p:spTgt spid="168"/>
                                            </p:tgtEl>
                                            <p:attrNameLst>
                                              <p:attrName>ppt_x</p:attrName>
                                            </p:attrNameLst>
                                          </p:cBhvr>
                                          <p:tavLst>
                                            <p:tav tm="0">
                                              <p:val>
                                                <p:strVal val="0-#ppt_w/2"/>
                                              </p:val>
                                            </p:tav>
                                            <p:tav tm="100000">
                                              <p:val>
                                                <p:strVal val="#ppt_x"/>
                                              </p:val>
                                            </p:tav>
                                          </p:tavLst>
                                        </p:anim>
                                        <p:anim calcmode="lin" valueType="num">
                                          <p:cBhvr>
                                            <p:cTn id="31" dur="1250" fill="hold"/>
                                            <p:tgtEl>
                                              <p:spTgt spid="168"/>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7" nodeType="clickEffect">
                                      <p:stCondLst>
                                        <p:cond delay="0"/>
                                      </p:stCondLst>
                                      <p:iterate type="lt">
                                        <p:tmAbs val="0"/>
                                      </p:iterate>
                                      <p:childTnLst>
                                        <p:set>
                                          <p:cBhvr>
                                            <p:cTn id="35" fill="hold"/>
                                            <p:tgtEl>
                                              <p:spTgt spid="161"/>
                                            </p:tgtEl>
                                            <p:attrNameLst>
                                              <p:attrName>style.visibility</p:attrName>
                                            </p:attrNameLst>
                                          </p:cBhvr>
                                          <p:to>
                                            <p:strVal val="visible"/>
                                          </p:to>
                                        </p:set>
                                        <p:anim calcmode="lin" valueType="num">
                                          <p:cBhvr>
                                            <p:cTn id="36" dur="1250" fill="hold"/>
                                            <p:tgtEl>
                                              <p:spTgt spid="161"/>
                                            </p:tgtEl>
                                            <p:attrNameLst>
                                              <p:attrName>ppt_x</p:attrName>
                                            </p:attrNameLst>
                                          </p:cBhvr>
                                          <p:tavLst>
                                            <p:tav tm="0">
                                              <p:val>
                                                <p:strVal val="0-#ppt_w/2"/>
                                              </p:val>
                                            </p:tav>
                                            <p:tav tm="100000">
                                              <p:val>
                                                <p:strVal val="#ppt_x"/>
                                              </p:val>
                                            </p:tav>
                                          </p:tavLst>
                                        </p:anim>
                                        <p:anim calcmode="lin" valueType="num">
                                          <p:cBhvr>
                                            <p:cTn id="37" dur="1250" fill="hold"/>
                                            <p:tgtEl>
                                              <p:spTgt spid="161"/>
                                            </p:tgtEl>
                                            <p:attrNameLst>
                                              <p:attrName>ppt_y</p:attrName>
                                            </p:attrNameLst>
                                          </p:cBhvr>
                                          <p:tavLst>
                                            <p:tav tm="0">
                                              <p:val>
                                                <p:strVal val="#ppt_y"/>
                                              </p:val>
                                            </p:tav>
                                            <p:tav tm="100000">
                                              <p:val>
                                                <p:strVal val="#ppt_y"/>
                                              </p:val>
                                            </p:tav>
                                          </p:tavLst>
                                        </p:anim>
                                      </p:childTnLst>
                                    </p:cTn>
                                  </p:par>
                                  <p:par>
                                    <p:cTn id="38" presetID="2" presetClass="entr" presetSubtype="8" fill="hold" grpId="8" nodeType="withEffect">
                                      <p:stCondLst>
                                        <p:cond delay="300"/>
                                      </p:stCondLst>
                                      <p:childTnLst>
                                        <p:set>
                                          <p:cBhvr>
                                            <p:cTn id="39" fill="hold"/>
                                            <p:tgtEl>
                                              <p:spTgt spid="167"/>
                                            </p:tgtEl>
                                            <p:attrNameLst>
                                              <p:attrName>style.visibility</p:attrName>
                                            </p:attrNameLst>
                                          </p:cBhvr>
                                          <p:to>
                                            <p:strVal val="visible"/>
                                          </p:to>
                                        </p:set>
                                        <p:anim calcmode="lin" valueType="num">
                                          <p:cBhvr>
                                            <p:cTn id="40" dur="1000" fill="hold"/>
                                            <p:tgtEl>
                                              <p:spTgt spid="167"/>
                                            </p:tgtEl>
                                            <p:attrNameLst>
                                              <p:attrName>ppt_x</p:attrName>
                                            </p:attrNameLst>
                                          </p:cBhvr>
                                          <p:tavLst>
                                            <p:tav tm="0">
                                              <p:val>
                                                <p:strVal val="0-#ppt_w/2"/>
                                              </p:val>
                                            </p:tav>
                                            <p:tav tm="100000">
                                              <p:val>
                                                <p:strVal val="#ppt_x"/>
                                              </p:val>
                                            </p:tav>
                                          </p:tavLst>
                                        </p:anim>
                                        <p:anim calcmode="lin" valueType="num">
                                          <p:cBhvr>
                                            <p:cTn id="41" dur="1000" fill="hold"/>
                                            <p:tgtEl>
                                              <p:spTgt spid="1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7" animBg="1" advAuto="0"/>
          <p:bldP spid="162" grpId="5" animBg="1" advAuto="0"/>
          <p:bldP spid="165" grpId="2" animBg="1" advAuto="0"/>
          <p:bldP spid="166" grpId="3" animBg="1" advAuto="0"/>
          <p:bldP spid="167" grpId="8" animBg="1" advAuto="0"/>
          <p:bldP spid="168" grpId="6" animBg="1" advAuto="0"/>
          <p:bldP spid="170" grpId="1" animBg="1" advAuto="0"/>
          <p:bldP spid="173" grpId="4" animBg="1" advAuto="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pasted-image.tiff" descr="pasted-image.tiff"/>
          <p:cNvPicPr>
            <a:picLocks noChangeAspect="1"/>
          </p:cNvPicPr>
          <p:nvPr/>
        </p:nvPicPr>
        <p:blipFill>
          <a:blip r:embed="rId3"/>
          <a:srcRect l="21251"/>
          <a:stretch>
            <a:fillRect/>
          </a:stretch>
        </p:blipFill>
        <p:spPr>
          <a:xfrm flipH="1">
            <a:off x="1959548" y="959972"/>
            <a:ext cx="3897763" cy="6167249"/>
          </a:xfrm>
          <a:prstGeom prst="rect">
            <a:avLst/>
          </a:prstGeom>
          <a:ln w="12700">
            <a:miter lim="400000"/>
          </a:ln>
          <a:effectLst>
            <a:outerShdw blurRad="279400" dir="2700000" rotWithShape="0">
              <a:srgbClr val="FFFFFF"/>
            </a:outerShdw>
          </a:effectLst>
        </p:spPr>
      </p:pic>
      <p:pic>
        <p:nvPicPr>
          <p:cNvPr id="178" name="Madison Young.png" descr="Madison Young.png"/>
          <p:cNvPicPr>
            <a:picLocks noChangeAspect="1"/>
          </p:cNvPicPr>
          <p:nvPr/>
        </p:nvPicPr>
        <p:blipFill>
          <a:blip r:embed="rId4"/>
          <a:stretch>
            <a:fillRect/>
          </a:stretch>
        </p:blipFill>
        <p:spPr>
          <a:xfrm>
            <a:off x="135254" y="1681545"/>
            <a:ext cx="3832605" cy="4724294"/>
          </a:xfrm>
          <a:prstGeom prst="rect">
            <a:avLst/>
          </a:prstGeom>
          <a:ln w="12700">
            <a:miter lim="400000"/>
          </a:ln>
          <a:effectLst>
            <a:outerShdw blurRad="190500" dir="5400000" rotWithShape="0">
              <a:srgbClr val="FFFFFF"/>
            </a:outerShdw>
          </a:effectLst>
        </p:spPr>
      </p:pic>
      <p:grpSp>
        <p:nvGrpSpPr>
          <p:cNvPr id="181" name="Rounded Rectangle"/>
          <p:cNvGrpSpPr/>
          <p:nvPr/>
        </p:nvGrpSpPr>
        <p:grpSpPr>
          <a:xfrm>
            <a:off x="257383" y="5826992"/>
            <a:ext cx="5606599" cy="3770323"/>
            <a:chOff x="0" y="0"/>
            <a:chExt cx="5606597" cy="3770322"/>
          </a:xfrm>
        </p:grpSpPr>
        <p:sp>
          <p:nvSpPr>
            <p:cNvPr id="180" name="Rounded Rectangle"/>
            <p:cNvSpPr/>
            <p:nvPr/>
          </p:nvSpPr>
          <p:spPr>
            <a:xfrm>
              <a:off x="50799" y="50800"/>
              <a:ext cx="5504999" cy="3668723"/>
            </a:xfrm>
            <a:prstGeom prst="roundRect">
              <a:avLst>
                <a:gd name="adj" fmla="val 11390"/>
              </a:avLst>
            </a:prstGeom>
            <a:solidFill>
              <a:schemeClr val="accent1">
                <a:hueOff val="300932"/>
                <a:lumOff val="-21745"/>
              </a:schemeClr>
            </a:solidFill>
            <a:ln>
              <a:noFill/>
            </a:ln>
            <a:effectLst/>
          </p:spPr>
          <p:txBody>
            <a:bodyPr wrap="square" lIns="50800" tIns="50800" rIns="50800" bIns="50800" numCol="1" anchor="ctr">
              <a:noAutofit/>
            </a:bodyPr>
            <a:lstStyle/>
            <a:p>
              <a:pPr>
                <a:defRPr sz="2600"/>
              </a:pPr>
              <a:endParaRPr/>
            </a:p>
          </p:txBody>
        </p:sp>
        <p:pic>
          <p:nvPicPr>
            <p:cNvPr id="179" name="Rounded Rectangle" descr="Rounded Rectangle"/>
            <p:cNvPicPr>
              <a:picLocks/>
            </p:cNvPicPr>
            <p:nvPr/>
          </p:nvPicPr>
          <p:blipFill>
            <a:blip r:embed="rId5"/>
            <a:stretch>
              <a:fillRect/>
            </a:stretch>
          </p:blipFill>
          <p:spPr>
            <a:xfrm>
              <a:off x="0" y="0"/>
              <a:ext cx="5606598" cy="3770323"/>
            </a:xfrm>
            <a:prstGeom prst="rect">
              <a:avLst/>
            </a:prstGeom>
            <a:effectLst/>
          </p:spPr>
        </p:pic>
      </p:grpSp>
      <p:sp>
        <p:nvSpPr>
          <p:cNvPr id="182" name="A. Federalists…"/>
          <p:cNvSpPr txBox="1"/>
          <p:nvPr/>
        </p:nvSpPr>
        <p:spPr>
          <a:xfrm>
            <a:off x="291525" y="6125706"/>
            <a:ext cx="5510535" cy="158426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571500" indent="-457200" algn="l" defTabSz="457200">
              <a:lnSpc>
                <a:spcPts val="5300"/>
              </a:lnSpc>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4900" b="1">
                <a:latin typeface="Arial"/>
                <a:ea typeface="Arial"/>
                <a:cs typeface="Arial"/>
                <a:sym typeface="Arial"/>
              </a:defRPr>
            </a:pPr>
            <a:r>
              <a:t>A. </a:t>
            </a:r>
            <a:r>
              <a:rPr u="sng"/>
              <a:t>Federalists</a:t>
            </a:r>
            <a:r>
              <a:t> </a:t>
            </a:r>
          </a:p>
          <a:p>
            <a:pPr marL="597474" lvl="1" indent="-114300" algn="l" defTabSz="457200">
              <a:lnSpc>
                <a:spcPts val="3200"/>
              </a:lnSpc>
              <a:tabLst>
                <a:tab pos="114300" algn="l"/>
                <a:tab pos="571500" algn="l"/>
                <a:tab pos="1422400" algn="l"/>
                <a:tab pos="1778000" algn="l"/>
                <a:tab pos="2133600" algn="l"/>
                <a:tab pos="2489200" algn="l"/>
                <a:tab pos="2844800" algn="l"/>
                <a:tab pos="3200400" algn="l"/>
                <a:tab pos="3556000" algn="l"/>
                <a:tab pos="3911600" algn="l"/>
                <a:tab pos="4267200" algn="l"/>
              </a:tabLst>
              <a:defRPr sz="2900" b="1">
                <a:latin typeface="Arial"/>
                <a:ea typeface="Arial"/>
                <a:cs typeface="Arial"/>
                <a:sym typeface="Arial"/>
              </a:defRPr>
            </a:pPr>
            <a:r>
              <a:t>	 </a:t>
            </a:r>
            <a:r>
              <a:rPr b="0"/>
              <a:t> - delegates pro Constitution</a:t>
            </a:r>
          </a:p>
          <a:p>
            <a:pPr marL="597474" lvl="1" indent="-114300" algn="l" defTabSz="457200">
              <a:lnSpc>
                <a:spcPts val="3200"/>
              </a:lnSpc>
              <a:tabLst>
                <a:tab pos="114300" algn="l"/>
                <a:tab pos="571500" algn="l"/>
                <a:tab pos="1422400" algn="l"/>
                <a:tab pos="1778000" algn="l"/>
                <a:tab pos="2133600" algn="l"/>
                <a:tab pos="2489200" algn="l"/>
                <a:tab pos="2844800" algn="l"/>
                <a:tab pos="3200400" algn="l"/>
                <a:tab pos="3556000" algn="l"/>
                <a:tab pos="3911600" algn="l"/>
                <a:tab pos="4267200" algn="l"/>
              </a:tabLst>
              <a:defRPr sz="2900">
                <a:latin typeface="Arial"/>
                <a:ea typeface="Arial"/>
                <a:cs typeface="Arial"/>
                <a:sym typeface="Arial"/>
              </a:defRPr>
            </a:pPr>
            <a:r>
              <a:t>	  - Strong National Govt.</a:t>
            </a:r>
          </a:p>
        </p:txBody>
      </p:sp>
      <p:pic>
        <p:nvPicPr>
          <p:cNvPr id="183" name="patrick-henry.png" descr="patrick-henry.png"/>
          <p:cNvPicPr>
            <a:picLocks/>
          </p:cNvPicPr>
          <p:nvPr/>
        </p:nvPicPr>
        <p:blipFill>
          <a:blip r:embed="rId6"/>
          <a:stretch>
            <a:fillRect/>
          </a:stretch>
        </p:blipFill>
        <p:spPr>
          <a:xfrm flipH="1">
            <a:off x="8583460" y="1487581"/>
            <a:ext cx="4098130" cy="5984742"/>
          </a:xfrm>
          <a:prstGeom prst="rect">
            <a:avLst/>
          </a:prstGeom>
          <a:ln w="12700">
            <a:miter lim="400000"/>
          </a:ln>
          <a:effectLst>
            <a:outerShdw blurRad="279400" dir="2700000" rotWithShape="0">
              <a:srgbClr val="FFFFFF"/>
            </a:outerShdw>
          </a:effectLst>
        </p:spPr>
      </p:pic>
      <p:pic>
        <p:nvPicPr>
          <p:cNvPr id="184" name="Samel Adams transparent.png" descr="Samel Adams transparent.png"/>
          <p:cNvPicPr>
            <a:picLocks noChangeAspect="1"/>
          </p:cNvPicPr>
          <p:nvPr/>
        </p:nvPicPr>
        <p:blipFill>
          <a:blip r:embed="rId7"/>
          <a:srcRect l="2423"/>
          <a:stretch>
            <a:fillRect/>
          </a:stretch>
        </p:blipFill>
        <p:spPr>
          <a:xfrm>
            <a:off x="7183252" y="2158530"/>
            <a:ext cx="3667517" cy="3770323"/>
          </a:xfrm>
          <a:prstGeom prst="rect">
            <a:avLst/>
          </a:prstGeom>
          <a:ln w="12700">
            <a:miter lim="400000"/>
          </a:ln>
          <a:effectLst>
            <a:outerShdw blurRad="279400" dir="2700000" rotWithShape="0">
              <a:srgbClr val="FFFFFF"/>
            </a:outerShdw>
          </a:effectLst>
        </p:spPr>
      </p:pic>
      <p:grpSp>
        <p:nvGrpSpPr>
          <p:cNvPr id="187" name="Rounded Rectangle"/>
          <p:cNvGrpSpPr/>
          <p:nvPr/>
        </p:nvGrpSpPr>
        <p:grpSpPr>
          <a:xfrm>
            <a:off x="6916701" y="5776192"/>
            <a:ext cx="5852224" cy="3770323"/>
            <a:chOff x="0" y="0"/>
            <a:chExt cx="5852223" cy="3770322"/>
          </a:xfrm>
        </p:grpSpPr>
        <p:sp>
          <p:nvSpPr>
            <p:cNvPr id="186" name="Rounded Rectangle"/>
            <p:cNvSpPr/>
            <p:nvPr/>
          </p:nvSpPr>
          <p:spPr>
            <a:xfrm>
              <a:off x="50800" y="50800"/>
              <a:ext cx="5750624" cy="3668723"/>
            </a:xfrm>
            <a:prstGeom prst="roundRect">
              <a:avLst>
                <a:gd name="adj" fmla="val 11390"/>
              </a:avLst>
            </a:prstGeom>
            <a:solidFill>
              <a:schemeClr val="accent1">
                <a:hueOff val="300932"/>
                <a:lumOff val="-21745"/>
              </a:schemeClr>
            </a:solidFill>
            <a:ln>
              <a:noFill/>
            </a:ln>
            <a:effectLst/>
          </p:spPr>
          <p:txBody>
            <a:bodyPr wrap="square" lIns="50800" tIns="50800" rIns="50800" bIns="50800" numCol="1" anchor="ctr">
              <a:noAutofit/>
            </a:bodyPr>
            <a:lstStyle/>
            <a:p>
              <a:pPr>
                <a:defRPr sz="2600"/>
              </a:pPr>
              <a:endParaRPr/>
            </a:p>
          </p:txBody>
        </p:sp>
        <p:pic>
          <p:nvPicPr>
            <p:cNvPr id="185" name="Rounded Rectangle" descr="Rounded Rectangle"/>
            <p:cNvPicPr>
              <a:picLocks/>
            </p:cNvPicPr>
            <p:nvPr/>
          </p:nvPicPr>
          <p:blipFill>
            <a:blip r:embed="rId8"/>
            <a:stretch>
              <a:fillRect/>
            </a:stretch>
          </p:blipFill>
          <p:spPr>
            <a:xfrm>
              <a:off x="0" y="0"/>
              <a:ext cx="5852224" cy="3770323"/>
            </a:xfrm>
            <a:prstGeom prst="rect">
              <a:avLst/>
            </a:prstGeom>
            <a:effectLst/>
          </p:spPr>
        </p:pic>
      </p:grpSp>
      <p:sp>
        <p:nvSpPr>
          <p:cNvPr id="188" name="B. Antifederalists…"/>
          <p:cNvSpPr txBox="1"/>
          <p:nvPr/>
        </p:nvSpPr>
        <p:spPr>
          <a:xfrm>
            <a:off x="7235209" y="5917533"/>
            <a:ext cx="5336914" cy="158180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p>
            <a:pPr marL="571500" indent="-457200" algn="l" defTabSz="457200">
              <a:lnSpc>
                <a:spcPts val="5300"/>
              </a:lnSpc>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4400" b="1">
                <a:latin typeface="Arial"/>
                <a:ea typeface="Arial"/>
                <a:cs typeface="Arial"/>
                <a:sym typeface="Arial"/>
              </a:defRPr>
            </a:pPr>
            <a:r>
              <a:t>B. </a:t>
            </a:r>
            <a:r>
              <a:rPr u="sng"/>
              <a:t>Antifederalists</a:t>
            </a:r>
            <a:r>
              <a:t> </a:t>
            </a:r>
          </a:p>
          <a:p>
            <a:pPr marL="724474" lvl="1" indent="-165099" algn="l" defTabSz="457200">
              <a:lnSpc>
                <a:spcPts val="3500"/>
              </a:lnSpc>
              <a:tabLst>
                <a:tab pos="215900" algn="l"/>
                <a:tab pos="342900" algn="l"/>
                <a:tab pos="571500" algn="l"/>
                <a:tab pos="1422400" algn="l"/>
                <a:tab pos="1778000" algn="l"/>
                <a:tab pos="2133600" algn="l"/>
                <a:tab pos="2489200" algn="l"/>
                <a:tab pos="2844800" algn="l"/>
                <a:tab pos="3200400" algn="l"/>
                <a:tab pos="3556000" algn="l"/>
                <a:tab pos="3911600" algn="l"/>
                <a:tab pos="4267200" algn="l"/>
              </a:tabLst>
              <a:defRPr sz="2900">
                <a:latin typeface="Arial"/>
                <a:ea typeface="Arial"/>
                <a:cs typeface="Arial"/>
                <a:sym typeface="Arial"/>
              </a:defRPr>
            </a:pPr>
            <a:r>
              <a:t>- Against the Constitution</a:t>
            </a:r>
          </a:p>
          <a:p>
            <a:pPr marL="445074" lvl="1" indent="114300" algn="l" defTabSz="457200">
              <a:lnSpc>
                <a:spcPts val="3500"/>
              </a:lnSpc>
              <a:tabLst>
                <a:tab pos="215900" algn="l"/>
                <a:tab pos="342900" algn="l"/>
                <a:tab pos="571500" algn="l"/>
                <a:tab pos="1422400" algn="l"/>
                <a:tab pos="1778000" algn="l"/>
                <a:tab pos="2133600" algn="l"/>
                <a:tab pos="2489200" algn="l"/>
                <a:tab pos="2844800" algn="l"/>
                <a:tab pos="3200400" algn="l"/>
                <a:tab pos="3556000" algn="l"/>
                <a:tab pos="3911600" algn="l"/>
                <a:tab pos="4267200" algn="l"/>
              </a:tabLst>
              <a:defRPr sz="2900">
                <a:latin typeface="Arial"/>
                <a:ea typeface="Arial"/>
                <a:cs typeface="Arial"/>
                <a:sym typeface="Arial"/>
              </a:defRPr>
            </a:pPr>
            <a:r>
              <a:t>- Fought for a Bill of Rights</a:t>
            </a:r>
          </a:p>
        </p:txBody>
      </p:sp>
      <p:grpSp>
        <p:nvGrpSpPr>
          <p:cNvPr id="193" name="Group"/>
          <p:cNvGrpSpPr/>
          <p:nvPr/>
        </p:nvGrpSpPr>
        <p:grpSpPr>
          <a:xfrm>
            <a:off x="996275" y="7998777"/>
            <a:ext cx="11203347" cy="1682224"/>
            <a:chOff x="-38100" y="-38100"/>
            <a:chExt cx="11203346" cy="1682223"/>
          </a:xfrm>
        </p:grpSpPr>
        <p:grpSp>
          <p:nvGrpSpPr>
            <p:cNvPr id="191" name="Rounded Rectangle"/>
            <p:cNvGrpSpPr/>
            <p:nvPr/>
          </p:nvGrpSpPr>
          <p:grpSpPr>
            <a:xfrm>
              <a:off x="-38100" y="-38100"/>
              <a:ext cx="11203347" cy="1642392"/>
              <a:chOff x="0" y="0"/>
              <a:chExt cx="11203346" cy="1642391"/>
            </a:xfrm>
          </p:grpSpPr>
          <p:sp>
            <p:nvSpPr>
              <p:cNvPr id="190" name="Rounded Rectangle"/>
              <p:cNvSpPr/>
              <p:nvPr/>
            </p:nvSpPr>
            <p:spPr>
              <a:xfrm>
                <a:off x="38100" y="38100"/>
                <a:ext cx="11127147" cy="1566192"/>
              </a:xfrm>
              <a:prstGeom prst="roundRect">
                <a:avLst>
                  <a:gd name="adj" fmla="val 28500"/>
                </a:avLst>
              </a:prstGeom>
              <a:solidFill>
                <a:srgbClr val="01001B"/>
              </a:solidFill>
              <a:ln>
                <a:noFill/>
              </a:ln>
              <a:effectLst/>
            </p:spPr>
            <p:txBody>
              <a:bodyPr wrap="square" lIns="50800" tIns="50800" rIns="50800" bIns="50800" numCol="1" anchor="ctr">
                <a:noAutofit/>
              </a:bodyPr>
              <a:lstStyle/>
              <a:p>
                <a:pPr>
                  <a:defRPr sz="2600"/>
                </a:pPr>
                <a:endParaRPr/>
              </a:p>
            </p:txBody>
          </p:sp>
          <p:pic>
            <p:nvPicPr>
              <p:cNvPr id="189" name="Rounded Rectangle" descr="Rounded Rectangle"/>
              <p:cNvPicPr>
                <a:picLocks/>
              </p:cNvPicPr>
              <p:nvPr/>
            </p:nvPicPr>
            <p:blipFill>
              <a:blip r:embed="rId9"/>
              <a:stretch>
                <a:fillRect/>
              </a:stretch>
            </p:blipFill>
            <p:spPr>
              <a:xfrm>
                <a:off x="0" y="0"/>
                <a:ext cx="11203347" cy="1642392"/>
              </a:xfrm>
              <a:prstGeom prst="rect">
                <a:avLst/>
              </a:prstGeom>
              <a:effectLst/>
            </p:spPr>
          </p:pic>
        </p:grpSp>
        <p:sp>
          <p:nvSpPr>
            <p:cNvPr id="192" name="C. Federalists Papers- Essays written to urge delegates to ratify the Constitution.   Written secretly by Alexander Hamilton, John Jay, James Madison"/>
            <p:cNvSpPr txBox="1"/>
            <p:nvPr/>
          </p:nvSpPr>
          <p:spPr>
            <a:xfrm>
              <a:off x="56435" y="85924"/>
              <a:ext cx="10968488" cy="1558200"/>
            </a:xfrm>
            <a:prstGeom prst="rect">
              <a:avLst/>
            </a:prstGeom>
            <a:noFill/>
            <a:ln w="12700" cap="flat">
              <a:noFill/>
              <a:miter lim="400000"/>
            </a:ln>
            <a:effectLst>
              <a:outerShdw blurRad="63500" dir="2700000" rotWithShape="0">
                <a:srgbClr val="000000"/>
              </a:outerShdw>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p>
              <a:pPr marL="571500" indent="-457200" algn="l" defTabSz="457200">
                <a:lnSpc>
                  <a:spcPts val="3600"/>
                </a:lnSpc>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2900">
                  <a:latin typeface="Arial"/>
                  <a:ea typeface="Arial"/>
                  <a:cs typeface="Arial"/>
                  <a:sym typeface="Arial"/>
                </a:defRPr>
              </a:pPr>
              <a:r>
                <a:rPr sz="4000" b="1"/>
                <a:t>C</a:t>
              </a:r>
              <a:r>
                <a:rPr sz="4000"/>
                <a:t>. </a:t>
              </a:r>
              <a:r>
                <a:rPr sz="4000" b="1" u="sng"/>
                <a:t>Federalists Papers</a:t>
              </a:r>
              <a:r>
                <a:t>- Essays written to urge delegates to ratify the Constitution.   Written secretly by Alexander Hamilton, John Jay, James Madison</a:t>
              </a:r>
            </a:p>
          </p:txBody>
        </p:sp>
      </p:grpSp>
      <p:sp>
        <p:nvSpPr>
          <p:cNvPr id="194" name="James Madison • Alexander Hamilton"/>
          <p:cNvSpPr txBox="1"/>
          <p:nvPr/>
        </p:nvSpPr>
        <p:spPr>
          <a:xfrm>
            <a:off x="-98238" y="5351007"/>
            <a:ext cx="6317841" cy="499386"/>
          </a:xfrm>
          <a:prstGeom prst="rect">
            <a:avLst/>
          </a:prstGeom>
          <a:ln w="12700">
            <a:miter lim="400000"/>
          </a:ln>
          <a:effectLst>
            <a:outerShdw blurRad="279400" dir="27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spAutoFit/>
          </a:bodyPr>
          <a:lstStyle>
            <a:lvl1pPr marL="571500" indent="-457200" algn="l" defTabSz="457200">
              <a:lnSpc>
                <a:spcPts val="3200"/>
              </a:lnSpc>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2700" b="1">
                <a:effectLst>
                  <a:outerShdw blurRad="25400" dist="12700" dir="18900000" rotWithShape="0">
                    <a:srgbClr val="000000"/>
                  </a:outerShdw>
                </a:effectLst>
                <a:latin typeface="Arial"/>
                <a:ea typeface="Arial"/>
                <a:cs typeface="Arial"/>
                <a:sym typeface="Arial"/>
              </a:defRPr>
            </a:lvl1pPr>
          </a:lstStyle>
          <a:p>
            <a:r>
              <a:t>James Madison • Alexander Hamilton </a:t>
            </a:r>
          </a:p>
        </p:txBody>
      </p:sp>
      <p:sp>
        <p:nvSpPr>
          <p:cNvPr id="195" name="Samuel Adams • Patrick Henry"/>
          <p:cNvSpPr txBox="1"/>
          <p:nvPr/>
        </p:nvSpPr>
        <p:spPr>
          <a:xfrm>
            <a:off x="7374909" y="5351007"/>
            <a:ext cx="5336914" cy="499386"/>
          </a:xfrm>
          <a:prstGeom prst="rect">
            <a:avLst/>
          </a:prstGeom>
          <a:ln w="12700">
            <a:miter lim="400000"/>
          </a:ln>
          <a:effectLst>
            <a:outerShdw blurRad="279400" dir="27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spAutoFit/>
          </a:bodyPr>
          <a:lstStyle>
            <a:lvl1pPr marL="571500" indent="-457200" algn="l" defTabSz="457200">
              <a:lnSpc>
                <a:spcPts val="3200"/>
              </a:lnSpc>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2700" b="1">
                <a:latin typeface="Arial"/>
                <a:ea typeface="Arial"/>
                <a:cs typeface="Arial"/>
                <a:sym typeface="Arial"/>
              </a:defRPr>
            </a:lvl1pPr>
          </a:lstStyle>
          <a:p>
            <a:r>
              <a:t>Samuel Adams • Patrick Henry</a:t>
            </a:r>
          </a:p>
        </p:txBody>
      </p:sp>
      <p:pic>
        <p:nvPicPr>
          <p:cNvPr id="196" name="American Constitution.png" descr="American Constitution.png"/>
          <p:cNvPicPr>
            <a:picLocks/>
          </p:cNvPicPr>
          <p:nvPr/>
        </p:nvPicPr>
        <p:blipFill>
          <a:blip r:embed="rId10"/>
          <a:stretch>
            <a:fillRect/>
          </a:stretch>
        </p:blipFill>
        <p:spPr>
          <a:xfrm>
            <a:off x="-129880" y="-12570"/>
            <a:ext cx="13004801" cy="1235874"/>
          </a:xfrm>
          <a:prstGeom prst="rect">
            <a:avLst/>
          </a:prstGeom>
          <a:ln w="12700">
            <a:miter lim="400000"/>
          </a:ln>
        </p:spPr>
      </p:pic>
      <p:sp>
        <p:nvSpPr>
          <p:cNvPr id="197" name="VI. ratifying the Constitution"/>
          <p:cNvSpPr txBox="1"/>
          <p:nvPr/>
        </p:nvSpPr>
        <p:spPr>
          <a:xfrm>
            <a:off x="141090" y="903303"/>
            <a:ext cx="12041918"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132">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t> VI. ratifying the Constitution</a:t>
            </a:r>
          </a:p>
        </p:txBody>
      </p:sp>
    </p:spTree>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14:presetBounceEnd="60000">
                                      <p:stCondLst>
                                        <p:cond delay="0"/>
                                      </p:stCondLst>
                                      <p:childTnLst>
                                        <p:set>
                                          <p:cBhvr>
                                            <p:cTn id="6" fill="hold"/>
                                            <p:tgtEl>
                                              <p:spTgt spid="197"/>
                                            </p:tgtEl>
                                            <p:attrNameLst>
                                              <p:attrName>style.visibility</p:attrName>
                                            </p:attrNameLst>
                                          </p:cBhvr>
                                          <p:to>
                                            <p:strVal val="visible"/>
                                          </p:to>
                                        </p:set>
                                        <p:anim calcmode="lin" valueType="num" p14:bounceEnd="60000">
                                          <p:cBhvr>
                                            <p:cTn id="7" dur="1500" fill="hold"/>
                                            <p:tgtEl>
                                              <p:spTgt spid="197"/>
                                            </p:tgtEl>
                                            <p:attrNameLst>
                                              <p:attrName>ppt_x</p:attrName>
                                            </p:attrNameLst>
                                          </p:cBhvr>
                                          <p:tavLst>
                                            <p:tav tm="0">
                                              <p:val>
                                                <p:strVal val="0-#ppt_w/2"/>
                                              </p:val>
                                            </p:tav>
                                            <p:tav tm="100000">
                                              <p:val>
                                                <p:strVal val="#ppt_x"/>
                                              </p:val>
                                            </p:tav>
                                          </p:tavLst>
                                        </p:anim>
                                        <p:anim calcmode="lin" valueType="num" p14:bounceEnd="60000">
                                          <p:cBhvr>
                                            <p:cTn id="8" dur="1500" fill="hold"/>
                                            <p:tgtEl>
                                              <p:spTgt spid="197"/>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fill="hold" grpId="2" nodeType="afterEffect" p14:presetBounceEnd="60000">
                                      <p:stCondLst>
                                        <p:cond delay="400"/>
                                      </p:stCondLst>
                                      <p:iterate type="lt">
                                        <p:tmAbs val="0"/>
                                      </p:iterate>
                                      <p:childTnLst>
                                        <p:set>
                                          <p:cBhvr>
                                            <p:cTn id="11" fill="hold"/>
                                            <p:tgtEl>
                                              <p:spTgt spid="181"/>
                                            </p:tgtEl>
                                            <p:attrNameLst>
                                              <p:attrName>style.visibility</p:attrName>
                                            </p:attrNameLst>
                                          </p:cBhvr>
                                          <p:to>
                                            <p:strVal val="visible"/>
                                          </p:to>
                                        </p:set>
                                        <p:anim calcmode="lin" valueType="num" p14:bounceEnd="60000">
                                          <p:cBhvr>
                                            <p:cTn id="12" dur="1250" fill="hold"/>
                                            <p:tgtEl>
                                              <p:spTgt spid="181"/>
                                            </p:tgtEl>
                                            <p:attrNameLst>
                                              <p:attrName>ppt_x</p:attrName>
                                            </p:attrNameLst>
                                          </p:cBhvr>
                                          <p:tavLst>
                                            <p:tav tm="0">
                                              <p:val>
                                                <p:strVal val="0-#ppt_w/2"/>
                                              </p:val>
                                            </p:tav>
                                            <p:tav tm="100000">
                                              <p:val>
                                                <p:strVal val="#ppt_x"/>
                                              </p:val>
                                            </p:tav>
                                          </p:tavLst>
                                        </p:anim>
                                        <p:anim calcmode="lin" valueType="num" p14:bounceEnd="60000">
                                          <p:cBhvr>
                                            <p:cTn id="13" dur="1250" fill="hold"/>
                                            <p:tgtEl>
                                              <p:spTgt spid="181"/>
                                            </p:tgtEl>
                                            <p:attrNameLst>
                                              <p:attrName>ppt_y</p:attrName>
                                            </p:attrNameLst>
                                          </p:cBhvr>
                                          <p:tavLst>
                                            <p:tav tm="0">
                                              <p:val>
                                                <p:strVal val="#ppt_y"/>
                                              </p:val>
                                            </p:tav>
                                            <p:tav tm="100000">
                                              <p:val>
                                                <p:strVal val="#ppt_y"/>
                                              </p:val>
                                            </p:tav>
                                          </p:tavLst>
                                        </p:anim>
                                      </p:childTnLst>
                                    </p:cTn>
                                  </p:par>
                                  <p:par>
                                    <p:cTn id="14" presetID="2" presetClass="entr" presetSubtype="8" fill="hold" grpId="3" nodeType="withEffect" p14:presetBounceEnd="80000">
                                      <p:stCondLst>
                                        <p:cond delay="400"/>
                                      </p:stCondLst>
                                      <p:childTnLst>
                                        <p:set>
                                          <p:cBhvr>
                                            <p:cTn id="15" fill="hold"/>
                                            <p:tgtEl>
                                              <p:spTgt spid="182"/>
                                            </p:tgtEl>
                                            <p:attrNameLst>
                                              <p:attrName>style.visibility</p:attrName>
                                            </p:attrNameLst>
                                          </p:cBhvr>
                                          <p:to>
                                            <p:strVal val="visible"/>
                                          </p:to>
                                        </p:set>
                                        <p:anim calcmode="lin" valueType="num" p14:bounceEnd="80000">
                                          <p:cBhvr>
                                            <p:cTn id="16" dur="1250" fill="hold"/>
                                            <p:tgtEl>
                                              <p:spTgt spid="182"/>
                                            </p:tgtEl>
                                            <p:attrNameLst>
                                              <p:attrName>ppt_x</p:attrName>
                                            </p:attrNameLst>
                                          </p:cBhvr>
                                          <p:tavLst>
                                            <p:tav tm="0">
                                              <p:val>
                                                <p:strVal val="0-#ppt_w/2"/>
                                              </p:val>
                                            </p:tav>
                                            <p:tav tm="100000">
                                              <p:val>
                                                <p:strVal val="#ppt_x"/>
                                              </p:val>
                                            </p:tav>
                                          </p:tavLst>
                                        </p:anim>
                                        <p:anim calcmode="lin" valueType="num" p14:bounceEnd="80000">
                                          <p:cBhvr>
                                            <p:cTn id="17" dur="1250" fill="hold"/>
                                            <p:tgtEl>
                                              <p:spTgt spid="182"/>
                                            </p:tgtEl>
                                            <p:attrNameLst>
                                              <p:attrName>ppt_y</p:attrName>
                                            </p:attrNameLst>
                                          </p:cBhvr>
                                          <p:tavLst>
                                            <p:tav tm="0">
                                              <p:val>
                                                <p:strVal val="#ppt_y"/>
                                              </p:val>
                                            </p:tav>
                                            <p:tav tm="100000">
                                              <p:val>
                                                <p:strVal val="#ppt_y"/>
                                              </p:val>
                                            </p:tav>
                                          </p:tavLst>
                                        </p:anim>
                                      </p:childTnLst>
                                    </p:cTn>
                                  </p:par>
                                </p:childTnLst>
                              </p:cTn>
                            </p:par>
                            <p:par>
                              <p:cTn id="18" fill="hold">
                                <p:stCondLst>
                                  <p:cond delay="3150"/>
                                </p:stCondLst>
                                <p:childTnLst>
                                  <p:par>
                                    <p:cTn id="19" presetID="2" presetClass="entr" presetSubtype="4" fill="hold" grpId="4" nodeType="afterEffect" p14:presetBounceEnd="72000">
                                      <p:stCondLst>
                                        <p:cond delay="400"/>
                                      </p:stCondLst>
                                      <p:iterate>
                                        <p:tmAbs val="0"/>
                                      </p:iterate>
                                      <p:childTnLst>
                                        <p:set>
                                          <p:cBhvr>
                                            <p:cTn id="20" fill="hold"/>
                                            <p:tgtEl>
                                              <p:spTgt spid="178"/>
                                            </p:tgtEl>
                                            <p:attrNameLst>
                                              <p:attrName>style.visibility</p:attrName>
                                            </p:attrNameLst>
                                          </p:cBhvr>
                                          <p:to>
                                            <p:strVal val="visible"/>
                                          </p:to>
                                        </p:set>
                                        <p:anim calcmode="lin" valueType="num" p14:bounceEnd="72000">
                                          <p:cBhvr>
                                            <p:cTn id="21" dur="1000" fill="hold"/>
                                            <p:tgtEl>
                                              <p:spTgt spid="178"/>
                                            </p:tgtEl>
                                            <p:attrNameLst>
                                              <p:attrName>ppt_x</p:attrName>
                                            </p:attrNameLst>
                                          </p:cBhvr>
                                          <p:tavLst>
                                            <p:tav tm="0">
                                              <p:val>
                                                <p:strVal val="#ppt_x"/>
                                              </p:val>
                                            </p:tav>
                                            <p:tav tm="100000">
                                              <p:val>
                                                <p:strVal val="#ppt_x"/>
                                              </p:val>
                                            </p:tav>
                                          </p:tavLst>
                                        </p:anim>
                                        <p:anim calcmode="lin" valueType="num" p14:bounceEnd="72000">
                                          <p:cBhvr>
                                            <p:cTn id="22" dur="1000" fill="hold"/>
                                            <p:tgtEl>
                                              <p:spTgt spid="178"/>
                                            </p:tgtEl>
                                            <p:attrNameLst>
                                              <p:attrName>ppt_y</p:attrName>
                                            </p:attrNameLst>
                                          </p:cBhvr>
                                          <p:tavLst>
                                            <p:tav tm="0">
                                              <p:val>
                                                <p:strVal val="1+#ppt_h/2"/>
                                              </p:val>
                                            </p:tav>
                                            <p:tav tm="100000">
                                              <p:val>
                                                <p:strVal val="#ppt_y"/>
                                              </p:val>
                                            </p:tav>
                                          </p:tavLst>
                                        </p:anim>
                                      </p:childTnLst>
                                    </p:cTn>
                                  </p:par>
                                  <p:par>
                                    <p:cTn id="23" presetID="2" presetClass="entr" presetSubtype="8" fill="hold" grpId="5" nodeType="withEffect" p14:presetBounceEnd="80000">
                                      <p:stCondLst>
                                        <p:cond delay="400"/>
                                      </p:stCondLst>
                                      <p:childTnLst>
                                        <p:set>
                                          <p:cBhvr>
                                            <p:cTn id="24" fill="hold"/>
                                            <p:tgtEl>
                                              <p:spTgt spid="194"/>
                                            </p:tgtEl>
                                            <p:attrNameLst>
                                              <p:attrName>style.visibility</p:attrName>
                                            </p:attrNameLst>
                                          </p:cBhvr>
                                          <p:to>
                                            <p:strVal val="visible"/>
                                          </p:to>
                                        </p:set>
                                        <p:anim calcmode="lin" valueType="num" p14:bounceEnd="80000">
                                          <p:cBhvr>
                                            <p:cTn id="25" dur="1250" fill="hold"/>
                                            <p:tgtEl>
                                              <p:spTgt spid="194"/>
                                            </p:tgtEl>
                                            <p:attrNameLst>
                                              <p:attrName>ppt_x</p:attrName>
                                            </p:attrNameLst>
                                          </p:cBhvr>
                                          <p:tavLst>
                                            <p:tav tm="0">
                                              <p:val>
                                                <p:strVal val="0-#ppt_w/2"/>
                                              </p:val>
                                            </p:tav>
                                            <p:tav tm="100000">
                                              <p:val>
                                                <p:strVal val="#ppt_x"/>
                                              </p:val>
                                            </p:tav>
                                          </p:tavLst>
                                        </p:anim>
                                        <p:anim calcmode="lin" valueType="num" p14:bounceEnd="80000">
                                          <p:cBhvr>
                                            <p:cTn id="26" dur="1250" fill="hold"/>
                                            <p:tgtEl>
                                              <p:spTgt spid="194"/>
                                            </p:tgtEl>
                                            <p:attrNameLst>
                                              <p:attrName>ppt_y</p:attrName>
                                            </p:attrNameLst>
                                          </p:cBhvr>
                                          <p:tavLst>
                                            <p:tav tm="0">
                                              <p:val>
                                                <p:strVal val="#ppt_y"/>
                                              </p:val>
                                            </p:tav>
                                            <p:tav tm="100000">
                                              <p:val>
                                                <p:strVal val="#ppt_y"/>
                                              </p:val>
                                            </p:tav>
                                          </p:tavLst>
                                        </p:anim>
                                      </p:childTnLst>
                                    </p:cTn>
                                  </p:par>
                                  <p:par>
                                    <p:cTn id="27" presetID="2" presetClass="entr" presetSubtype="4" fill="hold" grpId="6" nodeType="withEffect" p14:presetBounceEnd="60000">
                                      <p:stCondLst>
                                        <p:cond delay="300"/>
                                      </p:stCondLst>
                                      <p:iterate>
                                        <p:tmAbs val="0"/>
                                      </p:iterate>
                                      <p:childTnLst>
                                        <p:set>
                                          <p:cBhvr>
                                            <p:cTn id="28" fill="hold"/>
                                            <p:tgtEl>
                                              <p:spTgt spid="177"/>
                                            </p:tgtEl>
                                            <p:attrNameLst>
                                              <p:attrName>style.visibility</p:attrName>
                                            </p:attrNameLst>
                                          </p:cBhvr>
                                          <p:to>
                                            <p:strVal val="visible"/>
                                          </p:to>
                                        </p:set>
                                        <p:anim calcmode="lin" valueType="num" p14:bounceEnd="60000">
                                          <p:cBhvr>
                                            <p:cTn id="29" dur="1000" fill="hold"/>
                                            <p:tgtEl>
                                              <p:spTgt spid="177"/>
                                            </p:tgtEl>
                                            <p:attrNameLst>
                                              <p:attrName>ppt_x</p:attrName>
                                            </p:attrNameLst>
                                          </p:cBhvr>
                                          <p:tavLst>
                                            <p:tav tm="0">
                                              <p:val>
                                                <p:strVal val="#ppt_x"/>
                                              </p:val>
                                            </p:tav>
                                            <p:tav tm="100000">
                                              <p:val>
                                                <p:strVal val="#ppt_x"/>
                                              </p:val>
                                            </p:tav>
                                          </p:tavLst>
                                        </p:anim>
                                        <p:anim calcmode="lin" valueType="num" p14:bounceEnd="60000">
                                          <p:cBhvr>
                                            <p:cTn id="30" dur="1000" fill="hold"/>
                                            <p:tgtEl>
                                              <p:spTgt spid="17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7" nodeType="clickEffect" p14:presetBounceEnd="60000">
                                      <p:stCondLst>
                                        <p:cond delay="0"/>
                                      </p:stCondLst>
                                      <p:iterate type="lt">
                                        <p:tmAbs val="0"/>
                                      </p:iterate>
                                      <p:childTnLst>
                                        <p:set>
                                          <p:cBhvr>
                                            <p:cTn id="34" fill="hold"/>
                                            <p:tgtEl>
                                              <p:spTgt spid="187"/>
                                            </p:tgtEl>
                                            <p:attrNameLst>
                                              <p:attrName>style.visibility</p:attrName>
                                            </p:attrNameLst>
                                          </p:cBhvr>
                                          <p:to>
                                            <p:strVal val="visible"/>
                                          </p:to>
                                        </p:set>
                                        <p:anim calcmode="lin" valueType="num" p14:bounceEnd="60000">
                                          <p:cBhvr>
                                            <p:cTn id="35" dur="1750" fill="hold"/>
                                            <p:tgtEl>
                                              <p:spTgt spid="187"/>
                                            </p:tgtEl>
                                            <p:attrNameLst>
                                              <p:attrName>ppt_x</p:attrName>
                                            </p:attrNameLst>
                                          </p:cBhvr>
                                          <p:tavLst>
                                            <p:tav tm="0">
                                              <p:val>
                                                <p:strVal val="0-#ppt_w/2"/>
                                              </p:val>
                                            </p:tav>
                                            <p:tav tm="100000">
                                              <p:val>
                                                <p:strVal val="#ppt_x"/>
                                              </p:val>
                                            </p:tav>
                                          </p:tavLst>
                                        </p:anim>
                                        <p:anim calcmode="lin" valueType="num" p14:bounceEnd="60000">
                                          <p:cBhvr>
                                            <p:cTn id="36" dur="1750" fill="hold"/>
                                            <p:tgtEl>
                                              <p:spTgt spid="187"/>
                                            </p:tgtEl>
                                            <p:attrNameLst>
                                              <p:attrName>ppt_y</p:attrName>
                                            </p:attrNameLst>
                                          </p:cBhvr>
                                          <p:tavLst>
                                            <p:tav tm="0">
                                              <p:val>
                                                <p:strVal val="#ppt_y"/>
                                              </p:val>
                                            </p:tav>
                                            <p:tav tm="100000">
                                              <p:val>
                                                <p:strVal val="#ppt_y"/>
                                              </p:val>
                                            </p:tav>
                                          </p:tavLst>
                                        </p:anim>
                                      </p:childTnLst>
                                    </p:cTn>
                                  </p:par>
                                  <p:par>
                                    <p:cTn id="37" presetID="2" presetClass="entr" presetSubtype="8" fill="hold" grpId="8" nodeType="withEffect" p14:presetBounceEnd="60000">
                                      <p:stCondLst>
                                        <p:cond delay="400"/>
                                      </p:stCondLst>
                                      <p:childTnLst>
                                        <p:set>
                                          <p:cBhvr>
                                            <p:cTn id="38" fill="hold"/>
                                            <p:tgtEl>
                                              <p:spTgt spid="188"/>
                                            </p:tgtEl>
                                            <p:attrNameLst>
                                              <p:attrName>style.visibility</p:attrName>
                                            </p:attrNameLst>
                                          </p:cBhvr>
                                          <p:to>
                                            <p:strVal val="visible"/>
                                          </p:to>
                                        </p:set>
                                        <p:anim calcmode="lin" valueType="num" p14:bounceEnd="60000">
                                          <p:cBhvr>
                                            <p:cTn id="39" dur="2000" fill="hold"/>
                                            <p:tgtEl>
                                              <p:spTgt spid="188"/>
                                            </p:tgtEl>
                                            <p:attrNameLst>
                                              <p:attrName>ppt_x</p:attrName>
                                            </p:attrNameLst>
                                          </p:cBhvr>
                                          <p:tavLst>
                                            <p:tav tm="0">
                                              <p:val>
                                                <p:strVal val="0-#ppt_w/2"/>
                                              </p:val>
                                            </p:tav>
                                            <p:tav tm="100000">
                                              <p:val>
                                                <p:strVal val="#ppt_x"/>
                                              </p:val>
                                            </p:tav>
                                          </p:tavLst>
                                        </p:anim>
                                        <p:anim calcmode="lin" valueType="num" p14:bounceEnd="60000">
                                          <p:cBhvr>
                                            <p:cTn id="40" dur="2000" fill="hold"/>
                                            <p:tgtEl>
                                              <p:spTgt spid="188"/>
                                            </p:tgtEl>
                                            <p:attrNameLst>
                                              <p:attrName>ppt_y</p:attrName>
                                            </p:attrNameLst>
                                          </p:cBhvr>
                                          <p:tavLst>
                                            <p:tav tm="0">
                                              <p:val>
                                                <p:strVal val="#ppt_y"/>
                                              </p:val>
                                            </p:tav>
                                            <p:tav tm="100000">
                                              <p:val>
                                                <p:strVal val="#ppt_y"/>
                                              </p:val>
                                            </p:tav>
                                          </p:tavLst>
                                        </p:anim>
                                      </p:childTnLst>
                                    </p:cTn>
                                  </p:par>
                                </p:childTnLst>
                              </p:cTn>
                            </p:par>
                            <p:par>
                              <p:cTn id="41" fill="hold">
                                <p:stCondLst>
                                  <p:cond delay="2400"/>
                                </p:stCondLst>
                                <p:childTnLst>
                                  <p:par>
                                    <p:cTn id="42" presetID="2" presetClass="entr" presetSubtype="4" fill="hold" grpId="9" nodeType="afterEffect" p14:presetBounceEnd="60000">
                                      <p:stCondLst>
                                        <p:cond delay="0"/>
                                      </p:stCondLst>
                                      <p:iterate>
                                        <p:tmAbs val="0"/>
                                      </p:iterate>
                                      <p:childTnLst>
                                        <p:set>
                                          <p:cBhvr>
                                            <p:cTn id="43" fill="hold"/>
                                            <p:tgtEl>
                                              <p:spTgt spid="183"/>
                                            </p:tgtEl>
                                            <p:attrNameLst>
                                              <p:attrName>style.visibility</p:attrName>
                                            </p:attrNameLst>
                                          </p:cBhvr>
                                          <p:to>
                                            <p:strVal val="visible"/>
                                          </p:to>
                                        </p:set>
                                        <p:anim calcmode="lin" valueType="num" p14:bounceEnd="60000">
                                          <p:cBhvr>
                                            <p:cTn id="44" dur="1000" fill="hold"/>
                                            <p:tgtEl>
                                              <p:spTgt spid="183"/>
                                            </p:tgtEl>
                                            <p:attrNameLst>
                                              <p:attrName>ppt_x</p:attrName>
                                            </p:attrNameLst>
                                          </p:cBhvr>
                                          <p:tavLst>
                                            <p:tav tm="0">
                                              <p:val>
                                                <p:strVal val="#ppt_x"/>
                                              </p:val>
                                            </p:tav>
                                            <p:tav tm="100000">
                                              <p:val>
                                                <p:strVal val="#ppt_x"/>
                                              </p:val>
                                            </p:tav>
                                          </p:tavLst>
                                        </p:anim>
                                        <p:anim calcmode="lin" valueType="num" p14:bounceEnd="60000">
                                          <p:cBhvr>
                                            <p:cTn id="45" dur="1000" fill="hold"/>
                                            <p:tgtEl>
                                              <p:spTgt spid="183"/>
                                            </p:tgtEl>
                                            <p:attrNameLst>
                                              <p:attrName>ppt_y</p:attrName>
                                            </p:attrNameLst>
                                          </p:cBhvr>
                                          <p:tavLst>
                                            <p:tav tm="0">
                                              <p:val>
                                                <p:strVal val="1+#ppt_h/2"/>
                                              </p:val>
                                            </p:tav>
                                            <p:tav tm="100000">
                                              <p:val>
                                                <p:strVal val="#ppt_y"/>
                                              </p:val>
                                            </p:tav>
                                          </p:tavLst>
                                        </p:anim>
                                      </p:childTnLst>
                                    </p:cTn>
                                  </p:par>
                                  <p:par>
                                    <p:cTn id="46" presetID="2" presetClass="entr" presetSubtype="4" fill="hold" grpId="10" nodeType="withEffect" p14:presetBounceEnd="60000">
                                      <p:stCondLst>
                                        <p:cond delay="300"/>
                                      </p:stCondLst>
                                      <p:iterate>
                                        <p:tmAbs val="0"/>
                                      </p:iterate>
                                      <p:childTnLst>
                                        <p:set>
                                          <p:cBhvr>
                                            <p:cTn id="47" fill="hold"/>
                                            <p:tgtEl>
                                              <p:spTgt spid="184"/>
                                            </p:tgtEl>
                                            <p:attrNameLst>
                                              <p:attrName>style.visibility</p:attrName>
                                            </p:attrNameLst>
                                          </p:cBhvr>
                                          <p:to>
                                            <p:strVal val="visible"/>
                                          </p:to>
                                        </p:set>
                                        <p:anim calcmode="lin" valueType="num" p14:bounceEnd="60000">
                                          <p:cBhvr>
                                            <p:cTn id="48" dur="1000" fill="hold"/>
                                            <p:tgtEl>
                                              <p:spTgt spid="184"/>
                                            </p:tgtEl>
                                            <p:attrNameLst>
                                              <p:attrName>ppt_x</p:attrName>
                                            </p:attrNameLst>
                                          </p:cBhvr>
                                          <p:tavLst>
                                            <p:tav tm="0">
                                              <p:val>
                                                <p:strVal val="#ppt_x"/>
                                              </p:val>
                                            </p:tav>
                                            <p:tav tm="100000">
                                              <p:val>
                                                <p:strVal val="#ppt_x"/>
                                              </p:val>
                                            </p:tav>
                                          </p:tavLst>
                                        </p:anim>
                                        <p:anim calcmode="lin" valueType="num" p14:bounceEnd="60000">
                                          <p:cBhvr>
                                            <p:cTn id="49" dur="1000" fill="hold"/>
                                            <p:tgtEl>
                                              <p:spTgt spid="184"/>
                                            </p:tgtEl>
                                            <p:attrNameLst>
                                              <p:attrName>ppt_y</p:attrName>
                                            </p:attrNameLst>
                                          </p:cBhvr>
                                          <p:tavLst>
                                            <p:tav tm="0">
                                              <p:val>
                                                <p:strVal val="1+#ppt_h/2"/>
                                              </p:val>
                                            </p:tav>
                                            <p:tav tm="100000">
                                              <p:val>
                                                <p:strVal val="#ppt_y"/>
                                              </p:val>
                                            </p:tav>
                                          </p:tavLst>
                                        </p:anim>
                                      </p:childTnLst>
                                    </p:cTn>
                                  </p:par>
                                  <p:par>
                                    <p:cTn id="50" presetID="2" presetClass="entr" presetSubtype="8" fill="hold" grpId="11" nodeType="withEffect" p14:presetBounceEnd="60000">
                                      <p:stCondLst>
                                        <p:cond delay="400"/>
                                      </p:stCondLst>
                                      <p:childTnLst>
                                        <p:set>
                                          <p:cBhvr>
                                            <p:cTn id="51" fill="hold"/>
                                            <p:tgtEl>
                                              <p:spTgt spid="195"/>
                                            </p:tgtEl>
                                            <p:attrNameLst>
                                              <p:attrName>style.visibility</p:attrName>
                                            </p:attrNameLst>
                                          </p:cBhvr>
                                          <p:to>
                                            <p:strVal val="visible"/>
                                          </p:to>
                                        </p:set>
                                        <p:anim calcmode="lin" valueType="num" p14:bounceEnd="60000">
                                          <p:cBhvr>
                                            <p:cTn id="52" dur="1250" fill="hold"/>
                                            <p:tgtEl>
                                              <p:spTgt spid="195"/>
                                            </p:tgtEl>
                                            <p:attrNameLst>
                                              <p:attrName>ppt_x</p:attrName>
                                            </p:attrNameLst>
                                          </p:cBhvr>
                                          <p:tavLst>
                                            <p:tav tm="0">
                                              <p:val>
                                                <p:strVal val="0-#ppt_w/2"/>
                                              </p:val>
                                            </p:tav>
                                            <p:tav tm="100000">
                                              <p:val>
                                                <p:strVal val="#ppt_x"/>
                                              </p:val>
                                            </p:tav>
                                          </p:tavLst>
                                        </p:anim>
                                        <p:anim calcmode="lin" valueType="num" p14:bounceEnd="60000">
                                          <p:cBhvr>
                                            <p:cTn id="53" dur="1250" fill="hold"/>
                                            <p:tgtEl>
                                              <p:spTgt spid="195"/>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grpId="12" nodeType="clickEffect" p14:presetBounceEnd="60000">
                                      <p:stCondLst>
                                        <p:cond delay="0"/>
                                      </p:stCondLst>
                                      <p:iterate>
                                        <p:tmAbs val="0"/>
                                      </p:iterate>
                                      <p:childTnLst>
                                        <p:set>
                                          <p:cBhvr>
                                            <p:cTn id="57" fill="hold"/>
                                            <p:tgtEl>
                                              <p:spTgt spid="193"/>
                                            </p:tgtEl>
                                            <p:attrNameLst>
                                              <p:attrName>style.visibility</p:attrName>
                                            </p:attrNameLst>
                                          </p:cBhvr>
                                          <p:to>
                                            <p:strVal val="visible"/>
                                          </p:to>
                                        </p:set>
                                        <p:anim calcmode="lin" valueType="num" p14:bounceEnd="60000">
                                          <p:cBhvr>
                                            <p:cTn id="58" dur="1750" fill="hold"/>
                                            <p:tgtEl>
                                              <p:spTgt spid="193"/>
                                            </p:tgtEl>
                                            <p:attrNameLst>
                                              <p:attrName>ppt_x</p:attrName>
                                            </p:attrNameLst>
                                          </p:cBhvr>
                                          <p:tavLst>
                                            <p:tav tm="0">
                                              <p:val>
                                                <p:strVal val="0-#ppt_w/2"/>
                                              </p:val>
                                            </p:tav>
                                            <p:tav tm="100000">
                                              <p:val>
                                                <p:strVal val="#ppt_x"/>
                                              </p:val>
                                            </p:tav>
                                          </p:tavLst>
                                        </p:anim>
                                        <p:anim calcmode="lin" valueType="num" p14:bounceEnd="60000">
                                          <p:cBhvr>
                                            <p:cTn id="59" dur="1750" fill="hold"/>
                                            <p:tgtEl>
                                              <p:spTgt spid="1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6" animBg="1" advAuto="0"/>
          <p:bldP spid="178" grpId="4" animBg="1" advAuto="0"/>
          <p:bldP spid="181" grpId="2" animBg="1" advAuto="0"/>
          <p:bldP spid="182" grpId="3" animBg="1" advAuto="0"/>
          <p:bldP spid="183" grpId="9" animBg="1" advAuto="0"/>
          <p:bldP spid="184" grpId="10" animBg="1" advAuto="0"/>
          <p:bldP spid="187" grpId="7" animBg="1" advAuto="0"/>
          <p:bldP spid="188" grpId="8" animBg="1" advAuto="0"/>
          <p:bldP spid="193" grpId="12" animBg="1" advAuto="0"/>
          <p:bldP spid="194" grpId="5" animBg="1" advAuto="0"/>
          <p:bldP spid="195" grpId="11" animBg="1" advAuto="0"/>
          <p:bldP spid="197" grpId="1"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fill="hold"/>
                                            <p:tgtEl>
                                              <p:spTgt spid="197"/>
                                            </p:tgtEl>
                                            <p:attrNameLst>
                                              <p:attrName>style.visibility</p:attrName>
                                            </p:attrNameLst>
                                          </p:cBhvr>
                                          <p:to>
                                            <p:strVal val="visible"/>
                                          </p:to>
                                        </p:set>
                                        <p:anim calcmode="lin" valueType="num">
                                          <p:cBhvr>
                                            <p:cTn id="7" dur="1500" fill="hold"/>
                                            <p:tgtEl>
                                              <p:spTgt spid="197"/>
                                            </p:tgtEl>
                                            <p:attrNameLst>
                                              <p:attrName>ppt_x</p:attrName>
                                            </p:attrNameLst>
                                          </p:cBhvr>
                                          <p:tavLst>
                                            <p:tav tm="0">
                                              <p:val>
                                                <p:strVal val="0-#ppt_w/2"/>
                                              </p:val>
                                            </p:tav>
                                            <p:tav tm="100000">
                                              <p:val>
                                                <p:strVal val="#ppt_x"/>
                                              </p:val>
                                            </p:tav>
                                          </p:tavLst>
                                        </p:anim>
                                        <p:anim calcmode="lin" valueType="num">
                                          <p:cBhvr>
                                            <p:cTn id="8" dur="1500" fill="hold"/>
                                            <p:tgtEl>
                                              <p:spTgt spid="197"/>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fill="hold" grpId="2" nodeType="afterEffect">
                                      <p:stCondLst>
                                        <p:cond delay="400"/>
                                      </p:stCondLst>
                                      <p:iterate type="lt">
                                        <p:tmAbs val="0"/>
                                      </p:iterate>
                                      <p:childTnLst>
                                        <p:set>
                                          <p:cBhvr>
                                            <p:cTn id="11" fill="hold"/>
                                            <p:tgtEl>
                                              <p:spTgt spid="181"/>
                                            </p:tgtEl>
                                            <p:attrNameLst>
                                              <p:attrName>style.visibility</p:attrName>
                                            </p:attrNameLst>
                                          </p:cBhvr>
                                          <p:to>
                                            <p:strVal val="visible"/>
                                          </p:to>
                                        </p:set>
                                        <p:anim calcmode="lin" valueType="num">
                                          <p:cBhvr>
                                            <p:cTn id="12" dur="1250" fill="hold"/>
                                            <p:tgtEl>
                                              <p:spTgt spid="181"/>
                                            </p:tgtEl>
                                            <p:attrNameLst>
                                              <p:attrName>ppt_x</p:attrName>
                                            </p:attrNameLst>
                                          </p:cBhvr>
                                          <p:tavLst>
                                            <p:tav tm="0">
                                              <p:val>
                                                <p:strVal val="0-#ppt_w/2"/>
                                              </p:val>
                                            </p:tav>
                                            <p:tav tm="100000">
                                              <p:val>
                                                <p:strVal val="#ppt_x"/>
                                              </p:val>
                                            </p:tav>
                                          </p:tavLst>
                                        </p:anim>
                                        <p:anim calcmode="lin" valueType="num">
                                          <p:cBhvr>
                                            <p:cTn id="13" dur="1250" fill="hold"/>
                                            <p:tgtEl>
                                              <p:spTgt spid="181"/>
                                            </p:tgtEl>
                                            <p:attrNameLst>
                                              <p:attrName>ppt_y</p:attrName>
                                            </p:attrNameLst>
                                          </p:cBhvr>
                                          <p:tavLst>
                                            <p:tav tm="0">
                                              <p:val>
                                                <p:strVal val="#ppt_y"/>
                                              </p:val>
                                            </p:tav>
                                            <p:tav tm="100000">
                                              <p:val>
                                                <p:strVal val="#ppt_y"/>
                                              </p:val>
                                            </p:tav>
                                          </p:tavLst>
                                        </p:anim>
                                      </p:childTnLst>
                                    </p:cTn>
                                  </p:par>
                                  <p:par>
                                    <p:cTn id="14" presetID="2" presetClass="entr" presetSubtype="8" fill="hold" grpId="3" nodeType="withEffect">
                                      <p:stCondLst>
                                        <p:cond delay="400"/>
                                      </p:stCondLst>
                                      <p:childTnLst>
                                        <p:set>
                                          <p:cBhvr>
                                            <p:cTn id="15" fill="hold"/>
                                            <p:tgtEl>
                                              <p:spTgt spid="182"/>
                                            </p:tgtEl>
                                            <p:attrNameLst>
                                              <p:attrName>style.visibility</p:attrName>
                                            </p:attrNameLst>
                                          </p:cBhvr>
                                          <p:to>
                                            <p:strVal val="visible"/>
                                          </p:to>
                                        </p:set>
                                        <p:anim calcmode="lin" valueType="num">
                                          <p:cBhvr>
                                            <p:cTn id="16" dur="1250" fill="hold"/>
                                            <p:tgtEl>
                                              <p:spTgt spid="182"/>
                                            </p:tgtEl>
                                            <p:attrNameLst>
                                              <p:attrName>ppt_x</p:attrName>
                                            </p:attrNameLst>
                                          </p:cBhvr>
                                          <p:tavLst>
                                            <p:tav tm="0">
                                              <p:val>
                                                <p:strVal val="0-#ppt_w/2"/>
                                              </p:val>
                                            </p:tav>
                                            <p:tav tm="100000">
                                              <p:val>
                                                <p:strVal val="#ppt_x"/>
                                              </p:val>
                                            </p:tav>
                                          </p:tavLst>
                                        </p:anim>
                                        <p:anim calcmode="lin" valueType="num">
                                          <p:cBhvr>
                                            <p:cTn id="17" dur="1250" fill="hold"/>
                                            <p:tgtEl>
                                              <p:spTgt spid="182"/>
                                            </p:tgtEl>
                                            <p:attrNameLst>
                                              <p:attrName>ppt_y</p:attrName>
                                            </p:attrNameLst>
                                          </p:cBhvr>
                                          <p:tavLst>
                                            <p:tav tm="0">
                                              <p:val>
                                                <p:strVal val="#ppt_y"/>
                                              </p:val>
                                            </p:tav>
                                            <p:tav tm="100000">
                                              <p:val>
                                                <p:strVal val="#ppt_y"/>
                                              </p:val>
                                            </p:tav>
                                          </p:tavLst>
                                        </p:anim>
                                      </p:childTnLst>
                                    </p:cTn>
                                  </p:par>
                                </p:childTnLst>
                              </p:cTn>
                            </p:par>
                            <p:par>
                              <p:cTn id="18" fill="hold">
                                <p:stCondLst>
                                  <p:cond delay="3150"/>
                                </p:stCondLst>
                                <p:childTnLst>
                                  <p:par>
                                    <p:cTn id="19" presetID="2" presetClass="entr" presetSubtype="4" fill="hold" grpId="4" nodeType="afterEffect">
                                      <p:stCondLst>
                                        <p:cond delay="400"/>
                                      </p:stCondLst>
                                      <p:iterate>
                                        <p:tmAbs val="0"/>
                                      </p:iterate>
                                      <p:childTnLst>
                                        <p:set>
                                          <p:cBhvr>
                                            <p:cTn id="20" fill="hold"/>
                                            <p:tgtEl>
                                              <p:spTgt spid="178"/>
                                            </p:tgtEl>
                                            <p:attrNameLst>
                                              <p:attrName>style.visibility</p:attrName>
                                            </p:attrNameLst>
                                          </p:cBhvr>
                                          <p:to>
                                            <p:strVal val="visible"/>
                                          </p:to>
                                        </p:set>
                                        <p:anim calcmode="lin" valueType="num">
                                          <p:cBhvr>
                                            <p:cTn id="21" dur="1000" fill="hold"/>
                                            <p:tgtEl>
                                              <p:spTgt spid="178"/>
                                            </p:tgtEl>
                                            <p:attrNameLst>
                                              <p:attrName>ppt_x</p:attrName>
                                            </p:attrNameLst>
                                          </p:cBhvr>
                                          <p:tavLst>
                                            <p:tav tm="0">
                                              <p:val>
                                                <p:strVal val="#ppt_x"/>
                                              </p:val>
                                            </p:tav>
                                            <p:tav tm="100000">
                                              <p:val>
                                                <p:strVal val="#ppt_x"/>
                                              </p:val>
                                            </p:tav>
                                          </p:tavLst>
                                        </p:anim>
                                        <p:anim calcmode="lin" valueType="num">
                                          <p:cBhvr>
                                            <p:cTn id="22" dur="1000" fill="hold"/>
                                            <p:tgtEl>
                                              <p:spTgt spid="178"/>
                                            </p:tgtEl>
                                            <p:attrNameLst>
                                              <p:attrName>ppt_y</p:attrName>
                                            </p:attrNameLst>
                                          </p:cBhvr>
                                          <p:tavLst>
                                            <p:tav tm="0">
                                              <p:val>
                                                <p:strVal val="1+#ppt_h/2"/>
                                              </p:val>
                                            </p:tav>
                                            <p:tav tm="100000">
                                              <p:val>
                                                <p:strVal val="#ppt_y"/>
                                              </p:val>
                                            </p:tav>
                                          </p:tavLst>
                                        </p:anim>
                                      </p:childTnLst>
                                    </p:cTn>
                                  </p:par>
                                  <p:par>
                                    <p:cTn id="23" presetID="2" presetClass="entr" presetSubtype="8" fill="hold" grpId="5" nodeType="withEffect">
                                      <p:stCondLst>
                                        <p:cond delay="400"/>
                                      </p:stCondLst>
                                      <p:childTnLst>
                                        <p:set>
                                          <p:cBhvr>
                                            <p:cTn id="24" fill="hold"/>
                                            <p:tgtEl>
                                              <p:spTgt spid="194"/>
                                            </p:tgtEl>
                                            <p:attrNameLst>
                                              <p:attrName>style.visibility</p:attrName>
                                            </p:attrNameLst>
                                          </p:cBhvr>
                                          <p:to>
                                            <p:strVal val="visible"/>
                                          </p:to>
                                        </p:set>
                                        <p:anim calcmode="lin" valueType="num">
                                          <p:cBhvr>
                                            <p:cTn id="25" dur="1250" fill="hold"/>
                                            <p:tgtEl>
                                              <p:spTgt spid="194"/>
                                            </p:tgtEl>
                                            <p:attrNameLst>
                                              <p:attrName>ppt_x</p:attrName>
                                            </p:attrNameLst>
                                          </p:cBhvr>
                                          <p:tavLst>
                                            <p:tav tm="0">
                                              <p:val>
                                                <p:strVal val="0-#ppt_w/2"/>
                                              </p:val>
                                            </p:tav>
                                            <p:tav tm="100000">
                                              <p:val>
                                                <p:strVal val="#ppt_x"/>
                                              </p:val>
                                            </p:tav>
                                          </p:tavLst>
                                        </p:anim>
                                        <p:anim calcmode="lin" valueType="num">
                                          <p:cBhvr>
                                            <p:cTn id="26" dur="1250" fill="hold"/>
                                            <p:tgtEl>
                                              <p:spTgt spid="194"/>
                                            </p:tgtEl>
                                            <p:attrNameLst>
                                              <p:attrName>ppt_y</p:attrName>
                                            </p:attrNameLst>
                                          </p:cBhvr>
                                          <p:tavLst>
                                            <p:tav tm="0">
                                              <p:val>
                                                <p:strVal val="#ppt_y"/>
                                              </p:val>
                                            </p:tav>
                                            <p:tav tm="100000">
                                              <p:val>
                                                <p:strVal val="#ppt_y"/>
                                              </p:val>
                                            </p:tav>
                                          </p:tavLst>
                                        </p:anim>
                                      </p:childTnLst>
                                    </p:cTn>
                                  </p:par>
                                  <p:par>
                                    <p:cTn id="27" presetID="2" presetClass="entr" presetSubtype="4" fill="hold" grpId="6" nodeType="withEffect">
                                      <p:stCondLst>
                                        <p:cond delay="300"/>
                                      </p:stCondLst>
                                      <p:iterate>
                                        <p:tmAbs val="0"/>
                                      </p:iterate>
                                      <p:childTnLst>
                                        <p:set>
                                          <p:cBhvr>
                                            <p:cTn id="28" fill="hold"/>
                                            <p:tgtEl>
                                              <p:spTgt spid="177"/>
                                            </p:tgtEl>
                                            <p:attrNameLst>
                                              <p:attrName>style.visibility</p:attrName>
                                            </p:attrNameLst>
                                          </p:cBhvr>
                                          <p:to>
                                            <p:strVal val="visible"/>
                                          </p:to>
                                        </p:set>
                                        <p:anim calcmode="lin" valueType="num">
                                          <p:cBhvr>
                                            <p:cTn id="29" dur="1000" fill="hold"/>
                                            <p:tgtEl>
                                              <p:spTgt spid="177"/>
                                            </p:tgtEl>
                                            <p:attrNameLst>
                                              <p:attrName>ppt_x</p:attrName>
                                            </p:attrNameLst>
                                          </p:cBhvr>
                                          <p:tavLst>
                                            <p:tav tm="0">
                                              <p:val>
                                                <p:strVal val="#ppt_x"/>
                                              </p:val>
                                            </p:tav>
                                            <p:tav tm="100000">
                                              <p:val>
                                                <p:strVal val="#ppt_x"/>
                                              </p:val>
                                            </p:tav>
                                          </p:tavLst>
                                        </p:anim>
                                        <p:anim calcmode="lin" valueType="num">
                                          <p:cBhvr>
                                            <p:cTn id="30" dur="1000" fill="hold"/>
                                            <p:tgtEl>
                                              <p:spTgt spid="17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7" nodeType="clickEffect">
                                      <p:stCondLst>
                                        <p:cond delay="0"/>
                                      </p:stCondLst>
                                      <p:iterate type="lt">
                                        <p:tmAbs val="0"/>
                                      </p:iterate>
                                      <p:childTnLst>
                                        <p:set>
                                          <p:cBhvr>
                                            <p:cTn id="34" fill="hold"/>
                                            <p:tgtEl>
                                              <p:spTgt spid="187"/>
                                            </p:tgtEl>
                                            <p:attrNameLst>
                                              <p:attrName>style.visibility</p:attrName>
                                            </p:attrNameLst>
                                          </p:cBhvr>
                                          <p:to>
                                            <p:strVal val="visible"/>
                                          </p:to>
                                        </p:set>
                                        <p:anim calcmode="lin" valueType="num">
                                          <p:cBhvr>
                                            <p:cTn id="35" dur="1750" fill="hold"/>
                                            <p:tgtEl>
                                              <p:spTgt spid="187"/>
                                            </p:tgtEl>
                                            <p:attrNameLst>
                                              <p:attrName>ppt_x</p:attrName>
                                            </p:attrNameLst>
                                          </p:cBhvr>
                                          <p:tavLst>
                                            <p:tav tm="0">
                                              <p:val>
                                                <p:strVal val="0-#ppt_w/2"/>
                                              </p:val>
                                            </p:tav>
                                            <p:tav tm="100000">
                                              <p:val>
                                                <p:strVal val="#ppt_x"/>
                                              </p:val>
                                            </p:tav>
                                          </p:tavLst>
                                        </p:anim>
                                        <p:anim calcmode="lin" valueType="num">
                                          <p:cBhvr>
                                            <p:cTn id="36" dur="1750" fill="hold"/>
                                            <p:tgtEl>
                                              <p:spTgt spid="187"/>
                                            </p:tgtEl>
                                            <p:attrNameLst>
                                              <p:attrName>ppt_y</p:attrName>
                                            </p:attrNameLst>
                                          </p:cBhvr>
                                          <p:tavLst>
                                            <p:tav tm="0">
                                              <p:val>
                                                <p:strVal val="#ppt_y"/>
                                              </p:val>
                                            </p:tav>
                                            <p:tav tm="100000">
                                              <p:val>
                                                <p:strVal val="#ppt_y"/>
                                              </p:val>
                                            </p:tav>
                                          </p:tavLst>
                                        </p:anim>
                                      </p:childTnLst>
                                    </p:cTn>
                                  </p:par>
                                  <p:par>
                                    <p:cTn id="37" presetID="2" presetClass="entr" presetSubtype="8" fill="hold" grpId="8" nodeType="withEffect">
                                      <p:stCondLst>
                                        <p:cond delay="400"/>
                                      </p:stCondLst>
                                      <p:childTnLst>
                                        <p:set>
                                          <p:cBhvr>
                                            <p:cTn id="38" fill="hold"/>
                                            <p:tgtEl>
                                              <p:spTgt spid="188"/>
                                            </p:tgtEl>
                                            <p:attrNameLst>
                                              <p:attrName>style.visibility</p:attrName>
                                            </p:attrNameLst>
                                          </p:cBhvr>
                                          <p:to>
                                            <p:strVal val="visible"/>
                                          </p:to>
                                        </p:set>
                                        <p:anim calcmode="lin" valueType="num">
                                          <p:cBhvr>
                                            <p:cTn id="39" dur="2000" fill="hold"/>
                                            <p:tgtEl>
                                              <p:spTgt spid="188"/>
                                            </p:tgtEl>
                                            <p:attrNameLst>
                                              <p:attrName>ppt_x</p:attrName>
                                            </p:attrNameLst>
                                          </p:cBhvr>
                                          <p:tavLst>
                                            <p:tav tm="0">
                                              <p:val>
                                                <p:strVal val="0-#ppt_w/2"/>
                                              </p:val>
                                            </p:tav>
                                            <p:tav tm="100000">
                                              <p:val>
                                                <p:strVal val="#ppt_x"/>
                                              </p:val>
                                            </p:tav>
                                          </p:tavLst>
                                        </p:anim>
                                        <p:anim calcmode="lin" valueType="num">
                                          <p:cBhvr>
                                            <p:cTn id="40" dur="2000" fill="hold"/>
                                            <p:tgtEl>
                                              <p:spTgt spid="188"/>
                                            </p:tgtEl>
                                            <p:attrNameLst>
                                              <p:attrName>ppt_y</p:attrName>
                                            </p:attrNameLst>
                                          </p:cBhvr>
                                          <p:tavLst>
                                            <p:tav tm="0">
                                              <p:val>
                                                <p:strVal val="#ppt_y"/>
                                              </p:val>
                                            </p:tav>
                                            <p:tav tm="100000">
                                              <p:val>
                                                <p:strVal val="#ppt_y"/>
                                              </p:val>
                                            </p:tav>
                                          </p:tavLst>
                                        </p:anim>
                                      </p:childTnLst>
                                    </p:cTn>
                                  </p:par>
                                </p:childTnLst>
                              </p:cTn>
                            </p:par>
                            <p:par>
                              <p:cTn id="41" fill="hold">
                                <p:stCondLst>
                                  <p:cond delay="2400"/>
                                </p:stCondLst>
                                <p:childTnLst>
                                  <p:par>
                                    <p:cTn id="42" presetID="2" presetClass="entr" presetSubtype="4" fill="hold" grpId="9" nodeType="afterEffect">
                                      <p:stCondLst>
                                        <p:cond delay="0"/>
                                      </p:stCondLst>
                                      <p:iterate>
                                        <p:tmAbs val="0"/>
                                      </p:iterate>
                                      <p:childTnLst>
                                        <p:set>
                                          <p:cBhvr>
                                            <p:cTn id="43" fill="hold"/>
                                            <p:tgtEl>
                                              <p:spTgt spid="183"/>
                                            </p:tgtEl>
                                            <p:attrNameLst>
                                              <p:attrName>style.visibility</p:attrName>
                                            </p:attrNameLst>
                                          </p:cBhvr>
                                          <p:to>
                                            <p:strVal val="visible"/>
                                          </p:to>
                                        </p:set>
                                        <p:anim calcmode="lin" valueType="num">
                                          <p:cBhvr>
                                            <p:cTn id="44" dur="1000" fill="hold"/>
                                            <p:tgtEl>
                                              <p:spTgt spid="183"/>
                                            </p:tgtEl>
                                            <p:attrNameLst>
                                              <p:attrName>ppt_x</p:attrName>
                                            </p:attrNameLst>
                                          </p:cBhvr>
                                          <p:tavLst>
                                            <p:tav tm="0">
                                              <p:val>
                                                <p:strVal val="#ppt_x"/>
                                              </p:val>
                                            </p:tav>
                                            <p:tav tm="100000">
                                              <p:val>
                                                <p:strVal val="#ppt_x"/>
                                              </p:val>
                                            </p:tav>
                                          </p:tavLst>
                                        </p:anim>
                                        <p:anim calcmode="lin" valueType="num">
                                          <p:cBhvr>
                                            <p:cTn id="45" dur="1000" fill="hold"/>
                                            <p:tgtEl>
                                              <p:spTgt spid="183"/>
                                            </p:tgtEl>
                                            <p:attrNameLst>
                                              <p:attrName>ppt_y</p:attrName>
                                            </p:attrNameLst>
                                          </p:cBhvr>
                                          <p:tavLst>
                                            <p:tav tm="0">
                                              <p:val>
                                                <p:strVal val="1+#ppt_h/2"/>
                                              </p:val>
                                            </p:tav>
                                            <p:tav tm="100000">
                                              <p:val>
                                                <p:strVal val="#ppt_y"/>
                                              </p:val>
                                            </p:tav>
                                          </p:tavLst>
                                        </p:anim>
                                      </p:childTnLst>
                                    </p:cTn>
                                  </p:par>
                                  <p:par>
                                    <p:cTn id="46" presetID="2" presetClass="entr" presetSubtype="4" fill="hold" grpId="10" nodeType="withEffect">
                                      <p:stCondLst>
                                        <p:cond delay="300"/>
                                      </p:stCondLst>
                                      <p:iterate>
                                        <p:tmAbs val="0"/>
                                      </p:iterate>
                                      <p:childTnLst>
                                        <p:set>
                                          <p:cBhvr>
                                            <p:cTn id="47" fill="hold"/>
                                            <p:tgtEl>
                                              <p:spTgt spid="184"/>
                                            </p:tgtEl>
                                            <p:attrNameLst>
                                              <p:attrName>style.visibility</p:attrName>
                                            </p:attrNameLst>
                                          </p:cBhvr>
                                          <p:to>
                                            <p:strVal val="visible"/>
                                          </p:to>
                                        </p:set>
                                        <p:anim calcmode="lin" valueType="num">
                                          <p:cBhvr>
                                            <p:cTn id="48" dur="1000" fill="hold"/>
                                            <p:tgtEl>
                                              <p:spTgt spid="184"/>
                                            </p:tgtEl>
                                            <p:attrNameLst>
                                              <p:attrName>ppt_x</p:attrName>
                                            </p:attrNameLst>
                                          </p:cBhvr>
                                          <p:tavLst>
                                            <p:tav tm="0">
                                              <p:val>
                                                <p:strVal val="#ppt_x"/>
                                              </p:val>
                                            </p:tav>
                                            <p:tav tm="100000">
                                              <p:val>
                                                <p:strVal val="#ppt_x"/>
                                              </p:val>
                                            </p:tav>
                                          </p:tavLst>
                                        </p:anim>
                                        <p:anim calcmode="lin" valueType="num">
                                          <p:cBhvr>
                                            <p:cTn id="49" dur="1000" fill="hold"/>
                                            <p:tgtEl>
                                              <p:spTgt spid="184"/>
                                            </p:tgtEl>
                                            <p:attrNameLst>
                                              <p:attrName>ppt_y</p:attrName>
                                            </p:attrNameLst>
                                          </p:cBhvr>
                                          <p:tavLst>
                                            <p:tav tm="0">
                                              <p:val>
                                                <p:strVal val="1+#ppt_h/2"/>
                                              </p:val>
                                            </p:tav>
                                            <p:tav tm="100000">
                                              <p:val>
                                                <p:strVal val="#ppt_y"/>
                                              </p:val>
                                            </p:tav>
                                          </p:tavLst>
                                        </p:anim>
                                      </p:childTnLst>
                                    </p:cTn>
                                  </p:par>
                                  <p:par>
                                    <p:cTn id="50" presetID="2" presetClass="entr" presetSubtype="8" fill="hold" grpId="11" nodeType="withEffect">
                                      <p:stCondLst>
                                        <p:cond delay="400"/>
                                      </p:stCondLst>
                                      <p:childTnLst>
                                        <p:set>
                                          <p:cBhvr>
                                            <p:cTn id="51" fill="hold"/>
                                            <p:tgtEl>
                                              <p:spTgt spid="195"/>
                                            </p:tgtEl>
                                            <p:attrNameLst>
                                              <p:attrName>style.visibility</p:attrName>
                                            </p:attrNameLst>
                                          </p:cBhvr>
                                          <p:to>
                                            <p:strVal val="visible"/>
                                          </p:to>
                                        </p:set>
                                        <p:anim calcmode="lin" valueType="num">
                                          <p:cBhvr>
                                            <p:cTn id="52" dur="1250" fill="hold"/>
                                            <p:tgtEl>
                                              <p:spTgt spid="195"/>
                                            </p:tgtEl>
                                            <p:attrNameLst>
                                              <p:attrName>ppt_x</p:attrName>
                                            </p:attrNameLst>
                                          </p:cBhvr>
                                          <p:tavLst>
                                            <p:tav tm="0">
                                              <p:val>
                                                <p:strVal val="0-#ppt_w/2"/>
                                              </p:val>
                                            </p:tav>
                                            <p:tav tm="100000">
                                              <p:val>
                                                <p:strVal val="#ppt_x"/>
                                              </p:val>
                                            </p:tav>
                                          </p:tavLst>
                                        </p:anim>
                                        <p:anim calcmode="lin" valueType="num">
                                          <p:cBhvr>
                                            <p:cTn id="53" dur="1250" fill="hold"/>
                                            <p:tgtEl>
                                              <p:spTgt spid="195"/>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grpId="12" nodeType="clickEffect">
                                      <p:stCondLst>
                                        <p:cond delay="0"/>
                                      </p:stCondLst>
                                      <p:iterate>
                                        <p:tmAbs val="0"/>
                                      </p:iterate>
                                      <p:childTnLst>
                                        <p:set>
                                          <p:cBhvr>
                                            <p:cTn id="57" fill="hold"/>
                                            <p:tgtEl>
                                              <p:spTgt spid="193"/>
                                            </p:tgtEl>
                                            <p:attrNameLst>
                                              <p:attrName>style.visibility</p:attrName>
                                            </p:attrNameLst>
                                          </p:cBhvr>
                                          <p:to>
                                            <p:strVal val="visible"/>
                                          </p:to>
                                        </p:set>
                                        <p:anim calcmode="lin" valueType="num">
                                          <p:cBhvr>
                                            <p:cTn id="58" dur="1750" fill="hold"/>
                                            <p:tgtEl>
                                              <p:spTgt spid="193"/>
                                            </p:tgtEl>
                                            <p:attrNameLst>
                                              <p:attrName>ppt_x</p:attrName>
                                            </p:attrNameLst>
                                          </p:cBhvr>
                                          <p:tavLst>
                                            <p:tav tm="0">
                                              <p:val>
                                                <p:strVal val="0-#ppt_w/2"/>
                                              </p:val>
                                            </p:tav>
                                            <p:tav tm="100000">
                                              <p:val>
                                                <p:strVal val="#ppt_x"/>
                                              </p:val>
                                            </p:tav>
                                          </p:tavLst>
                                        </p:anim>
                                        <p:anim calcmode="lin" valueType="num">
                                          <p:cBhvr>
                                            <p:cTn id="59" dur="1750" fill="hold"/>
                                            <p:tgtEl>
                                              <p:spTgt spid="1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6" animBg="1" advAuto="0"/>
          <p:bldP spid="178" grpId="4" animBg="1" advAuto="0"/>
          <p:bldP spid="181" grpId="2" animBg="1" advAuto="0"/>
          <p:bldP spid="182" grpId="3" animBg="1" advAuto="0"/>
          <p:bldP spid="183" grpId="9" animBg="1" advAuto="0"/>
          <p:bldP spid="184" grpId="10" animBg="1" advAuto="0"/>
          <p:bldP spid="187" grpId="7" animBg="1" advAuto="0"/>
          <p:bldP spid="188" grpId="8" animBg="1" advAuto="0"/>
          <p:bldP spid="193" grpId="12" animBg="1" advAuto="0"/>
          <p:bldP spid="194" grpId="5" animBg="1" advAuto="0"/>
          <p:bldP spid="195" grpId="11" animBg="1" advAuto="0"/>
          <p:bldP spid="197" grpId="1" animBg="1" advAuto="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VI. ratifying the Constitution"/>
          <p:cNvSpPr txBox="1"/>
          <p:nvPr/>
        </p:nvSpPr>
        <p:spPr>
          <a:xfrm>
            <a:off x="141090" y="903303"/>
            <a:ext cx="12041918"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132">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t> VI. ratifying the Constitution</a:t>
            </a:r>
          </a:p>
        </p:txBody>
      </p:sp>
      <p:grpSp>
        <p:nvGrpSpPr>
          <p:cNvPr id="206" name="Group"/>
          <p:cNvGrpSpPr/>
          <p:nvPr/>
        </p:nvGrpSpPr>
        <p:grpSpPr>
          <a:xfrm>
            <a:off x="322740" y="4143797"/>
            <a:ext cx="5552394" cy="5179903"/>
            <a:chOff x="-50800" y="-907428"/>
            <a:chExt cx="5552393" cy="5179902"/>
          </a:xfrm>
        </p:grpSpPr>
        <p:grpSp>
          <p:nvGrpSpPr>
            <p:cNvPr id="204" name="Rounded Rectangle"/>
            <p:cNvGrpSpPr/>
            <p:nvPr/>
          </p:nvGrpSpPr>
          <p:grpSpPr>
            <a:xfrm>
              <a:off x="-50800" y="-907428"/>
              <a:ext cx="5552393" cy="5179902"/>
              <a:chOff x="0" y="0"/>
              <a:chExt cx="5552392" cy="5179901"/>
            </a:xfrm>
          </p:grpSpPr>
          <p:sp>
            <p:nvSpPr>
              <p:cNvPr id="203" name="Rounded Rectangle"/>
              <p:cNvSpPr/>
              <p:nvPr/>
            </p:nvSpPr>
            <p:spPr>
              <a:xfrm>
                <a:off x="50800" y="50800"/>
                <a:ext cx="5450793" cy="5078302"/>
              </a:xfrm>
              <a:prstGeom prst="roundRect">
                <a:avLst>
                  <a:gd name="adj" fmla="val 8228"/>
                </a:avLst>
              </a:prstGeom>
              <a:solidFill>
                <a:srgbClr val="01001A"/>
              </a:solidFill>
              <a:ln>
                <a:noFill/>
              </a:ln>
              <a:effectLst/>
            </p:spPr>
            <p:txBody>
              <a:bodyPr wrap="square" lIns="50800" tIns="50800" rIns="50800" bIns="50800" numCol="1" anchor="ctr">
                <a:noAutofit/>
              </a:bodyPr>
              <a:lstStyle/>
              <a:p>
                <a:pPr>
                  <a:defRPr sz="2600"/>
                </a:pPr>
                <a:endParaRPr/>
              </a:p>
            </p:txBody>
          </p:sp>
          <p:pic>
            <p:nvPicPr>
              <p:cNvPr id="202" name="Rounded Rectangle" descr="Rounded Rectangle"/>
              <p:cNvPicPr>
                <a:picLocks/>
              </p:cNvPicPr>
              <p:nvPr/>
            </p:nvPicPr>
            <p:blipFill>
              <a:blip r:embed="rId3"/>
              <a:stretch>
                <a:fillRect/>
              </a:stretch>
            </p:blipFill>
            <p:spPr>
              <a:xfrm>
                <a:off x="0" y="0"/>
                <a:ext cx="5552393" cy="5179902"/>
              </a:xfrm>
              <a:prstGeom prst="rect">
                <a:avLst/>
              </a:prstGeom>
              <a:effectLst/>
            </p:spPr>
          </p:pic>
        </p:grpSp>
        <p:sp>
          <p:nvSpPr>
            <p:cNvPr id="205" name="Bill of Rights…"/>
            <p:cNvSpPr txBox="1"/>
            <p:nvPr/>
          </p:nvSpPr>
          <p:spPr>
            <a:xfrm>
              <a:off x="-13299" y="-632213"/>
              <a:ext cx="5477391" cy="462947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marL="571500" indent="-457200" algn="l" defTabSz="457200">
                <a:lnSpc>
                  <a:spcPts val="4500"/>
                </a:lnSpc>
                <a:spcBef>
                  <a:spcPts val="1400"/>
                </a:spcBef>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4200" b="1" u="sng">
                  <a:latin typeface="Arial"/>
                  <a:ea typeface="Arial"/>
                  <a:cs typeface="Arial"/>
                  <a:sym typeface="Arial"/>
                </a:defRPr>
              </a:pPr>
              <a:r>
                <a:rPr dirty="0"/>
                <a:t>Bill of Rights</a:t>
              </a:r>
            </a:p>
            <a:p>
              <a:pPr marL="96958" algn="l" defTabSz="457200">
                <a:lnSpc>
                  <a:spcPts val="3100"/>
                </a:lnSpc>
                <a:spcBef>
                  <a:spcPts val="2000"/>
                </a:spcBef>
                <a:tabLst>
                  <a:tab pos="1422400" algn="l"/>
                  <a:tab pos="1778000" algn="l"/>
                  <a:tab pos="2133600" algn="l"/>
                  <a:tab pos="2489200" algn="l"/>
                  <a:tab pos="2844800" algn="l"/>
                  <a:tab pos="3200400" algn="l"/>
                  <a:tab pos="3556000" algn="l"/>
                  <a:tab pos="3911600" algn="l"/>
                  <a:tab pos="4267200" algn="l"/>
                </a:tabLst>
                <a:defRPr sz="2900">
                  <a:solidFill>
                    <a:srgbClr val="EFEFEF"/>
                  </a:solidFill>
                  <a:latin typeface="Arial"/>
                  <a:ea typeface="Arial"/>
                  <a:cs typeface="Arial"/>
                  <a:sym typeface="Arial"/>
                </a:defRPr>
              </a:pPr>
              <a:r>
                <a:rPr dirty="0"/>
                <a:t>Formal summary of citizen’s rights &amp; freedoms</a:t>
              </a:r>
            </a:p>
            <a:p>
              <a:pPr marL="453523" indent="-339223" algn="l" defTabSz="457200">
                <a:lnSpc>
                  <a:spcPts val="3100"/>
                </a:lnSpc>
                <a:spcBef>
                  <a:spcPts val="2000"/>
                </a:spcBef>
                <a:buSzPct val="75000"/>
                <a:buChar char="-"/>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2900">
                  <a:solidFill>
                    <a:srgbClr val="EFEFEF"/>
                  </a:solidFill>
                  <a:latin typeface="Arial"/>
                  <a:ea typeface="Arial"/>
                  <a:cs typeface="Arial"/>
                  <a:sym typeface="Arial"/>
                </a:defRPr>
              </a:pPr>
              <a:r>
                <a:rPr dirty="0"/>
                <a:t>Antifederalists feared strong </a:t>
              </a:r>
              <a:r>
                <a:rPr dirty="0" err="1"/>
                <a:t>Nat’l</a:t>
              </a:r>
              <a:r>
                <a:rPr dirty="0"/>
                <a:t> Govt would suppress speech, press, religion, trials</a:t>
              </a:r>
            </a:p>
            <a:p>
              <a:pPr marL="436366" indent="-339223" algn="l" defTabSz="457200">
                <a:lnSpc>
                  <a:spcPts val="3100"/>
                </a:lnSpc>
                <a:spcBef>
                  <a:spcPts val="2000"/>
                </a:spcBef>
                <a:buSzPct val="75000"/>
                <a:buChar char="-"/>
                <a:tabLst>
                  <a:tab pos="1422400" algn="l"/>
                  <a:tab pos="1778000" algn="l"/>
                  <a:tab pos="2133600" algn="l"/>
                  <a:tab pos="2489200" algn="l"/>
                  <a:tab pos="2844800" algn="l"/>
                  <a:tab pos="3200400" algn="l"/>
                  <a:tab pos="3556000" algn="l"/>
                  <a:tab pos="3911600" algn="l"/>
                  <a:tab pos="4267200" algn="l"/>
                </a:tabLst>
                <a:defRPr sz="2900">
                  <a:solidFill>
                    <a:srgbClr val="EFEFEF"/>
                  </a:solidFill>
                  <a:latin typeface="Arial"/>
                  <a:ea typeface="Arial"/>
                  <a:cs typeface="Arial"/>
                  <a:sym typeface="Arial"/>
                </a:defRPr>
              </a:pPr>
              <a:r>
                <a:rPr dirty="0"/>
                <a:t>many delegates would</a:t>
              </a:r>
              <a:r>
                <a:rPr lang="en-US" dirty="0"/>
                <a:t>n</a:t>
              </a:r>
              <a:r>
                <a:rPr dirty="0"/>
                <a:t>’t vote for ratification w/o a Bill of Rights </a:t>
              </a:r>
            </a:p>
          </p:txBody>
        </p:sp>
      </p:grpSp>
      <p:sp>
        <p:nvSpPr>
          <p:cNvPr id="207" name="I may disagree with what you say, but I will defend to the death your right to say it.…"/>
          <p:cNvSpPr txBox="1"/>
          <p:nvPr/>
        </p:nvSpPr>
        <p:spPr>
          <a:xfrm>
            <a:off x="6084453" y="3213554"/>
            <a:ext cx="6471254" cy="4971158"/>
          </a:xfrm>
          <a:prstGeom prst="rect">
            <a:avLst/>
          </a:prstGeom>
          <a:solidFill>
            <a:srgbClr val="000000">
              <a:alpha val="14800"/>
            </a:srgbClr>
          </a:solidFill>
          <a:ln w="12700">
            <a:miter lim="400000"/>
          </a:ln>
          <a:effectLst>
            <a:outerShdw blurRad="25400" dist="102003"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spAutoFit/>
          </a:bodyPr>
          <a:lstStyle/>
          <a:p>
            <a:pPr algn="just">
              <a:defRPr sz="4800" cap="all">
                <a:effectLst>
                  <a:outerShdw blurRad="152400" dir="3180000" rotWithShape="0">
                    <a:srgbClr val="000000"/>
                  </a:outerShdw>
                </a:effectLst>
                <a:latin typeface="Arial"/>
                <a:ea typeface="Arial"/>
                <a:cs typeface="Arial"/>
                <a:sym typeface="Arial"/>
              </a:defRPr>
            </a:pPr>
            <a:r>
              <a:t>I may disagree with what you say, but I will defend to the death your right to say it.</a:t>
            </a:r>
          </a:p>
          <a:p>
            <a:pPr>
              <a:defRPr sz="4800">
                <a:effectLst>
                  <a:outerShdw blurRad="152400" dir="3180000" rotWithShape="0">
                    <a:srgbClr val="000000"/>
                  </a:outerShdw>
                </a:effectLst>
                <a:latin typeface="Arial"/>
                <a:ea typeface="Arial"/>
                <a:cs typeface="Arial"/>
                <a:sym typeface="Arial"/>
              </a:defRPr>
            </a:pPr>
            <a:r>
              <a:t>             —Voltaire</a:t>
            </a:r>
          </a:p>
        </p:txBody>
      </p:sp>
    </p:spTree>
  </p:cSld>
  <p:clrMapOvr>
    <a:masterClrMapping/>
  </p:clrMapOvr>
  <mc:AlternateContent xmlns:mc="http://schemas.openxmlformats.org/markup-compatibility/2006" xmlns:p14="http://schemas.microsoft.com/office/powerpoint/2010/main">
    <mc:Choice Requires="p14">
      <p:transition spd="slow" p14:dur="1500">
        <p14:flip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14:presetBounceEnd="60000">
                                      <p:stCondLst>
                                        <p:cond delay="0"/>
                                      </p:stCondLst>
                                      <p:iterate>
                                        <p:tmAbs val="0"/>
                                      </p:iterate>
                                      <p:childTnLst>
                                        <p:set>
                                          <p:cBhvr>
                                            <p:cTn id="6" fill="hold"/>
                                            <p:tgtEl>
                                              <p:spTgt spid="206"/>
                                            </p:tgtEl>
                                            <p:attrNameLst>
                                              <p:attrName>style.visibility</p:attrName>
                                            </p:attrNameLst>
                                          </p:cBhvr>
                                          <p:to>
                                            <p:strVal val="visible"/>
                                          </p:to>
                                        </p:set>
                                        <p:anim calcmode="lin" valueType="num" p14:bounceEnd="60000">
                                          <p:cBhvr>
                                            <p:cTn id="7" dur="1000" fill="hold"/>
                                            <p:tgtEl>
                                              <p:spTgt spid="206"/>
                                            </p:tgtEl>
                                            <p:attrNameLst>
                                              <p:attrName>ppt_x</p:attrName>
                                            </p:attrNameLst>
                                          </p:cBhvr>
                                          <p:tavLst>
                                            <p:tav tm="0">
                                              <p:val>
                                                <p:strVal val="0-#ppt_w/2"/>
                                              </p:val>
                                            </p:tav>
                                            <p:tav tm="100000">
                                              <p:val>
                                                <p:strVal val="#ppt_x"/>
                                              </p:val>
                                            </p:tav>
                                          </p:tavLst>
                                        </p:anim>
                                        <p:anim calcmode="lin" valueType="num" p14:bounceEnd="60000">
                                          <p:cBhvr>
                                            <p:cTn id="8" dur="1000" fill="hold"/>
                                            <p:tgtEl>
                                              <p:spTgt spid="2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1"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206"/>
                                            </p:tgtEl>
                                            <p:attrNameLst>
                                              <p:attrName>style.visibility</p:attrName>
                                            </p:attrNameLst>
                                          </p:cBhvr>
                                          <p:to>
                                            <p:strVal val="visible"/>
                                          </p:to>
                                        </p:set>
                                        <p:anim calcmode="lin" valueType="num">
                                          <p:cBhvr>
                                            <p:cTn id="7" dur="1000" fill="hold"/>
                                            <p:tgtEl>
                                              <p:spTgt spid="206"/>
                                            </p:tgtEl>
                                            <p:attrNameLst>
                                              <p:attrName>ppt_x</p:attrName>
                                            </p:attrNameLst>
                                          </p:cBhvr>
                                          <p:tavLst>
                                            <p:tav tm="0">
                                              <p:val>
                                                <p:strVal val="0-#ppt_w/2"/>
                                              </p:val>
                                            </p:tav>
                                            <p:tav tm="100000">
                                              <p:val>
                                                <p:strVal val="#ppt_x"/>
                                              </p:val>
                                            </p:tav>
                                          </p:tavLst>
                                        </p:anim>
                                        <p:anim calcmode="lin" valueType="num">
                                          <p:cBhvr>
                                            <p:cTn id="8" dur="1000" fill="hold"/>
                                            <p:tgtEl>
                                              <p:spTgt spid="2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1" animBg="1" advAuto="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 name="Group"/>
          <p:cNvGrpSpPr/>
          <p:nvPr/>
        </p:nvGrpSpPr>
        <p:grpSpPr>
          <a:xfrm>
            <a:off x="449555" y="4379312"/>
            <a:ext cx="5552395" cy="5179903"/>
            <a:chOff x="-50800" y="-907428"/>
            <a:chExt cx="5552393" cy="5179902"/>
          </a:xfrm>
        </p:grpSpPr>
        <p:grpSp>
          <p:nvGrpSpPr>
            <p:cNvPr id="213" name="Rounded Rectangle"/>
            <p:cNvGrpSpPr/>
            <p:nvPr/>
          </p:nvGrpSpPr>
          <p:grpSpPr>
            <a:xfrm>
              <a:off x="-50800" y="-907428"/>
              <a:ext cx="5552393" cy="5179902"/>
              <a:chOff x="0" y="0"/>
              <a:chExt cx="5552392" cy="5179901"/>
            </a:xfrm>
          </p:grpSpPr>
          <p:sp>
            <p:nvSpPr>
              <p:cNvPr id="212" name="Rounded Rectangle"/>
              <p:cNvSpPr/>
              <p:nvPr/>
            </p:nvSpPr>
            <p:spPr>
              <a:xfrm>
                <a:off x="50800" y="50800"/>
                <a:ext cx="5450793" cy="5078302"/>
              </a:xfrm>
              <a:prstGeom prst="roundRect">
                <a:avLst>
                  <a:gd name="adj" fmla="val 8228"/>
                </a:avLst>
              </a:prstGeom>
              <a:solidFill>
                <a:srgbClr val="01001A"/>
              </a:solidFill>
              <a:ln>
                <a:noFill/>
              </a:ln>
              <a:effectLst/>
            </p:spPr>
            <p:txBody>
              <a:bodyPr wrap="square" lIns="50800" tIns="50800" rIns="50800" bIns="50800" numCol="1" anchor="ctr">
                <a:noAutofit/>
              </a:bodyPr>
              <a:lstStyle/>
              <a:p>
                <a:pPr>
                  <a:defRPr sz="2600"/>
                </a:pPr>
                <a:endParaRPr/>
              </a:p>
            </p:txBody>
          </p:sp>
          <p:pic>
            <p:nvPicPr>
              <p:cNvPr id="211" name="Rounded Rectangle" descr="Rounded Rectangle"/>
              <p:cNvPicPr>
                <a:picLocks/>
              </p:cNvPicPr>
              <p:nvPr/>
            </p:nvPicPr>
            <p:blipFill>
              <a:blip r:embed="rId3"/>
              <a:stretch>
                <a:fillRect/>
              </a:stretch>
            </p:blipFill>
            <p:spPr>
              <a:xfrm>
                <a:off x="0" y="0"/>
                <a:ext cx="5552393" cy="5179902"/>
              </a:xfrm>
              <a:prstGeom prst="rect">
                <a:avLst/>
              </a:prstGeom>
              <a:effectLst/>
            </p:spPr>
          </p:pic>
        </p:grpSp>
        <p:sp>
          <p:nvSpPr>
            <p:cNvPr id="214" name="Why the Feds Won -…"/>
            <p:cNvSpPr txBox="1"/>
            <p:nvPr/>
          </p:nvSpPr>
          <p:spPr>
            <a:xfrm>
              <a:off x="-13299" y="-854282"/>
              <a:ext cx="5477391" cy="507361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marL="571500" indent="-457200" algn="l" defTabSz="457200">
                <a:lnSpc>
                  <a:spcPts val="4500"/>
                </a:lnSpc>
                <a:spcBef>
                  <a:spcPts val="1400"/>
                </a:spcBef>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3700" b="1">
                  <a:solidFill>
                    <a:schemeClr val="accent4">
                      <a:hueOff val="102361"/>
                      <a:satOff val="14118"/>
                      <a:lumOff val="10675"/>
                    </a:schemeClr>
                  </a:solidFill>
                  <a:latin typeface="Arial"/>
                  <a:ea typeface="Arial"/>
                  <a:cs typeface="Arial"/>
                  <a:sym typeface="Arial"/>
                </a:defRPr>
              </a:pPr>
              <a:r>
                <a:rPr dirty="0"/>
                <a:t>Why the Feds Won - </a:t>
              </a:r>
            </a:p>
            <a:p>
              <a:pPr marL="757238" indent="-476250" algn="l" defTabSz="457200">
                <a:lnSpc>
                  <a:spcPts val="3100"/>
                </a:lnSpc>
                <a:spcBef>
                  <a:spcPts val="800"/>
                </a:spcBef>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2900" b="1">
                  <a:solidFill>
                    <a:srgbClr val="EFEFEF"/>
                  </a:solidFill>
                  <a:latin typeface="Arial"/>
                  <a:ea typeface="Arial"/>
                  <a:cs typeface="Arial"/>
                  <a:sym typeface="Arial"/>
                </a:defRPr>
              </a:pPr>
              <a:r>
                <a:rPr dirty="0"/>
                <a:t>	</a:t>
              </a:r>
              <a:r>
                <a:rPr b="0" dirty="0"/>
                <a:t>1. the Articles had serious probs.</a:t>
              </a:r>
            </a:p>
            <a:p>
              <a:pPr marL="811213" indent="-476250" algn="l" defTabSz="457200">
                <a:lnSpc>
                  <a:spcPts val="3100"/>
                </a:lnSpc>
                <a:spcBef>
                  <a:spcPts val="2000"/>
                </a:spcBef>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2900">
                  <a:solidFill>
                    <a:srgbClr val="EFEFEF"/>
                  </a:solidFill>
                  <a:latin typeface="Arial"/>
                  <a:ea typeface="Arial"/>
                  <a:cs typeface="Arial"/>
                  <a:sym typeface="Arial"/>
                </a:defRPr>
              </a:pPr>
              <a:r>
                <a:rPr dirty="0"/>
                <a:t>	2. Feds had a specific plan - the Constitution</a:t>
              </a:r>
            </a:p>
            <a:p>
              <a:pPr marL="571500" indent="-457200" algn="l" defTabSz="457200">
                <a:lnSpc>
                  <a:spcPts val="3100"/>
                </a:lnSpc>
                <a:spcBef>
                  <a:spcPts val="2000"/>
                </a:spcBef>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2900">
                  <a:solidFill>
                    <a:srgbClr val="EFEFEF"/>
                  </a:solidFill>
                  <a:latin typeface="Arial"/>
                  <a:ea typeface="Arial"/>
                  <a:cs typeface="Arial"/>
                  <a:sym typeface="Arial"/>
                </a:defRPr>
              </a:pPr>
              <a:r>
                <a:rPr dirty="0"/>
                <a:t>	3. Feds were well organized </a:t>
              </a:r>
            </a:p>
            <a:p>
              <a:pPr marL="757238" lvl="1" indent="-404813" algn="l" defTabSz="457200">
                <a:lnSpc>
                  <a:spcPts val="3100"/>
                </a:lnSpc>
                <a:spcBef>
                  <a:spcPts val="2000"/>
                </a:spcBef>
                <a:tabLst>
                  <a:tab pos="114300" algn="l"/>
                  <a:tab pos="355600" algn="l"/>
                  <a:tab pos="1422400" algn="l"/>
                  <a:tab pos="1778000" algn="l"/>
                  <a:tab pos="2133600" algn="l"/>
                  <a:tab pos="2489200" algn="l"/>
                  <a:tab pos="2844800" algn="l"/>
                  <a:tab pos="3200400" algn="l"/>
                  <a:tab pos="3556000" algn="l"/>
                  <a:tab pos="3911600" algn="l"/>
                  <a:tab pos="4267200" algn="l"/>
                </a:tabLst>
                <a:defRPr sz="2900">
                  <a:solidFill>
                    <a:srgbClr val="EFEFEF"/>
                  </a:solidFill>
                  <a:latin typeface="Arial"/>
                  <a:ea typeface="Arial"/>
                  <a:cs typeface="Arial"/>
                  <a:sym typeface="Arial"/>
                </a:defRPr>
              </a:pPr>
              <a:r>
                <a:rPr dirty="0"/>
                <a:t>4. Compromised w/the Bill of Rights</a:t>
              </a:r>
            </a:p>
            <a:p>
              <a:pPr marL="571500" indent="-457200" algn="l" defTabSz="457200">
                <a:lnSpc>
                  <a:spcPts val="3100"/>
                </a:lnSpc>
                <a:spcBef>
                  <a:spcPts val="2000"/>
                </a:spcBef>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2900">
                  <a:solidFill>
                    <a:srgbClr val="EFEFEF"/>
                  </a:solidFill>
                  <a:latin typeface="Arial"/>
                  <a:ea typeface="Arial"/>
                  <a:cs typeface="Arial"/>
                  <a:sym typeface="Arial"/>
                </a:defRPr>
              </a:pPr>
              <a:r>
                <a:rPr dirty="0"/>
                <a:t>	5. Feds had . . .</a:t>
              </a:r>
            </a:p>
          </p:txBody>
        </p:sp>
      </p:grpSp>
      <p:pic>
        <p:nvPicPr>
          <p:cNvPr id="216" name="old paper.gif" descr="old paper.gif"/>
          <p:cNvPicPr>
            <a:picLocks/>
          </p:cNvPicPr>
          <p:nvPr/>
        </p:nvPicPr>
        <p:blipFill>
          <a:blip r:embed="rId4"/>
          <a:stretch>
            <a:fillRect/>
          </a:stretch>
        </p:blipFill>
        <p:spPr>
          <a:xfrm rot="120000">
            <a:off x="6536889" y="1944168"/>
            <a:ext cx="5280090" cy="7666850"/>
          </a:xfrm>
          <a:prstGeom prst="rect">
            <a:avLst/>
          </a:prstGeom>
          <a:ln w="12700">
            <a:miter lim="400000"/>
          </a:ln>
          <a:effectLst>
            <a:outerShdw blurRad="279400" dir="2700000" rotWithShape="0">
              <a:srgbClr val="000000"/>
            </a:outerShdw>
          </a:effectLst>
        </p:spPr>
      </p:pic>
      <p:sp>
        <p:nvSpPr>
          <p:cNvPr id="217" name="Ratification of the…"/>
          <p:cNvSpPr txBox="1"/>
          <p:nvPr/>
        </p:nvSpPr>
        <p:spPr>
          <a:xfrm>
            <a:off x="6616262" y="2331836"/>
            <a:ext cx="5463493" cy="1089046"/>
          </a:xfrm>
          <a:prstGeom prst="rect">
            <a:avLst/>
          </a:prstGeom>
          <a:ln w="12700">
            <a:miter lim="400000"/>
          </a:ln>
          <a:effectLst>
            <a:outerShdw blurRad="38100" dir="27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spAutoFit/>
          </a:bodyPr>
          <a:lstStyle/>
          <a:p>
            <a:pPr marL="114300" algn="l" defTabSz="457200">
              <a:lnSpc>
                <a:spcPts val="38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800" spc="-337">
                <a:solidFill>
                  <a:srgbClr val="000000"/>
                </a:solidFill>
                <a:latin typeface="Courier"/>
                <a:ea typeface="Courier"/>
                <a:cs typeface="Courier"/>
                <a:sym typeface="Courier"/>
              </a:defRPr>
            </a:pPr>
            <a:r>
              <a:t>Ratification of the       </a:t>
            </a:r>
          </a:p>
          <a:p>
            <a:pPr marL="114300" algn="l" defTabSz="457200">
              <a:lnSpc>
                <a:spcPts val="3800"/>
              </a:lnSpc>
              <a:tabLst>
                <a:tab pos="114300" algn="l"/>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800" spc="-337">
                <a:solidFill>
                  <a:srgbClr val="000000"/>
                </a:solidFill>
                <a:latin typeface="Courier"/>
                <a:ea typeface="Courier"/>
                <a:cs typeface="Courier"/>
                <a:sym typeface="Courier"/>
              </a:defRPr>
            </a:pPr>
            <a:r>
              <a:t>        Constitution</a:t>
            </a:r>
          </a:p>
        </p:txBody>
      </p:sp>
      <p:sp>
        <p:nvSpPr>
          <p:cNvPr id="218" name="State Date Vote"/>
          <p:cNvSpPr txBox="1"/>
          <p:nvPr/>
        </p:nvSpPr>
        <p:spPr>
          <a:xfrm>
            <a:off x="6717862" y="3676820"/>
            <a:ext cx="4826200" cy="459514"/>
          </a:xfrm>
          <a:prstGeom prst="rect">
            <a:avLst/>
          </a:prstGeom>
          <a:ln w="12700">
            <a:miter lim="400000"/>
          </a:ln>
          <a:effectLst>
            <a:outerShdw blurRad="76200" dir="27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spAutoFit/>
          </a:bodyPr>
          <a:lstStyle>
            <a:lvl1pPr marL="571500" indent="-457200" algn="l" defTabSz="457200">
              <a:lnSpc>
                <a:spcPts val="3000"/>
              </a:lnSpc>
              <a:tabLst>
                <a:tab pos="114300" algn="l"/>
                <a:tab pos="355600" algn="l"/>
                <a:tab pos="571500" algn="l"/>
                <a:tab pos="2120900" algn="l"/>
                <a:tab pos="3644900" algn="l"/>
              </a:tabLst>
              <a:defRPr sz="2500" b="1">
                <a:solidFill>
                  <a:srgbClr val="000000"/>
                </a:solidFill>
                <a:latin typeface="Arial"/>
                <a:ea typeface="Arial"/>
                <a:cs typeface="Arial"/>
                <a:sym typeface="Arial"/>
              </a:defRPr>
            </a:lvl1pPr>
          </a:lstStyle>
          <a:p>
            <a:r>
              <a:t>State	Date	Vote</a:t>
            </a:r>
          </a:p>
        </p:txBody>
      </p:sp>
      <p:sp>
        <p:nvSpPr>
          <p:cNvPr id="219" name="Delaware Dec. 7, 1787 30-0…"/>
          <p:cNvSpPr txBox="1"/>
          <p:nvPr/>
        </p:nvSpPr>
        <p:spPr>
          <a:xfrm>
            <a:off x="6717862" y="4196050"/>
            <a:ext cx="4918145" cy="819269"/>
          </a:xfrm>
          <a:prstGeom prst="rect">
            <a:avLst/>
          </a:prstGeom>
          <a:ln w="12700">
            <a:miter lim="400000"/>
          </a:ln>
          <a:effectLst>
            <a:outerShdw blurRad="76200" dir="27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spAutoFit/>
          </a:bodyPr>
          <a:lstStyle/>
          <a:p>
            <a:pPr marL="571500" indent="-457200" algn="l" defTabSz="457200">
              <a:lnSpc>
                <a:spcPts val="2100"/>
              </a:lnSpc>
              <a:tabLst>
                <a:tab pos="114300" algn="l"/>
                <a:tab pos="355600" algn="l"/>
                <a:tab pos="571500" algn="l"/>
                <a:tab pos="1993900" algn="l"/>
                <a:tab pos="3771900" algn="l"/>
              </a:tabLst>
              <a:defRPr sz="1500" b="1">
                <a:solidFill>
                  <a:srgbClr val="000000"/>
                </a:solidFill>
                <a:latin typeface="Arial"/>
                <a:ea typeface="Arial"/>
                <a:cs typeface="Arial"/>
                <a:sym typeface="Arial"/>
              </a:defRPr>
            </a:pPr>
            <a:r>
              <a:t>Delaware	Dec. 7, 1787	30-0</a:t>
            </a:r>
          </a:p>
          <a:p>
            <a:pPr marL="571500" indent="-457200" algn="l" defTabSz="457200">
              <a:lnSpc>
                <a:spcPts val="2100"/>
              </a:lnSpc>
              <a:tabLst>
                <a:tab pos="114300" algn="l"/>
                <a:tab pos="355600" algn="l"/>
                <a:tab pos="571500" algn="l"/>
                <a:tab pos="1993900" algn="l"/>
                <a:tab pos="3771900" algn="l"/>
              </a:tabLst>
              <a:defRPr sz="1500" b="1">
                <a:solidFill>
                  <a:srgbClr val="000000"/>
                </a:solidFill>
                <a:latin typeface="Arial"/>
                <a:ea typeface="Arial"/>
                <a:cs typeface="Arial"/>
                <a:sym typeface="Arial"/>
              </a:defRPr>
            </a:pPr>
            <a:r>
              <a:t>New Jersey	Dec. 19, 1787	38-0</a:t>
            </a:r>
          </a:p>
          <a:p>
            <a:pPr marL="571500" indent="-457200" algn="l" defTabSz="457200">
              <a:lnSpc>
                <a:spcPts val="2100"/>
              </a:lnSpc>
              <a:tabLst>
                <a:tab pos="114300" algn="l"/>
                <a:tab pos="355600" algn="l"/>
                <a:tab pos="571500" algn="l"/>
                <a:tab pos="1993900" algn="l"/>
                <a:tab pos="3771900" algn="l"/>
              </a:tabLst>
              <a:defRPr sz="1500" b="1">
                <a:solidFill>
                  <a:srgbClr val="000000"/>
                </a:solidFill>
                <a:latin typeface="Arial"/>
                <a:ea typeface="Arial"/>
                <a:cs typeface="Arial"/>
                <a:sym typeface="Arial"/>
              </a:defRPr>
            </a:pPr>
            <a:r>
              <a:t>Connecticut	Jan. 9, 1788	128-40</a:t>
            </a:r>
          </a:p>
        </p:txBody>
      </p:sp>
      <p:sp>
        <p:nvSpPr>
          <p:cNvPr id="220" name="Georgia Jan. 2, 1788 26-0…"/>
          <p:cNvSpPr txBox="1"/>
          <p:nvPr/>
        </p:nvSpPr>
        <p:spPr>
          <a:xfrm>
            <a:off x="6717862" y="5114146"/>
            <a:ext cx="4826200" cy="577554"/>
          </a:xfrm>
          <a:prstGeom prst="rect">
            <a:avLst/>
          </a:prstGeom>
          <a:ln w="12700">
            <a:miter lim="400000"/>
          </a:ln>
          <a:effectLst>
            <a:outerShdw blurRad="76200" dir="27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spAutoFit/>
          </a:bodyPr>
          <a:lstStyle/>
          <a:p>
            <a:pPr marL="571500" indent="-457200" algn="l" defTabSz="457200">
              <a:lnSpc>
                <a:spcPts val="2100"/>
              </a:lnSpc>
              <a:tabLst>
                <a:tab pos="114300" algn="l"/>
                <a:tab pos="355600" algn="l"/>
                <a:tab pos="571500" algn="l"/>
                <a:tab pos="1993900" algn="l"/>
                <a:tab pos="3771900" algn="l"/>
              </a:tabLst>
              <a:defRPr sz="1600" b="1">
                <a:solidFill>
                  <a:srgbClr val="000000"/>
                </a:solidFill>
                <a:latin typeface="Arial"/>
                <a:ea typeface="Arial"/>
                <a:cs typeface="Arial"/>
                <a:sym typeface="Arial"/>
              </a:defRPr>
            </a:pPr>
            <a:r>
              <a:t>Georgia	Jan. 2, 1788	26-0</a:t>
            </a:r>
          </a:p>
          <a:p>
            <a:pPr marL="571500" indent="-457200" algn="l" defTabSz="457200">
              <a:lnSpc>
                <a:spcPts val="2100"/>
              </a:lnSpc>
              <a:tabLst>
                <a:tab pos="114300" algn="l"/>
                <a:tab pos="355600" algn="l"/>
                <a:tab pos="571500" algn="l"/>
                <a:tab pos="1993900" algn="l"/>
                <a:tab pos="3771900" algn="l"/>
              </a:tabLst>
              <a:defRPr sz="1600" b="1">
                <a:solidFill>
                  <a:srgbClr val="000000"/>
                </a:solidFill>
                <a:latin typeface="Arial"/>
                <a:ea typeface="Arial"/>
                <a:cs typeface="Arial"/>
                <a:sym typeface="Arial"/>
              </a:defRPr>
            </a:pPr>
            <a:r>
              <a:t>Pennsylvania	Dec. 12, 1787	46-23</a:t>
            </a:r>
          </a:p>
        </p:txBody>
      </p:sp>
      <p:sp>
        <p:nvSpPr>
          <p:cNvPr id="221" name="Massachusetts Feb. 6, 1788 187-168…"/>
          <p:cNvSpPr txBox="1"/>
          <p:nvPr/>
        </p:nvSpPr>
        <p:spPr>
          <a:xfrm>
            <a:off x="6717862" y="5790527"/>
            <a:ext cx="4775401" cy="1262938"/>
          </a:xfrm>
          <a:prstGeom prst="rect">
            <a:avLst/>
          </a:prstGeom>
          <a:ln w="12700">
            <a:miter lim="400000"/>
          </a:ln>
          <a:effectLst>
            <a:outerShdw blurRad="76200" dir="27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spAutoFit/>
          </a:bodyPr>
          <a:lstStyle/>
          <a:p>
            <a:pPr marL="571500" indent="-457200" algn="l" defTabSz="457200">
              <a:lnSpc>
                <a:spcPts val="2400"/>
              </a:lnSpc>
              <a:tabLst>
                <a:tab pos="114300" algn="l"/>
                <a:tab pos="355600" algn="l"/>
                <a:tab pos="571500" algn="l"/>
                <a:tab pos="1993900" algn="l"/>
                <a:tab pos="3771900" algn="l"/>
              </a:tabLst>
              <a:defRPr sz="1700" b="1">
                <a:solidFill>
                  <a:srgbClr val="000000"/>
                </a:solidFill>
                <a:latin typeface="Arial"/>
                <a:ea typeface="Arial"/>
                <a:cs typeface="Arial"/>
                <a:sym typeface="Arial"/>
              </a:defRPr>
            </a:pPr>
            <a:r>
              <a:t>Massachusetts	Feb. 6, 1788	187-168</a:t>
            </a:r>
          </a:p>
          <a:p>
            <a:pPr marL="571500" indent="-457200" algn="l" defTabSz="457200">
              <a:lnSpc>
                <a:spcPts val="2400"/>
              </a:lnSpc>
              <a:tabLst>
                <a:tab pos="114300" algn="l"/>
                <a:tab pos="355600" algn="l"/>
                <a:tab pos="571500" algn="l"/>
                <a:tab pos="1993900" algn="l"/>
                <a:tab pos="3771900" algn="l"/>
              </a:tabLst>
              <a:defRPr sz="1700" b="1">
                <a:solidFill>
                  <a:srgbClr val="000000"/>
                </a:solidFill>
                <a:latin typeface="Arial"/>
                <a:ea typeface="Arial"/>
                <a:cs typeface="Arial"/>
                <a:sym typeface="Arial"/>
              </a:defRPr>
            </a:pPr>
            <a:r>
              <a:t>Maryland	April 28, 1788	63-11</a:t>
            </a:r>
          </a:p>
          <a:p>
            <a:pPr marL="571500" indent="-457200" algn="l" defTabSz="457200">
              <a:lnSpc>
                <a:spcPts val="2400"/>
              </a:lnSpc>
              <a:tabLst>
                <a:tab pos="114300" algn="l"/>
                <a:tab pos="355600" algn="l"/>
                <a:tab pos="571500" algn="l"/>
                <a:tab pos="1993900" algn="l"/>
                <a:tab pos="3771900" algn="l"/>
              </a:tabLst>
              <a:defRPr sz="1700" b="1">
                <a:solidFill>
                  <a:srgbClr val="000000"/>
                </a:solidFill>
                <a:latin typeface="Arial"/>
                <a:ea typeface="Arial"/>
                <a:cs typeface="Arial"/>
                <a:sym typeface="Arial"/>
              </a:defRPr>
            </a:pPr>
            <a:r>
              <a:t>South Carolina	May 23, 1788	149-73</a:t>
            </a:r>
          </a:p>
          <a:p>
            <a:pPr marL="571500" indent="-457200" algn="l" defTabSz="457200">
              <a:lnSpc>
                <a:spcPts val="2400"/>
              </a:lnSpc>
              <a:tabLst>
                <a:tab pos="114300" algn="l"/>
                <a:tab pos="355600" algn="l"/>
                <a:tab pos="571500" algn="l"/>
                <a:tab pos="1993900" algn="l"/>
                <a:tab pos="3771900" algn="l"/>
              </a:tabLst>
              <a:defRPr sz="1700" b="1">
                <a:solidFill>
                  <a:srgbClr val="000000"/>
                </a:solidFill>
                <a:latin typeface="Arial"/>
                <a:ea typeface="Arial"/>
                <a:cs typeface="Arial"/>
                <a:sym typeface="Arial"/>
              </a:defRPr>
            </a:pPr>
            <a:r>
              <a:t>New Hampshire	June 21, 1788	57-46</a:t>
            </a:r>
          </a:p>
        </p:txBody>
      </p:sp>
      <p:sp>
        <p:nvSpPr>
          <p:cNvPr id="222" name="Virginia June 25, 1788 89-79…"/>
          <p:cNvSpPr txBox="1"/>
          <p:nvPr/>
        </p:nvSpPr>
        <p:spPr>
          <a:xfrm>
            <a:off x="6717862" y="7222307"/>
            <a:ext cx="4918145" cy="1262938"/>
          </a:xfrm>
          <a:prstGeom prst="rect">
            <a:avLst/>
          </a:prstGeom>
          <a:ln w="12700">
            <a:miter lim="400000"/>
          </a:ln>
          <a:effectLst>
            <a:outerShdw blurRad="76200" dir="27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spAutoFit/>
          </a:bodyPr>
          <a:lstStyle/>
          <a:p>
            <a:pPr marL="571500" indent="-457200" algn="l" defTabSz="457200">
              <a:lnSpc>
                <a:spcPts val="2400"/>
              </a:lnSpc>
              <a:tabLst>
                <a:tab pos="114300" algn="l"/>
                <a:tab pos="355600" algn="l"/>
                <a:tab pos="571500" algn="l"/>
                <a:tab pos="1993900" algn="l"/>
                <a:tab pos="3771900" algn="l"/>
              </a:tabLst>
              <a:defRPr sz="1700" b="1">
                <a:solidFill>
                  <a:srgbClr val="000000"/>
                </a:solidFill>
                <a:latin typeface="Arial"/>
                <a:ea typeface="Arial"/>
                <a:cs typeface="Arial"/>
                <a:sym typeface="Arial"/>
              </a:defRPr>
            </a:pPr>
            <a:r>
              <a:t>Virginia	June 25, 1788	89-79</a:t>
            </a:r>
          </a:p>
          <a:p>
            <a:pPr marL="571500" indent="-457200" algn="l" defTabSz="457200">
              <a:lnSpc>
                <a:spcPts val="2400"/>
              </a:lnSpc>
              <a:tabLst>
                <a:tab pos="114300" algn="l"/>
                <a:tab pos="355600" algn="l"/>
                <a:tab pos="571500" algn="l"/>
                <a:tab pos="1993900" algn="l"/>
                <a:tab pos="3771900" algn="l"/>
              </a:tabLst>
              <a:defRPr sz="1700" b="1">
                <a:solidFill>
                  <a:srgbClr val="000000"/>
                </a:solidFill>
                <a:latin typeface="Arial"/>
                <a:ea typeface="Arial"/>
                <a:cs typeface="Arial"/>
                <a:sym typeface="Arial"/>
              </a:defRPr>
            </a:pPr>
            <a:r>
              <a:t>New York	July 26, 1788	30-27</a:t>
            </a:r>
          </a:p>
          <a:p>
            <a:pPr marL="571500" indent="-457200" algn="l" defTabSz="457200">
              <a:lnSpc>
                <a:spcPts val="2400"/>
              </a:lnSpc>
              <a:tabLst>
                <a:tab pos="114300" algn="l"/>
                <a:tab pos="355600" algn="l"/>
                <a:tab pos="571500" algn="l"/>
                <a:tab pos="1993900" algn="l"/>
                <a:tab pos="3771900" algn="l"/>
              </a:tabLst>
              <a:defRPr sz="1700" b="1">
                <a:solidFill>
                  <a:srgbClr val="000000"/>
                </a:solidFill>
                <a:latin typeface="Arial"/>
                <a:ea typeface="Arial"/>
                <a:cs typeface="Arial"/>
                <a:sym typeface="Arial"/>
              </a:defRPr>
            </a:pPr>
            <a:r>
              <a:t>North Carolina	Nov. 9, 1789	184-77</a:t>
            </a:r>
          </a:p>
          <a:p>
            <a:pPr marL="571500" indent="-457200" algn="l" defTabSz="457200">
              <a:lnSpc>
                <a:spcPts val="2400"/>
              </a:lnSpc>
              <a:tabLst>
                <a:tab pos="114300" algn="l"/>
                <a:tab pos="355600" algn="l"/>
                <a:tab pos="571500" algn="l"/>
                <a:tab pos="1993900" algn="l"/>
                <a:tab pos="3771900" algn="l"/>
              </a:tabLst>
              <a:defRPr sz="1700" b="1">
                <a:solidFill>
                  <a:srgbClr val="000000"/>
                </a:solidFill>
                <a:latin typeface="Arial"/>
                <a:ea typeface="Arial"/>
                <a:cs typeface="Arial"/>
                <a:sym typeface="Arial"/>
              </a:defRPr>
            </a:pPr>
            <a:r>
              <a:t>Rhode Island	May 29, 1790	34-32</a:t>
            </a:r>
          </a:p>
        </p:txBody>
      </p:sp>
      <p:grpSp>
        <p:nvGrpSpPr>
          <p:cNvPr id="226" name="Group"/>
          <p:cNvGrpSpPr/>
          <p:nvPr/>
        </p:nvGrpSpPr>
        <p:grpSpPr>
          <a:xfrm>
            <a:off x="6386031" y="1854367"/>
            <a:ext cx="5581806" cy="7899329"/>
            <a:chOff x="0" y="0"/>
            <a:chExt cx="5581805" cy="7899327"/>
          </a:xfrm>
        </p:grpSpPr>
        <p:pic>
          <p:nvPicPr>
            <p:cNvPr id="223" name="old paper.gif" descr="old paper.gif"/>
            <p:cNvPicPr>
              <a:picLocks/>
            </p:cNvPicPr>
            <p:nvPr/>
          </p:nvPicPr>
          <p:blipFill>
            <a:blip r:embed="rId4"/>
            <a:stretch>
              <a:fillRect/>
            </a:stretch>
          </p:blipFill>
          <p:spPr>
            <a:xfrm rot="120000">
              <a:off x="133067" y="90406"/>
              <a:ext cx="5315671" cy="7718516"/>
            </a:xfrm>
            <a:prstGeom prst="rect">
              <a:avLst/>
            </a:prstGeom>
            <a:ln w="12700" cap="flat">
              <a:noFill/>
              <a:miter lim="400000"/>
            </a:ln>
            <a:effectLst>
              <a:outerShdw blurRad="279400" dir="2700000" rotWithShape="0">
                <a:srgbClr val="000000"/>
              </a:outerShdw>
            </a:effectLst>
          </p:spPr>
        </p:pic>
        <p:sp>
          <p:nvSpPr>
            <p:cNvPr id="224" name="Delaware Dec. 7, 1787 30-0…"/>
            <p:cNvSpPr txBox="1"/>
            <p:nvPr/>
          </p:nvSpPr>
          <p:spPr>
            <a:xfrm>
              <a:off x="327535" y="2466788"/>
              <a:ext cx="5040161" cy="876353"/>
            </a:xfrm>
            <a:prstGeom prst="rect">
              <a:avLst/>
            </a:prstGeom>
            <a:noFill/>
            <a:ln w="12700" cap="flat">
              <a:noFill/>
              <a:miter lim="400000"/>
            </a:ln>
            <a:effectLst>
              <a:outerShdw blurRad="76200" dir="2700000" rotWithShape="0">
                <a:srgbClr val="000000"/>
              </a:outerShdw>
            </a:effectLst>
            <a:extLst>
              <a:ext uri="{C572A759-6A51-4108-AA02-DFA0A04FC94B}">
                <ma14:wrappingTextBoxFlag xmlns="" xmlns:ma14="http://schemas.microsoft.com/office/mac/drawingml/2011/main" val="1"/>
              </a:ext>
            </a:extLst>
          </p:spPr>
          <p:txBody>
            <a:bodyPr wrap="square" lIns="50800" tIns="50800" rIns="50800" bIns="50800" numCol="1" anchor="t">
              <a:noAutofit/>
            </a:bodyPr>
            <a:lstStyle/>
            <a:p>
              <a:pPr marL="571500" indent="-457200" algn="l" defTabSz="457200">
                <a:lnSpc>
                  <a:spcPts val="1600"/>
                </a:lnSpc>
                <a:tabLst>
                  <a:tab pos="114300" algn="l"/>
                  <a:tab pos="355600" algn="l"/>
                  <a:tab pos="571500" algn="l"/>
                  <a:tab pos="1473200" algn="l"/>
                  <a:tab pos="3048000" algn="l"/>
                  <a:tab pos="3556000" algn="l"/>
                  <a:tab pos="3911600" algn="l"/>
                  <a:tab pos="4267200" algn="l"/>
                </a:tabLst>
                <a:defRPr sz="1300" b="1">
                  <a:solidFill>
                    <a:srgbClr val="000000"/>
                  </a:solidFill>
                  <a:latin typeface="Arial"/>
                  <a:ea typeface="Arial"/>
                  <a:cs typeface="Arial"/>
                  <a:sym typeface="Arial"/>
                </a:defRPr>
              </a:pPr>
              <a:r>
                <a:t>Delaware	Dec. 7, 1787	30-0</a:t>
              </a:r>
            </a:p>
            <a:p>
              <a:pPr marL="571500" indent="-457200" algn="l" defTabSz="457200">
                <a:lnSpc>
                  <a:spcPts val="1600"/>
                </a:lnSpc>
                <a:tabLst>
                  <a:tab pos="114300" algn="l"/>
                  <a:tab pos="355600" algn="l"/>
                  <a:tab pos="571500" algn="l"/>
                  <a:tab pos="1473200" algn="l"/>
                  <a:tab pos="3048000" algn="l"/>
                  <a:tab pos="3556000" algn="l"/>
                  <a:tab pos="3911600" algn="l"/>
                  <a:tab pos="4267200" algn="l"/>
                </a:tabLst>
                <a:defRPr sz="1300" b="1">
                  <a:solidFill>
                    <a:srgbClr val="000000"/>
                  </a:solidFill>
                  <a:latin typeface="Arial"/>
                  <a:ea typeface="Arial"/>
                  <a:cs typeface="Arial"/>
                  <a:sym typeface="Arial"/>
                </a:defRPr>
              </a:pPr>
              <a:r>
                <a:t>New Jersey	Dec. 19, 1787	38-0</a:t>
              </a:r>
            </a:p>
            <a:p>
              <a:pPr marL="571500" indent="-457200" algn="l" defTabSz="457200">
                <a:lnSpc>
                  <a:spcPts val="1600"/>
                </a:lnSpc>
                <a:tabLst>
                  <a:tab pos="114300" algn="l"/>
                  <a:tab pos="355600" algn="l"/>
                  <a:tab pos="571500" algn="l"/>
                  <a:tab pos="1473200" algn="l"/>
                  <a:tab pos="3048000" algn="l"/>
                  <a:tab pos="3556000" algn="l"/>
                  <a:tab pos="3911600" algn="l"/>
                  <a:tab pos="4267200" algn="l"/>
                </a:tabLst>
                <a:defRPr sz="1300" b="1">
                  <a:solidFill>
                    <a:srgbClr val="000000"/>
                  </a:solidFill>
                  <a:latin typeface="Arial"/>
                  <a:ea typeface="Arial"/>
                  <a:cs typeface="Arial"/>
                  <a:sym typeface="Arial"/>
                </a:defRPr>
              </a:pPr>
              <a:r>
                <a:t>Connecticut	Jan. 9, 1788	128-40</a:t>
              </a:r>
            </a:p>
          </p:txBody>
        </p:sp>
        <p:pic>
          <p:nvPicPr>
            <p:cNvPr id="225" name="Washington General.jpg" descr="Washington General.jpg"/>
            <p:cNvPicPr>
              <a:picLocks/>
            </p:cNvPicPr>
            <p:nvPr/>
          </p:nvPicPr>
          <p:blipFill>
            <a:blip r:embed="rId5"/>
            <a:stretch>
              <a:fillRect/>
            </a:stretch>
          </p:blipFill>
          <p:spPr>
            <a:xfrm rot="120000">
              <a:off x="349295" y="279791"/>
              <a:ext cx="4889128" cy="7335591"/>
            </a:xfrm>
            <a:prstGeom prst="rect">
              <a:avLst/>
            </a:prstGeom>
            <a:ln w="12700" cap="flat">
              <a:noFill/>
              <a:miter lim="400000"/>
            </a:ln>
            <a:effectLst>
              <a:outerShdw blurRad="279400" dir="2700000" rotWithShape="0">
                <a:srgbClr val="000000"/>
              </a:outerShdw>
            </a:effectLst>
          </p:spPr>
        </p:pic>
      </p:grpSp>
      <p:sp>
        <p:nvSpPr>
          <p:cNvPr id="227" name="VI. ratifying the Constitution"/>
          <p:cNvSpPr txBox="1"/>
          <p:nvPr/>
        </p:nvSpPr>
        <p:spPr>
          <a:xfrm>
            <a:off x="141090" y="903303"/>
            <a:ext cx="12041918"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132">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t> VI. ratifying the Constitution</a:t>
            </a:r>
          </a:p>
        </p:txBody>
      </p:sp>
      <p:sp>
        <p:nvSpPr>
          <p:cNvPr id="228" name="George Washington"/>
          <p:cNvSpPr txBox="1"/>
          <p:nvPr/>
        </p:nvSpPr>
        <p:spPr>
          <a:xfrm>
            <a:off x="6437106" y="8963565"/>
            <a:ext cx="3808746" cy="499386"/>
          </a:xfrm>
          <a:prstGeom prst="rect">
            <a:avLst/>
          </a:prstGeom>
          <a:ln w="12700">
            <a:miter lim="400000"/>
          </a:ln>
          <a:effectLst>
            <a:outerShdw blurRad="279400" dir="27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spAutoFit/>
          </a:bodyPr>
          <a:lstStyle>
            <a:lvl1pPr marL="571500" indent="-457200" algn="l" defTabSz="457200">
              <a:lnSpc>
                <a:spcPts val="3200"/>
              </a:lnSpc>
              <a:tabLst>
                <a:tab pos="114300" algn="l"/>
                <a:tab pos="355600" algn="l"/>
                <a:tab pos="571500" algn="l"/>
                <a:tab pos="1422400" algn="l"/>
                <a:tab pos="1778000" algn="l"/>
                <a:tab pos="2133600" algn="l"/>
                <a:tab pos="2489200" algn="l"/>
                <a:tab pos="2844800" algn="l"/>
                <a:tab pos="3200400" algn="l"/>
                <a:tab pos="3556000" algn="l"/>
                <a:tab pos="3911600" algn="l"/>
                <a:tab pos="4267200" algn="l"/>
              </a:tabLst>
              <a:defRPr sz="2700" b="1">
                <a:effectLst>
                  <a:outerShdw blurRad="63500" dir="18900000" rotWithShape="0">
                    <a:srgbClr val="000000"/>
                  </a:outerShdw>
                </a:effectLst>
                <a:latin typeface="Arial"/>
                <a:ea typeface="Arial"/>
                <a:cs typeface="Arial"/>
                <a:sym typeface="Arial"/>
              </a:defRPr>
            </a:lvl1pPr>
          </a:lstStyle>
          <a:p>
            <a:r>
              <a:t>George Washington</a:t>
            </a:r>
          </a:p>
        </p:txBody>
      </p:sp>
    </p:spTree>
  </p:cSld>
  <p:clrMapOvr>
    <a:masterClrMapping/>
  </p:clrMapOvr>
  <mc:AlternateContent xmlns:mc="http://schemas.openxmlformats.org/markup-compatibility/2006" xmlns:p14="http://schemas.microsoft.com/office/powerpoint/2010/main">
    <mc:Choice Requires="p14">
      <p:transition spd="slow" p14:dur="1500">
        <p14:flip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1" nodeType="afterEffect" p14:presetBounceEnd="60000">
                                      <p:stCondLst>
                                        <p:cond delay="0"/>
                                      </p:stCondLst>
                                      <p:iterate>
                                        <p:tmAbs val="0"/>
                                      </p:iterate>
                                      <p:childTnLst>
                                        <p:set>
                                          <p:cBhvr>
                                            <p:cTn id="6" fill="hold"/>
                                            <p:tgtEl>
                                              <p:spTgt spid="219"/>
                                            </p:tgtEl>
                                            <p:attrNameLst>
                                              <p:attrName>style.visibility</p:attrName>
                                            </p:attrNameLst>
                                          </p:cBhvr>
                                          <p:to>
                                            <p:strVal val="visible"/>
                                          </p:to>
                                        </p:set>
                                        <p:anim calcmode="lin" valueType="num" p14:bounceEnd="60000">
                                          <p:cBhvr>
                                            <p:cTn id="7" dur="1000" fill="hold"/>
                                            <p:tgtEl>
                                              <p:spTgt spid="219"/>
                                            </p:tgtEl>
                                            <p:attrNameLst>
                                              <p:attrName>ppt_x</p:attrName>
                                            </p:attrNameLst>
                                          </p:cBhvr>
                                          <p:tavLst>
                                            <p:tav tm="0">
                                              <p:val>
                                                <p:strVal val="1+#ppt_w/2"/>
                                              </p:val>
                                            </p:tav>
                                            <p:tav tm="100000">
                                              <p:val>
                                                <p:strVal val="#ppt_x"/>
                                              </p:val>
                                            </p:tav>
                                          </p:tavLst>
                                        </p:anim>
                                        <p:anim calcmode="lin" valueType="num" p14:bounceEnd="60000">
                                          <p:cBhvr>
                                            <p:cTn id="8" dur="1000" fill="hold"/>
                                            <p:tgtEl>
                                              <p:spTgt spid="2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2" nodeType="clickEffect" p14:presetBounceEnd="60000">
                                      <p:stCondLst>
                                        <p:cond delay="0"/>
                                      </p:stCondLst>
                                      <p:iterate>
                                        <p:tmAbs val="0"/>
                                      </p:iterate>
                                      <p:childTnLst>
                                        <p:set>
                                          <p:cBhvr>
                                            <p:cTn id="12" fill="hold"/>
                                            <p:tgtEl>
                                              <p:spTgt spid="220"/>
                                            </p:tgtEl>
                                            <p:attrNameLst>
                                              <p:attrName>style.visibility</p:attrName>
                                            </p:attrNameLst>
                                          </p:cBhvr>
                                          <p:to>
                                            <p:strVal val="visible"/>
                                          </p:to>
                                        </p:set>
                                        <p:anim calcmode="lin" valueType="num" p14:bounceEnd="60000">
                                          <p:cBhvr>
                                            <p:cTn id="13" dur="1000" fill="hold"/>
                                            <p:tgtEl>
                                              <p:spTgt spid="220"/>
                                            </p:tgtEl>
                                            <p:attrNameLst>
                                              <p:attrName>ppt_x</p:attrName>
                                            </p:attrNameLst>
                                          </p:cBhvr>
                                          <p:tavLst>
                                            <p:tav tm="0">
                                              <p:val>
                                                <p:strVal val="1+#ppt_w/2"/>
                                              </p:val>
                                            </p:tav>
                                            <p:tav tm="100000">
                                              <p:val>
                                                <p:strVal val="#ppt_x"/>
                                              </p:val>
                                            </p:tav>
                                          </p:tavLst>
                                        </p:anim>
                                        <p:anim calcmode="lin" valueType="num" p14:bounceEnd="60000">
                                          <p:cBhvr>
                                            <p:cTn id="14" dur="1000" fill="hold"/>
                                            <p:tgtEl>
                                              <p:spTgt spid="22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3" nodeType="clickEffect" p14:presetBounceEnd="60000">
                                      <p:stCondLst>
                                        <p:cond delay="0"/>
                                      </p:stCondLst>
                                      <p:iterate>
                                        <p:tmAbs val="0"/>
                                      </p:iterate>
                                      <p:childTnLst>
                                        <p:set>
                                          <p:cBhvr>
                                            <p:cTn id="18" fill="hold"/>
                                            <p:tgtEl>
                                              <p:spTgt spid="221"/>
                                            </p:tgtEl>
                                            <p:attrNameLst>
                                              <p:attrName>style.visibility</p:attrName>
                                            </p:attrNameLst>
                                          </p:cBhvr>
                                          <p:to>
                                            <p:strVal val="visible"/>
                                          </p:to>
                                        </p:set>
                                        <p:anim calcmode="lin" valueType="num" p14:bounceEnd="60000">
                                          <p:cBhvr>
                                            <p:cTn id="19" dur="1000" fill="hold"/>
                                            <p:tgtEl>
                                              <p:spTgt spid="221"/>
                                            </p:tgtEl>
                                            <p:attrNameLst>
                                              <p:attrName>ppt_x</p:attrName>
                                            </p:attrNameLst>
                                          </p:cBhvr>
                                          <p:tavLst>
                                            <p:tav tm="0">
                                              <p:val>
                                                <p:strVal val="1+#ppt_w/2"/>
                                              </p:val>
                                            </p:tav>
                                            <p:tav tm="100000">
                                              <p:val>
                                                <p:strVal val="#ppt_x"/>
                                              </p:val>
                                            </p:tav>
                                          </p:tavLst>
                                        </p:anim>
                                        <p:anim calcmode="lin" valueType="num" p14:bounceEnd="60000">
                                          <p:cBhvr>
                                            <p:cTn id="20" dur="1000" fill="hold"/>
                                            <p:tgtEl>
                                              <p:spTgt spid="22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4" nodeType="clickEffect" p14:presetBounceEnd="69000">
                                      <p:stCondLst>
                                        <p:cond delay="0"/>
                                      </p:stCondLst>
                                      <p:iterate>
                                        <p:tmAbs val="0"/>
                                      </p:iterate>
                                      <p:childTnLst>
                                        <p:set>
                                          <p:cBhvr>
                                            <p:cTn id="24" fill="hold"/>
                                            <p:tgtEl>
                                              <p:spTgt spid="222"/>
                                            </p:tgtEl>
                                            <p:attrNameLst>
                                              <p:attrName>style.visibility</p:attrName>
                                            </p:attrNameLst>
                                          </p:cBhvr>
                                          <p:to>
                                            <p:strVal val="visible"/>
                                          </p:to>
                                        </p:set>
                                        <p:anim calcmode="lin" valueType="num" p14:bounceEnd="69000">
                                          <p:cBhvr>
                                            <p:cTn id="25" dur="1000" fill="hold"/>
                                            <p:tgtEl>
                                              <p:spTgt spid="222"/>
                                            </p:tgtEl>
                                            <p:attrNameLst>
                                              <p:attrName>ppt_x</p:attrName>
                                            </p:attrNameLst>
                                          </p:cBhvr>
                                          <p:tavLst>
                                            <p:tav tm="0">
                                              <p:val>
                                                <p:strVal val="1+#ppt_w/2"/>
                                              </p:val>
                                            </p:tav>
                                            <p:tav tm="100000">
                                              <p:val>
                                                <p:strVal val="#ppt_x"/>
                                              </p:val>
                                            </p:tav>
                                          </p:tavLst>
                                        </p:anim>
                                        <p:anim calcmode="lin" valueType="num" p14:bounceEnd="69000">
                                          <p:cBhvr>
                                            <p:cTn id="26" dur="1000" fill="hold"/>
                                            <p:tgtEl>
                                              <p:spTgt spid="222"/>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8" fill="hold" grpId="5" nodeType="afterEffect" p14:presetBounceEnd="60000">
                                      <p:stCondLst>
                                        <p:cond delay="0"/>
                                      </p:stCondLst>
                                      <p:iterate>
                                        <p:tmAbs val="0"/>
                                      </p:iterate>
                                      <p:childTnLst>
                                        <p:set>
                                          <p:cBhvr>
                                            <p:cTn id="29" fill="hold"/>
                                            <p:tgtEl>
                                              <p:spTgt spid="215"/>
                                            </p:tgtEl>
                                            <p:attrNameLst>
                                              <p:attrName>style.visibility</p:attrName>
                                            </p:attrNameLst>
                                          </p:cBhvr>
                                          <p:to>
                                            <p:strVal val="visible"/>
                                          </p:to>
                                        </p:set>
                                        <p:anim calcmode="lin" valueType="num" p14:bounceEnd="60000">
                                          <p:cBhvr>
                                            <p:cTn id="30" dur="1750" fill="hold"/>
                                            <p:tgtEl>
                                              <p:spTgt spid="215"/>
                                            </p:tgtEl>
                                            <p:attrNameLst>
                                              <p:attrName>ppt_x</p:attrName>
                                            </p:attrNameLst>
                                          </p:cBhvr>
                                          <p:tavLst>
                                            <p:tav tm="0">
                                              <p:val>
                                                <p:strVal val="0-#ppt_w/2"/>
                                              </p:val>
                                            </p:tav>
                                            <p:tav tm="100000">
                                              <p:val>
                                                <p:strVal val="#ppt_x"/>
                                              </p:val>
                                            </p:tav>
                                          </p:tavLst>
                                        </p:anim>
                                        <p:anim calcmode="lin" valueType="num" p14:bounceEnd="60000">
                                          <p:cBhvr>
                                            <p:cTn id="31" dur="1750" fill="hold"/>
                                            <p:tgtEl>
                                              <p:spTgt spid="21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6" nodeType="clickEffect" p14:presetBounceEnd="60000">
                                      <p:stCondLst>
                                        <p:cond delay="0"/>
                                      </p:stCondLst>
                                      <p:iterate>
                                        <p:tmAbs val="0"/>
                                      </p:iterate>
                                      <p:childTnLst>
                                        <p:set>
                                          <p:cBhvr>
                                            <p:cTn id="35" fill="hold"/>
                                            <p:tgtEl>
                                              <p:spTgt spid="226"/>
                                            </p:tgtEl>
                                            <p:attrNameLst>
                                              <p:attrName>style.visibility</p:attrName>
                                            </p:attrNameLst>
                                          </p:cBhvr>
                                          <p:to>
                                            <p:strVal val="visible"/>
                                          </p:to>
                                        </p:set>
                                        <p:anim calcmode="lin" valueType="num" p14:bounceEnd="60000">
                                          <p:cBhvr>
                                            <p:cTn id="36" dur="1750" fill="hold"/>
                                            <p:tgtEl>
                                              <p:spTgt spid="226"/>
                                            </p:tgtEl>
                                            <p:attrNameLst>
                                              <p:attrName>ppt_x</p:attrName>
                                            </p:attrNameLst>
                                          </p:cBhvr>
                                          <p:tavLst>
                                            <p:tav tm="0">
                                              <p:val>
                                                <p:strVal val="0-#ppt_w/2"/>
                                              </p:val>
                                            </p:tav>
                                            <p:tav tm="100000">
                                              <p:val>
                                                <p:strVal val="#ppt_x"/>
                                              </p:val>
                                            </p:tav>
                                          </p:tavLst>
                                        </p:anim>
                                        <p:anim calcmode="lin" valueType="num" p14:bounceEnd="60000">
                                          <p:cBhvr>
                                            <p:cTn id="37" dur="1750" fill="hold"/>
                                            <p:tgtEl>
                                              <p:spTgt spid="226"/>
                                            </p:tgtEl>
                                            <p:attrNameLst>
                                              <p:attrName>ppt_y</p:attrName>
                                            </p:attrNameLst>
                                          </p:cBhvr>
                                          <p:tavLst>
                                            <p:tav tm="0">
                                              <p:val>
                                                <p:strVal val="#ppt_y"/>
                                              </p:val>
                                            </p:tav>
                                            <p:tav tm="100000">
                                              <p:val>
                                                <p:strVal val="#ppt_y"/>
                                              </p:val>
                                            </p:tav>
                                          </p:tavLst>
                                        </p:anim>
                                      </p:childTnLst>
                                    </p:cTn>
                                  </p:par>
                                  <p:par>
                                    <p:cTn id="38" presetID="2" presetClass="entr" presetSubtype="8" fill="hold" grpId="7" nodeType="withEffect" p14:presetBounceEnd="60000">
                                      <p:stCondLst>
                                        <p:cond delay="800"/>
                                      </p:stCondLst>
                                      <p:childTnLst>
                                        <p:set>
                                          <p:cBhvr>
                                            <p:cTn id="39" fill="hold"/>
                                            <p:tgtEl>
                                              <p:spTgt spid="228"/>
                                            </p:tgtEl>
                                            <p:attrNameLst>
                                              <p:attrName>style.visibility</p:attrName>
                                            </p:attrNameLst>
                                          </p:cBhvr>
                                          <p:to>
                                            <p:strVal val="visible"/>
                                          </p:to>
                                        </p:set>
                                        <p:anim calcmode="lin" valueType="num" p14:bounceEnd="60000">
                                          <p:cBhvr>
                                            <p:cTn id="40" dur="1250" fill="hold"/>
                                            <p:tgtEl>
                                              <p:spTgt spid="228"/>
                                            </p:tgtEl>
                                            <p:attrNameLst>
                                              <p:attrName>ppt_x</p:attrName>
                                            </p:attrNameLst>
                                          </p:cBhvr>
                                          <p:tavLst>
                                            <p:tav tm="0">
                                              <p:val>
                                                <p:strVal val="0-#ppt_w/2"/>
                                              </p:val>
                                            </p:tav>
                                            <p:tav tm="100000">
                                              <p:val>
                                                <p:strVal val="#ppt_x"/>
                                              </p:val>
                                            </p:tav>
                                          </p:tavLst>
                                        </p:anim>
                                        <p:anim calcmode="lin" valueType="num" p14:bounceEnd="60000">
                                          <p:cBhvr>
                                            <p:cTn id="41" dur="1250" fill="hold"/>
                                            <p:tgtEl>
                                              <p:spTgt spid="2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5" animBg="1" advAuto="0"/>
          <p:bldP spid="219" grpId="1" animBg="1" advAuto="0"/>
          <p:bldP spid="220" grpId="2" animBg="1" advAuto="0"/>
          <p:bldP spid="221" grpId="3" animBg="1" advAuto="0"/>
          <p:bldP spid="222" grpId="4" animBg="1" advAuto="0"/>
          <p:bldP spid="226" grpId="6" animBg="1" advAuto="0"/>
          <p:bldP spid="228" grpId="7"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1" nodeType="afterEffect">
                                      <p:stCondLst>
                                        <p:cond delay="0"/>
                                      </p:stCondLst>
                                      <p:iterate>
                                        <p:tmAbs val="0"/>
                                      </p:iterate>
                                      <p:childTnLst>
                                        <p:set>
                                          <p:cBhvr>
                                            <p:cTn id="6" fill="hold"/>
                                            <p:tgtEl>
                                              <p:spTgt spid="219"/>
                                            </p:tgtEl>
                                            <p:attrNameLst>
                                              <p:attrName>style.visibility</p:attrName>
                                            </p:attrNameLst>
                                          </p:cBhvr>
                                          <p:to>
                                            <p:strVal val="visible"/>
                                          </p:to>
                                        </p:set>
                                        <p:anim calcmode="lin" valueType="num">
                                          <p:cBhvr>
                                            <p:cTn id="7" dur="1000" fill="hold"/>
                                            <p:tgtEl>
                                              <p:spTgt spid="219"/>
                                            </p:tgtEl>
                                            <p:attrNameLst>
                                              <p:attrName>ppt_x</p:attrName>
                                            </p:attrNameLst>
                                          </p:cBhvr>
                                          <p:tavLst>
                                            <p:tav tm="0">
                                              <p:val>
                                                <p:strVal val="1+#ppt_w/2"/>
                                              </p:val>
                                            </p:tav>
                                            <p:tav tm="100000">
                                              <p:val>
                                                <p:strVal val="#ppt_x"/>
                                              </p:val>
                                            </p:tav>
                                          </p:tavLst>
                                        </p:anim>
                                        <p:anim calcmode="lin" valueType="num">
                                          <p:cBhvr>
                                            <p:cTn id="8" dur="1000" fill="hold"/>
                                            <p:tgtEl>
                                              <p:spTgt spid="2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2" nodeType="clickEffect">
                                      <p:stCondLst>
                                        <p:cond delay="0"/>
                                      </p:stCondLst>
                                      <p:iterate>
                                        <p:tmAbs val="0"/>
                                      </p:iterate>
                                      <p:childTnLst>
                                        <p:set>
                                          <p:cBhvr>
                                            <p:cTn id="12" fill="hold"/>
                                            <p:tgtEl>
                                              <p:spTgt spid="220"/>
                                            </p:tgtEl>
                                            <p:attrNameLst>
                                              <p:attrName>style.visibility</p:attrName>
                                            </p:attrNameLst>
                                          </p:cBhvr>
                                          <p:to>
                                            <p:strVal val="visible"/>
                                          </p:to>
                                        </p:set>
                                        <p:anim calcmode="lin" valueType="num">
                                          <p:cBhvr>
                                            <p:cTn id="13" dur="1000" fill="hold"/>
                                            <p:tgtEl>
                                              <p:spTgt spid="220"/>
                                            </p:tgtEl>
                                            <p:attrNameLst>
                                              <p:attrName>ppt_x</p:attrName>
                                            </p:attrNameLst>
                                          </p:cBhvr>
                                          <p:tavLst>
                                            <p:tav tm="0">
                                              <p:val>
                                                <p:strVal val="1+#ppt_w/2"/>
                                              </p:val>
                                            </p:tav>
                                            <p:tav tm="100000">
                                              <p:val>
                                                <p:strVal val="#ppt_x"/>
                                              </p:val>
                                            </p:tav>
                                          </p:tavLst>
                                        </p:anim>
                                        <p:anim calcmode="lin" valueType="num">
                                          <p:cBhvr>
                                            <p:cTn id="14" dur="1000" fill="hold"/>
                                            <p:tgtEl>
                                              <p:spTgt spid="22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3" nodeType="clickEffect">
                                      <p:stCondLst>
                                        <p:cond delay="0"/>
                                      </p:stCondLst>
                                      <p:iterate>
                                        <p:tmAbs val="0"/>
                                      </p:iterate>
                                      <p:childTnLst>
                                        <p:set>
                                          <p:cBhvr>
                                            <p:cTn id="18" fill="hold"/>
                                            <p:tgtEl>
                                              <p:spTgt spid="221"/>
                                            </p:tgtEl>
                                            <p:attrNameLst>
                                              <p:attrName>style.visibility</p:attrName>
                                            </p:attrNameLst>
                                          </p:cBhvr>
                                          <p:to>
                                            <p:strVal val="visible"/>
                                          </p:to>
                                        </p:set>
                                        <p:anim calcmode="lin" valueType="num">
                                          <p:cBhvr>
                                            <p:cTn id="19" dur="1000" fill="hold"/>
                                            <p:tgtEl>
                                              <p:spTgt spid="221"/>
                                            </p:tgtEl>
                                            <p:attrNameLst>
                                              <p:attrName>ppt_x</p:attrName>
                                            </p:attrNameLst>
                                          </p:cBhvr>
                                          <p:tavLst>
                                            <p:tav tm="0">
                                              <p:val>
                                                <p:strVal val="1+#ppt_w/2"/>
                                              </p:val>
                                            </p:tav>
                                            <p:tav tm="100000">
                                              <p:val>
                                                <p:strVal val="#ppt_x"/>
                                              </p:val>
                                            </p:tav>
                                          </p:tavLst>
                                        </p:anim>
                                        <p:anim calcmode="lin" valueType="num">
                                          <p:cBhvr>
                                            <p:cTn id="20" dur="1000" fill="hold"/>
                                            <p:tgtEl>
                                              <p:spTgt spid="22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4" nodeType="clickEffect">
                                      <p:stCondLst>
                                        <p:cond delay="0"/>
                                      </p:stCondLst>
                                      <p:iterate>
                                        <p:tmAbs val="0"/>
                                      </p:iterate>
                                      <p:childTnLst>
                                        <p:set>
                                          <p:cBhvr>
                                            <p:cTn id="24" fill="hold"/>
                                            <p:tgtEl>
                                              <p:spTgt spid="222"/>
                                            </p:tgtEl>
                                            <p:attrNameLst>
                                              <p:attrName>style.visibility</p:attrName>
                                            </p:attrNameLst>
                                          </p:cBhvr>
                                          <p:to>
                                            <p:strVal val="visible"/>
                                          </p:to>
                                        </p:set>
                                        <p:anim calcmode="lin" valueType="num">
                                          <p:cBhvr>
                                            <p:cTn id="25" dur="1000" fill="hold"/>
                                            <p:tgtEl>
                                              <p:spTgt spid="222"/>
                                            </p:tgtEl>
                                            <p:attrNameLst>
                                              <p:attrName>ppt_x</p:attrName>
                                            </p:attrNameLst>
                                          </p:cBhvr>
                                          <p:tavLst>
                                            <p:tav tm="0">
                                              <p:val>
                                                <p:strVal val="1+#ppt_w/2"/>
                                              </p:val>
                                            </p:tav>
                                            <p:tav tm="100000">
                                              <p:val>
                                                <p:strVal val="#ppt_x"/>
                                              </p:val>
                                            </p:tav>
                                          </p:tavLst>
                                        </p:anim>
                                        <p:anim calcmode="lin" valueType="num">
                                          <p:cBhvr>
                                            <p:cTn id="26" dur="1000" fill="hold"/>
                                            <p:tgtEl>
                                              <p:spTgt spid="222"/>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8" fill="hold" grpId="5" nodeType="afterEffect">
                                      <p:stCondLst>
                                        <p:cond delay="0"/>
                                      </p:stCondLst>
                                      <p:iterate>
                                        <p:tmAbs val="0"/>
                                      </p:iterate>
                                      <p:childTnLst>
                                        <p:set>
                                          <p:cBhvr>
                                            <p:cTn id="29" fill="hold"/>
                                            <p:tgtEl>
                                              <p:spTgt spid="215"/>
                                            </p:tgtEl>
                                            <p:attrNameLst>
                                              <p:attrName>style.visibility</p:attrName>
                                            </p:attrNameLst>
                                          </p:cBhvr>
                                          <p:to>
                                            <p:strVal val="visible"/>
                                          </p:to>
                                        </p:set>
                                        <p:anim calcmode="lin" valueType="num">
                                          <p:cBhvr>
                                            <p:cTn id="30" dur="1750" fill="hold"/>
                                            <p:tgtEl>
                                              <p:spTgt spid="215"/>
                                            </p:tgtEl>
                                            <p:attrNameLst>
                                              <p:attrName>ppt_x</p:attrName>
                                            </p:attrNameLst>
                                          </p:cBhvr>
                                          <p:tavLst>
                                            <p:tav tm="0">
                                              <p:val>
                                                <p:strVal val="0-#ppt_w/2"/>
                                              </p:val>
                                            </p:tav>
                                            <p:tav tm="100000">
                                              <p:val>
                                                <p:strVal val="#ppt_x"/>
                                              </p:val>
                                            </p:tav>
                                          </p:tavLst>
                                        </p:anim>
                                        <p:anim calcmode="lin" valueType="num">
                                          <p:cBhvr>
                                            <p:cTn id="31" dur="1750" fill="hold"/>
                                            <p:tgtEl>
                                              <p:spTgt spid="21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6" nodeType="clickEffect">
                                      <p:stCondLst>
                                        <p:cond delay="0"/>
                                      </p:stCondLst>
                                      <p:iterate>
                                        <p:tmAbs val="0"/>
                                      </p:iterate>
                                      <p:childTnLst>
                                        <p:set>
                                          <p:cBhvr>
                                            <p:cTn id="35" fill="hold"/>
                                            <p:tgtEl>
                                              <p:spTgt spid="226"/>
                                            </p:tgtEl>
                                            <p:attrNameLst>
                                              <p:attrName>style.visibility</p:attrName>
                                            </p:attrNameLst>
                                          </p:cBhvr>
                                          <p:to>
                                            <p:strVal val="visible"/>
                                          </p:to>
                                        </p:set>
                                        <p:anim calcmode="lin" valueType="num">
                                          <p:cBhvr>
                                            <p:cTn id="36" dur="1750" fill="hold"/>
                                            <p:tgtEl>
                                              <p:spTgt spid="226"/>
                                            </p:tgtEl>
                                            <p:attrNameLst>
                                              <p:attrName>ppt_x</p:attrName>
                                            </p:attrNameLst>
                                          </p:cBhvr>
                                          <p:tavLst>
                                            <p:tav tm="0">
                                              <p:val>
                                                <p:strVal val="0-#ppt_w/2"/>
                                              </p:val>
                                            </p:tav>
                                            <p:tav tm="100000">
                                              <p:val>
                                                <p:strVal val="#ppt_x"/>
                                              </p:val>
                                            </p:tav>
                                          </p:tavLst>
                                        </p:anim>
                                        <p:anim calcmode="lin" valueType="num">
                                          <p:cBhvr>
                                            <p:cTn id="37" dur="1750" fill="hold"/>
                                            <p:tgtEl>
                                              <p:spTgt spid="226"/>
                                            </p:tgtEl>
                                            <p:attrNameLst>
                                              <p:attrName>ppt_y</p:attrName>
                                            </p:attrNameLst>
                                          </p:cBhvr>
                                          <p:tavLst>
                                            <p:tav tm="0">
                                              <p:val>
                                                <p:strVal val="#ppt_y"/>
                                              </p:val>
                                            </p:tav>
                                            <p:tav tm="100000">
                                              <p:val>
                                                <p:strVal val="#ppt_y"/>
                                              </p:val>
                                            </p:tav>
                                          </p:tavLst>
                                        </p:anim>
                                      </p:childTnLst>
                                    </p:cTn>
                                  </p:par>
                                  <p:par>
                                    <p:cTn id="38" presetID="2" presetClass="entr" presetSubtype="8" fill="hold" grpId="7" nodeType="withEffect">
                                      <p:stCondLst>
                                        <p:cond delay="800"/>
                                      </p:stCondLst>
                                      <p:childTnLst>
                                        <p:set>
                                          <p:cBhvr>
                                            <p:cTn id="39" fill="hold"/>
                                            <p:tgtEl>
                                              <p:spTgt spid="228"/>
                                            </p:tgtEl>
                                            <p:attrNameLst>
                                              <p:attrName>style.visibility</p:attrName>
                                            </p:attrNameLst>
                                          </p:cBhvr>
                                          <p:to>
                                            <p:strVal val="visible"/>
                                          </p:to>
                                        </p:set>
                                        <p:anim calcmode="lin" valueType="num">
                                          <p:cBhvr>
                                            <p:cTn id="40" dur="1250" fill="hold"/>
                                            <p:tgtEl>
                                              <p:spTgt spid="228"/>
                                            </p:tgtEl>
                                            <p:attrNameLst>
                                              <p:attrName>ppt_x</p:attrName>
                                            </p:attrNameLst>
                                          </p:cBhvr>
                                          <p:tavLst>
                                            <p:tav tm="0">
                                              <p:val>
                                                <p:strVal val="0-#ppt_w/2"/>
                                              </p:val>
                                            </p:tav>
                                            <p:tav tm="100000">
                                              <p:val>
                                                <p:strVal val="#ppt_x"/>
                                              </p:val>
                                            </p:tav>
                                          </p:tavLst>
                                        </p:anim>
                                        <p:anim calcmode="lin" valueType="num">
                                          <p:cBhvr>
                                            <p:cTn id="41" dur="1250" fill="hold"/>
                                            <p:tgtEl>
                                              <p:spTgt spid="2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5" animBg="1" advAuto="0"/>
          <p:bldP spid="219" grpId="1" animBg="1" advAuto="0"/>
          <p:bldP spid="220" grpId="2" animBg="1" advAuto="0"/>
          <p:bldP spid="221" grpId="3" animBg="1" advAuto="0"/>
          <p:bldP spid="222" grpId="4" animBg="1" advAuto="0"/>
          <p:bldP spid="226" grpId="6" animBg="1" advAuto="0"/>
          <p:bldP spid="228" grpId="7" animBg="1" advAuto="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Exit Ticket.png" descr="Exit Ticket.png"/>
          <p:cNvPicPr>
            <a:picLocks/>
          </p:cNvPicPr>
          <p:nvPr/>
        </p:nvPicPr>
        <p:blipFill>
          <a:blip r:embed="rId3"/>
          <a:srcRect l="2458" t="6222" r="2458" b="6222"/>
          <a:stretch>
            <a:fillRect/>
          </a:stretch>
        </p:blipFill>
        <p:spPr>
          <a:xfrm>
            <a:off x="33585" y="-7290"/>
            <a:ext cx="12937630" cy="9768180"/>
          </a:xfrm>
          <a:prstGeom prst="rect">
            <a:avLst/>
          </a:prstGeom>
          <a:ln w="12700">
            <a:miter lim="400000"/>
          </a:ln>
        </p:spPr>
      </p:pic>
      <p:sp>
        <p:nvSpPr>
          <p:cNvPr id="140" name="What was the Great Compromise?"/>
          <p:cNvSpPr txBox="1">
            <a:spLocks noGrp="1"/>
          </p:cNvSpPr>
          <p:nvPr>
            <p:ph type="title" idx="4294967295"/>
          </p:nvPr>
        </p:nvSpPr>
        <p:spPr>
          <a:xfrm>
            <a:off x="517370" y="5117836"/>
            <a:ext cx="9332913" cy="3702050"/>
          </a:xfrm>
          <a:prstGeom prst="rect">
            <a:avLst/>
          </a:prstGeom>
          <a:effectLst>
            <a:outerShdw blurRad="127000" dir="5400000" rotWithShape="0">
              <a:srgbClr val="000000"/>
            </a:outerShdw>
          </a:effectLst>
        </p:spPr>
        <p:txBody>
          <a:bodyPr/>
          <a:lstStyle>
            <a:lvl1pPr marR="457200" algn="l" defTabSz="457200">
              <a:lnSpc>
                <a:spcPct val="90000"/>
              </a:lnSpc>
              <a:defRPr sz="7400">
                <a:effectLst>
                  <a:outerShdw blurRad="50800" dist="63500" dir="18900000" rotWithShape="0">
                    <a:srgbClr val="000000"/>
                  </a:outerShdw>
                </a:effectLst>
              </a:defRPr>
            </a:lvl1pPr>
          </a:lstStyle>
          <a:p>
            <a:r>
              <a:rPr dirty="0">
                <a:latin typeface="Arial"/>
                <a:cs typeface="Arial"/>
              </a:rPr>
              <a:t>What was the Great Compromise?</a:t>
            </a:r>
          </a:p>
        </p:txBody>
      </p:sp>
    </p:spTree>
    <p:extLst>
      <p:ext uri="{BB962C8B-B14F-4D97-AF65-F5344CB8AC3E}">
        <p14:creationId xmlns:p14="http://schemas.microsoft.com/office/powerpoint/2010/main" val="18336312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Black">
  <a:themeElements>
    <a:clrScheme name="Black">
      <a:dk1>
        <a:srgbClr val="FF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39</TotalTime>
  <Words>2727</Words>
  <Application>Microsoft Macintosh PowerPoint</Application>
  <PresentationFormat>Custom</PresentationFormat>
  <Paragraphs>181</Paragraphs>
  <Slides>9</Slides>
  <Notes>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vt:i4>
      </vt:variant>
    </vt:vector>
  </HeadingPairs>
  <TitlesOfParts>
    <vt:vector size="19" baseType="lpstr">
      <vt:lpstr>Arial</vt:lpstr>
      <vt:lpstr>Arial Black</vt:lpstr>
      <vt:lpstr>Calibri</vt:lpstr>
      <vt:lpstr>Courier</vt:lpstr>
      <vt:lpstr>Gill Sans</vt:lpstr>
      <vt:lpstr>Helvetica Light</vt:lpstr>
      <vt:lpstr>Helvetica Neue</vt:lpstr>
      <vt:lpstr>Impact</vt:lpstr>
      <vt:lpstr>Black</vt:lpstr>
      <vt:lpstr>Custom Design</vt:lpstr>
      <vt:lpstr>What was the Northwest Ordinance of 1787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was the Great Compromise?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Beattie, William R</cp:lastModifiedBy>
  <cp:revision>24</cp:revision>
  <dcterms:modified xsi:type="dcterms:W3CDTF">2021-03-05T08:03:46Z</dcterms:modified>
</cp:coreProperties>
</file>