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57" r:id="rId3"/>
    <p:sldId id="259" r:id="rId4"/>
    <p:sldId id="260" r:id="rId5"/>
    <p:sldId id="261" r:id="rId6"/>
    <p:sldId id="262" r:id="rId7"/>
    <p:sldId id="263" r:id="rId8"/>
    <p:sldId id="264" r:id="rId9"/>
    <p:sldId id="265" r:id="rId10"/>
    <p:sldId id="258" r:id="rId11"/>
    <p:sldId id="266" r:id="rId12"/>
    <p:sldId id="289" r:id="rId13"/>
    <p:sldId id="290" r:id="rId14"/>
    <p:sldId id="284" r:id="rId15"/>
    <p:sldId id="286" r:id="rId16"/>
    <p:sldId id="293" r:id="rId17"/>
    <p:sldId id="267" r:id="rId18"/>
    <p:sldId id="345" r:id="rId19"/>
    <p:sldId id="294" r:id="rId20"/>
    <p:sldId id="295" r:id="rId21"/>
    <p:sldId id="296" r:id="rId22"/>
    <p:sldId id="269" r:id="rId23"/>
    <p:sldId id="270" r:id="rId24"/>
    <p:sldId id="297" r:id="rId25"/>
    <p:sldId id="298" r:id="rId26"/>
    <p:sldId id="299" r:id="rId27"/>
    <p:sldId id="274" r:id="rId28"/>
    <p:sldId id="275" r:id="rId29"/>
    <p:sldId id="276" r:id="rId30"/>
    <p:sldId id="277" r:id="rId31"/>
    <p:sldId id="280" r:id="rId32"/>
    <p:sldId id="278" r:id="rId33"/>
    <p:sldId id="279" r:id="rId34"/>
    <p:sldId id="281" r:id="rId35"/>
    <p:sldId id="282"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22"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339" r:id="rId76"/>
    <p:sldId id="340" r:id="rId77"/>
    <p:sldId id="341" r:id="rId78"/>
    <p:sldId id="344" r:id="rId7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4660"/>
  </p:normalViewPr>
  <p:slideViewPr>
    <p:cSldViewPr snapToGrid="0">
      <p:cViewPr varScale="1">
        <p:scale>
          <a:sx n="64" d="100"/>
          <a:sy n="64" d="100"/>
        </p:scale>
        <p:origin x="102" y="116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73FE654-F031-4B2D-B8B7-432010B419E4}" type="datetimeFigureOut">
              <a:rPr lang="en-US" smtClean="0"/>
              <a:t>2/8/2026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00A0AB5D-DAFF-4E13-AD3D-9FAC787B910A}" type="slidenum">
              <a:rPr lang="en-US" smtClean="0"/>
              <a:t>‹#›</a:t>
            </a:fld>
            <a:endParaRPr lang="en-US"/>
          </a:p>
        </p:txBody>
      </p:sp>
    </p:spTree>
    <p:extLst>
      <p:ext uri="{BB962C8B-B14F-4D97-AF65-F5344CB8AC3E}">
        <p14:creationId xmlns:p14="http://schemas.microsoft.com/office/powerpoint/2010/main" val="2041649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A0AB5D-DAFF-4E13-AD3D-9FAC787B910A}" type="slidenum">
              <a:rPr lang="en-US" smtClean="0"/>
              <a:t>71</a:t>
            </a:fld>
            <a:endParaRPr lang="en-US"/>
          </a:p>
        </p:txBody>
      </p:sp>
    </p:spTree>
    <p:extLst>
      <p:ext uri="{BB962C8B-B14F-4D97-AF65-F5344CB8AC3E}">
        <p14:creationId xmlns:p14="http://schemas.microsoft.com/office/powerpoint/2010/main" val="2424363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A0AB5D-DAFF-4E13-AD3D-9FAC787B910A}" type="slidenum">
              <a:rPr lang="en-US" smtClean="0"/>
              <a:t>72</a:t>
            </a:fld>
            <a:endParaRPr lang="en-US"/>
          </a:p>
        </p:txBody>
      </p:sp>
    </p:spTree>
    <p:extLst>
      <p:ext uri="{BB962C8B-B14F-4D97-AF65-F5344CB8AC3E}">
        <p14:creationId xmlns:p14="http://schemas.microsoft.com/office/powerpoint/2010/main" val="1102492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A0AB5D-DAFF-4E13-AD3D-9FAC787B910A}" type="slidenum">
              <a:rPr lang="en-US" smtClean="0"/>
              <a:t>73</a:t>
            </a:fld>
            <a:endParaRPr lang="en-US"/>
          </a:p>
        </p:txBody>
      </p:sp>
    </p:spTree>
    <p:extLst>
      <p:ext uri="{BB962C8B-B14F-4D97-AF65-F5344CB8AC3E}">
        <p14:creationId xmlns:p14="http://schemas.microsoft.com/office/powerpoint/2010/main" val="3304741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A0AB5D-DAFF-4E13-AD3D-9FAC787B910A}" type="slidenum">
              <a:rPr lang="en-US" smtClean="0"/>
              <a:t>74</a:t>
            </a:fld>
            <a:endParaRPr lang="en-US"/>
          </a:p>
        </p:txBody>
      </p:sp>
    </p:spTree>
    <p:extLst>
      <p:ext uri="{BB962C8B-B14F-4D97-AF65-F5344CB8AC3E}">
        <p14:creationId xmlns:p14="http://schemas.microsoft.com/office/powerpoint/2010/main" val="1198413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A0AB5D-DAFF-4E13-AD3D-9FAC787B910A}" type="slidenum">
              <a:rPr lang="en-US" smtClean="0"/>
              <a:t>75</a:t>
            </a:fld>
            <a:endParaRPr lang="en-US"/>
          </a:p>
        </p:txBody>
      </p:sp>
    </p:spTree>
    <p:extLst>
      <p:ext uri="{BB962C8B-B14F-4D97-AF65-F5344CB8AC3E}">
        <p14:creationId xmlns:p14="http://schemas.microsoft.com/office/powerpoint/2010/main" val="548851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A0AB5D-DAFF-4E13-AD3D-9FAC787B910A}" type="slidenum">
              <a:rPr lang="en-US" smtClean="0"/>
              <a:t>76</a:t>
            </a:fld>
            <a:endParaRPr lang="en-US"/>
          </a:p>
        </p:txBody>
      </p:sp>
    </p:spTree>
    <p:extLst>
      <p:ext uri="{BB962C8B-B14F-4D97-AF65-F5344CB8AC3E}">
        <p14:creationId xmlns:p14="http://schemas.microsoft.com/office/powerpoint/2010/main" val="279669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A0AB5D-DAFF-4E13-AD3D-9FAC787B910A}" type="slidenum">
              <a:rPr lang="en-US" smtClean="0"/>
              <a:t>77</a:t>
            </a:fld>
            <a:endParaRPr lang="en-US"/>
          </a:p>
        </p:txBody>
      </p:sp>
    </p:spTree>
    <p:extLst>
      <p:ext uri="{BB962C8B-B14F-4D97-AF65-F5344CB8AC3E}">
        <p14:creationId xmlns:p14="http://schemas.microsoft.com/office/powerpoint/2010/main" val="4068652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7BF4E-AA4E-43A7-BF6B-FED20FA6A5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D803C8-9996-4B2B-ACD3-3FA04E8A7F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71C36A-42E9-4FB1-9433-5D055E22EC82}"/>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5" name="Footer Placeholder 4">
            <a:extLst>
              <a:ext uri="{FF2B5EF4-FFF2-40B4-BE49-F238E27FC236}">
                <a16:creationId xmlns:a16="http://schemas.microsoft.com/office/drawing/2014/main" id="{BD9E11CA-11BC-441F-A04A-2F105C9F4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AD668-8C81-4F0E-8162-3B58C1300B50}"/>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561189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FBBD0-6E18-4CDE-84D9-1A583D9DFF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7759E5-4A24-40F3-AD88-1E08AF1EB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5A69DF-B3D4-4207-878C-D436E6D4B094}"/>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5" name="Footer Placeholder 4">
            <a:extLst>
              <a:ext uri="{FF2B5EF4-FFF2-40B4-BE49-F238E27FC236}">
                <a16:creationId xmlns:a16="http://schemas.microsoft.com/office/drawing/2014/main" id="{322B3C89-0448-4A97-B287-3C366F118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799EC0-6B4D-43A9-85AD-5ECDBA718845}"/>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4143200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A68E6-F4BE-41BE-8115-B423EE513F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5F4B71-7820-45D7-AD88-180412C0A4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875E3B8-EB9E-48FA-8C6F-018BF3122925}"/>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5" name="Footer Placeholder 4">
            <a:extLst>
              <a:ext uri="{FF2B5EF4-FFF2-40B4-BE49-F238E27FC236}">
                <a16:creationId xmlns:a16="http://schemas.microsoft.com/office/drawing/2014/main" id="{5E25D21B-C811-4C35-82E0-375FABFF8D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3A47E-546A-4A25-9872-D22AF52C5134}"/>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3035378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9DA92-E33E-4603-8F97-9CE411F19E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39805D-F367-4F8F-A94F-5CED5B47E9D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29A607-A2C7-4843-9596-7A84F9C66EB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288FEF-8967-44C3-9065-FAB4EA71279C}"/>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6" name="Footer Placeholder 5">
            <a:extLst>
              <a:ext uri="{FF2B5EF4-FFF2-40B4-BE49-F238E27FC236}">
                <a16:creationId xmlns:a16="http://schemas.microsoft.com/office/drawing/2014/main" id="{69FA0D07-76E9-4DAE-9D48-AE0726B43A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80772D-4582-4618-A3F3-E8CC50A11C59}"/>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2245919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907F6-8369-4D7D-9FB0-388B959BF0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B01FAE-15DE-4466-B420-050C742243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79D8081-3861-434F-81A1-2863A45650C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CC6073-FD48-4302-8CA2-90821795F9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A58AE1-BEF4-45E2-AAC1-136671BB248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9C99D2-6F1F-42BD-B166-F8BF4A182CE6}"/>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8" name="Footer Placeholder 7">
            <a:extLst>
              <a:ext uri="{FF2B5EF4-FFF2-40B4-BE49-F238E27FC236}">
                <a16:creationId xmlns:a16="http://schemas.microsoft.com/office/drawing/2014/main" id="{0274E013-EB47-4167-935C-0B01D317B9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0FCD47-88F1-40BC-8A85-CC2C88FFE184}"/>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3399918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BD6F-32A4-4B91-8AC2-4E53970DD8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CD411B-13E2-43D3-AD7A-5D557DB13F24}"/>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4" name="Footer Placeholder 3">
            <a:extLst>
              <a:ext uri="{FF2B5EF4-FFF2-40B4-BE49-F238E27FC236}">
                <a16:creationId xmlns:a16="http://schemas.microsoft.com/office/drawing/2014/main" id="{D0B61B68-DCCD-4C5D-8DC1-375C9F1EAE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E071D6-95C8-4850-A696-071C3E4CABAE}"/>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2797327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4821CD-BDF7-44F5-8A85-51564A842D6F}"/>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3" name="Footer Placeholder 2">
            <a:extLst>
              <a:ext uri="{FF2B5EF4-FFF2-40B4-BE49-F238E27FC236}">
                <a16:creationId xmlns:a16="http://schemas.microsoft.com/office/drawing/2014/main" id="{1D6953A2-77CA-4873-8290-47CC5AF8D1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9ACD7C-E4BB-4993-A748-0816B379C16F}"/>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1547752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02619-7465-4761-8EE3-76DDBA42F1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3A89FF-C071-47E2-A414-50CF7E4565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CB3043-B784-4A5A-BBFA-3B0DE85C19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8959CF-E940-4A40-9DD4-A8FBD8176666}"/>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6" name="Footer Placeholder 5">
            <a:extLst>
              <a:ext uri="{FF2B5EF4-FFF2-40B4-BE49-F238E27FC236}">
                <a16:creationId xmlns:a16="http://schemas.microsoft.com/office/drawing/2014/main" id="{0A42C234-FB83-40ED-8F9C-68FC5F53C7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918F67-C7E1-4760-95BD-15E00DD1A42B}"/>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3171508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7E6C-3B04-4D15-89CA-FA5A34F7ED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FC5AA-E578-4131-BF92-30B4FF003B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218EF2-1222-4C2F-A242-0479931777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17D8D5-B1F2-4EB6-8838-8DC891DA138E}"/>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6" name="Footer Placeholder 5">
            <a:extLst>
              <a:ext uri="{FF2B5EF4-FFF2-40B4-BE49-F238E27FC236}">
                <a16:creationId xmlns:a16="http://schemas.microsoft.com/office/drawing/2014/main" id="{F0313565-860D-45D1-B06A-7696D87683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F333A-9277-4630-B644-07661060D887}"/>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2602476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5FF7F-D32C-4FA1-9F96-81CB9C956E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12A30A-455D-4E2F-B070-71EC2FB91E1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FE6071-1EAB-4D3F-9FC7-A0CB0A7DFBEB}"/>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5" name="Footer Placeholder 4">
            <a:extLst>
              <a:ext uri="{FF2B5EF4-FFF2-40B4-BE49-F238E27FC236}">
                <a16:creationId xmlns:a16="http://schemas.microsoft.com/office/drawing/2014/main" id="{5A3564A0-9E87-49F1-9425-98BE9C2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88B4FB-9D37-40B5-8375-6882B1E7623E}"/>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267752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49A933-502F-4944-9BE3-FA23713803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9335FE-D4D8-48D8-BEEA-7404EE19356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418D68-0F52-4B13-93E8-A77C9BE1C317}"/>
              </a:ext>
            </a:extLst>
          </p:cNvPr>
          <p:cNvSpPr>
            <a:spLocks noGrp="1"/>
          </p:cNvSpPr>
          <p:nvPr>
            <p:ph type="dt" sz="half" idx="10"/>
          </p:nvPr>
        </p:nvSpPr>
        <p:spPr/>
        <p:txBody>
          <a:bodyPr/>
          <a:lstStyle/>
          <a:p>
            <a:fld id="{41C50EAD-5EC3-4D9C-AC64-C49837CA6BEA}" type="datetimeFigureOut">
              <a:rPr lang="en-US" smtClean="0"/>
              <a:t>2/8/2026</a:t>
            </a:fld>
            <a:endParaRPr lang="en-US"/>
          </a:p>
        </p:txBody>
      </p:sp>
      <p:sp>
        <p:nvSpPr>
          <p:cNvPr id="5" name="Footer Placeholder 4">
            <a:extLst>
              <a:ext uri="{FF2B5EF4-FFF2-40B4-BE49-F238E27FC236}">
                <a16:creationId xmlns:a16="http://schemas.microsoft.com/office/drawing/2014/main" id="{1C78D799-95A5-4A2B-8145-12BB6B370D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37344-A743-4426-A8F6-9F800350C20E}"/>
              </a:ext>
            </a:extLst>
          </p:cNvPr>
          <p:cNvSpPr>
            <a:spLocks noGrp="1"/>
          </p:cNvSpPr>
          <p:nvPr>
            <p:ph type="sldNum" sz="quarter" idx="12"/>
          </p:nvPr>
        </p:nvSpPr>
        <p:spPr/>
        <p:txBody>
          <a:bodyPr/>
          <a:lstStyle/>
          <a:p>
            <a:fld id="{62ACCFDE-F059-4459-95E2-5912CCD03480}" type="slidenum">
              <a:rPr lang="en-US" smtClean="0"/>
              <a:t>‹#›</a:t>
            </a:fld>
            <a:endParaRPr lang="en-US"/>
          </a:p>
        </p:txBody>
      </p:sp>
    </p:spTree>
    <p:extLst>
      <p:ext uri="{BB962C8B-B14F-4D97-AF65-F5344CB8AC3E}">
        <p14:creationId xmlns:p14="http://schemas.microsoft.com/office/powerpoint/2010/main" val="207357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B5DC75-E822-426B-A614-AEFF0D714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B172C-B70C-4D33-A3F2-AC0E8FBEF3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677DED-D278-4CE3-8A1F-7BD3DFE0EC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C50EAD-5EC3-4D9C-AC64-C49837CA6BEA}" type="datetimeFigureOut">
              <a:rPr lang="en-US" smtClean="0"/>
              <a:t>2/8/2026</a:t>
            </a:fld>
            <a:endParaRPr lang="en-US"/>
          </a:p>
        </p:txBody>
      </p:sp>
      <p:sp>
        <p:nvSpPr>
          <p:cNvPr id="5" name="Footer Placeholder 4">
            <a:extLst>
              <a:ext uri="{FF2B5EF4-FFF2-40B4-BE49-F238E27FC236}">
                <a16:creationId xmlns:a16="http://schemas.microsoft.com/office/drawing/2014/main" id="{D626D4AF-4D8E-4D43-93FD-2868908074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7B8D52-EDE9-4289-9DFD-285206D9BB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ACCFDE-F059-4459-95E2-5912CCD03480}" type="slidenum">
              <a:rPr lang="en-US" smtClean="0"/>
              <a:t>‹#›</a:t>
            </a:fld>
            <a:endParaRPr lang="en-US"/>
          </a:p>
        </p:txBody>
      </p:sp>
    </p:spTree>
    <p:extLst>
      <p:ext uri="{BB962C8B-B14F-4D97-AF65-F5344CB8AC3E}">
        <p14:creationId xmlns:p14="http://schemas.microsoft.com/office/powerpoint/2010/main" val="4136638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List_of_contemporary_ethnic_groups" TargetMode="External"/><Relationship Id="rId2" Type="http://schemas.openxmlformats.org/officeDocument/2006/relationships/hyperlink" Target="https://nces.ed.gov/programs/raceindicators/indicator_rea.as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refinery29.com/gender-identity-term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lgbtqia.ucdavis.edu/educated/glossar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2.ed.gov/about/offices/list/ocr/docs/hq5269.html" TargetMode="External"/><Relationship Id="rId2" Type="http://schemas.openxmlformats.org/officeDocument/2006/relationships/hyperlink" Target="https://www.northwestern.edu/accessiblenu/student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EF706-8E64-4E67-80B4-92751B96AE30}"/>
              </a:ext>
            </a:extLst>
          </p:cNvPr>
          <p:cNvSpPr>
            <a:spLocks noGrp="1"/>
          </p:cNvSpPr>
          <p:nvPr>
            <p:ph type="ctrTitle"/>
          </p:nvPr>
        </p:nvSpPr>
        <p:spPr/>
        <p:txBody>
          <a:bodyPr/>
          <a:lstStyle/>
          <a:p>
            <a:r>
              <a:rPr lang="en-US" dirty="0">
                <a:solidFill>
                  <a:schemeClr val="bg1"/>
                </a:solidFill>
              </a:rPr>
              <a:t>Social Identity</a:t>
            </a:r>
          </a:p>
        </p:txBody>
      </p:sp>
      <p:sp>
        <p:nvSpPr>
          <p:cNvPr id="3" name="Subtitle 2">
            <a:extLst>
              <a:ext uri="{FF2B5EF4-FFF2-40B4-BE49-F238E27FC236}">
                <a16:creationId xmlns:a16="http://schemas.microsoft.com/office/drawing/2014/main" id="{471DBBBA-E9EA-4F97-B14B-6E5B693CBBE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972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D9783-4987-4D48-AE46-8690388BEF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FC27065-21DE-45A1-AF90-B4EFDE6F2F73}"/>
              </a:ext>
            </a:extLst>
          </p:cNvPr>
          <p:cNvSpPr>
            <a:spLocks noGrp="1"/>
          </p:cNvSpPr>
          <p:nvPr>
            <p:ph idx="1"/>
          </p:nvPr>
        </p:nvSpPr>
        <p:spPr/>
        <p:txBody>
          <a:bodyPr/>
          <a:lstStyle/>
          <a:p>
            <a:pPr marL="0" indent="0">
              <a:buNone/>
            </a:pPr>
            <a:r>
              <a:rPr lang="en-US" dirty="0">
                <a:solidFill>
                  <a:schemeClr val="bg1"/>
                </a:solidFill>
              </a:rPr>
              <a:t>An individual’s social identity indicates who they are in terms of the social groups to which they belong. Social identity groups are usually defined by some physical, social, and mental characteristics of individuals. Examples of social identities are race/ethnicity, gender, social class/socioeconomic status, sexual orientation, (dis)abilities, and religion/religious beliefs. </a:t>
            </a:r>
          </a:p>
        </p:txBody>
      </p:sp>
    </p:spTree>
    <p:extLst>
      <p:ext uri="{BB962C8B-B14F-4D97-AF65-F5344CB8AC3E}">
        <p14:creationId xmlns:p14="http://schemas.microsoft.com/office/powerpoint/2010/main" val="3661371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020F-93D9-4837-9C0F-8786FA61058E}"/>
              </a:ext>
            </a:extLst>
          </p:cNvPr>
          <p:cNvSpPr>
            <a:spLocks noGrp="1"/>
          </p:cNvSpPr>
          <p:nvPr>
            <p:ph type="title"/>
          </p:nvPr>
        </p:nvSpPr>
        <p:spPr/>
        <p:txBody>
          <a:bodyPr/>
          <a:lstStyle/>
          <a:p>
            <a:r>
              <a:rPr lang="en-US" dirty="0">
                <a:solidFill>
                  <a:schemeClr val="bg1"/>
                </a:solidFill>
              </a:rPr>
              <a:t>Race and Ethnicity</a:t>
            </a:r>
          </a:p>
        </p:txBody>
      </p:sp>
      <p:sp>
        <p:nvSpPr>
          <p:cNvPr id="3" name="Content Placeholder 2">
            <a:extLst>
              <a:ext uri="{FF2B5EF4-FFF2-40B4-BE49-F238E27FC236}">
                <a16:creationId xmlns:a16="http://schemas.microsoft.com/office/drawing/2014/main" id="{B612DE8B-9243-4283-A743-AEB5C507BE95}"/>
              </a:ext>
            </a:extLst>
          </p:cNvPr>
          <p:cNvSpPr>
            <a:spLocks noGrp="1"/>
          </p:cNvSpPr>
          <p:nvPr>
            <p:ph idx="1"/>
          </p:nvPr>
        </p:nvSpPr>
        <p:spPr>
          <a:xfrm>
            <a:off x="838200" y="1545706"/>
            <a:ext cx="10515600" cy="4351338"/>
          </a:xfrm>
        </p:spPr>
        <p:txBody>
          <a:bodyPr>
            <a:normAutofit lnSpcReduction="10000"/>
          </a:bodyPr>
          <a:lstStyle/>
          <a:p>
            <a:r>
              <a:rPr lang="en-US" b="1" dirty="0">
                <a:solidFill>
                  <a:schemeClr val="bg1"/>
                </a:solidFill>
                <a:hlinkClick r:id="rId2">
                  <a:extLst>
                    <a:ext uri="{A12FA001-AC4F-418D-AE19-62706E023703}">
                      <ahyp:hlinkClr xmlns:ahyp="http://schemas.microsoft.com/office/drawing/2018/hyperlinkcolor" val="tx"/>
                    </a:ext>
                  </a:extLst>
                </a:hlinkClick>
              </a:rPr>
              <a:t>Race </a:t>
            </a:r>
            <a:r>
              <a:rPr lang="en-US" dirty="0">
                <a:solidFill>
                  <a:schemeClr val="bg1"/>
                </a:solidFill>
              </a:rPr>
              <a:t>is a socially constructed concept that refers to groups of people who are categorized by physical characteristics (e.g., skin color/complexion, facial features). Individuals may racially identify with a single race or as bi- or multiracial. It is important to note racial groups are not monoliths (which means “all the same”) and that the significance and meaning of race varies across individuals within each racial group. </a:t>
            </a:r>
          </a:p>
          <a:p>
            <a:r>
              <a:rPr lang="en-US" b="1" dirty="0">
                <a:solidFill>
                  <a:schemeClr val="bg1"/>
                </a:solidFill>
                <a:hlinkClick r:id="rId3">
                  <a:extLst>
                    <a:ext uri="{A12FA001-AC4F-418D-AE19-62706E023703}">
                      <ahyp:hlinkClr xmlns:ahyp="http://schemas.microsoft.com/office/drawing/2018/hyperlinkcolor" val="tx"/>
                    </a:ext>
                  </a:extLst>
                </a:hlinkClick>
              </a:rPr>
              <a:t>Ethnicity</a:t>
            </a:r>
            <a:r>
              <a:rPr lang="en-US" dirty="0">
                <a:solidFill>
                  <a:schemeClr val="bg1"/>
                </a:solidFill>
              </a:rPr>
              <a:t>, a related socially-constructed concept often used interchangeably with race, refers to a group individuals who share characteristics such as ancestry/heritage, country of origin, language, religion, forms of dress, and food.</a:t>
            </a:r>
          </a:p>
        </p:txBody>
      </p:sp>
    </p:spTree>
    <p:extLst>
      <p:ext uri="{BB962C8B-B14F-4D97-AF65-F5344CB8AC3E}">
        <p14:creationId xmlns:p14="http://schemas.microsoft.com/office/powerpoint/2010/main" val="2625843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020F-93D9-4837-9C0F-8786FA61058E}"/>
              </a:ext>
            </a:extLst>
          </p:cNvPr>
          <p:cNvSpPr>
            <a:spLocks noGrp="1"/>
          </p:cNvSpPr>
          <p:nvPr>
            <p:ph type="title"/>
          </p:nvPr>
        </p:nvSpPr>
        <p:spPr/>
        <p:txBody>
          <a:bodyPr/>
          <a:lstStyle/>
          <a:p>
            <a:r>
              <a:rPr lang="en-US" dirty="0">
                <a:solidFill>
                  <a:schemeClr val="bg1"/>
                </a:solidFill>
              </a:rPr>
              <a:t>Gender and Sex </a:t>
            </a:r>
          </a:p>
        </p:txBody>
      </p:sp>
      <p:sp>
        <p:nvSpPr>
          <p:cNvPr id="3" name="Content Placeholder 2">
            <a:extLst>
              <a:ext uri="{FF2B5EF4-FFF2-40B4-BE49-F238E27FC236}">
                <a16:creationId xmlns:a16="http://schemas.microsoft.com/office/drawing/2014/main" id="{B612DE8B-9243-4283-A743-AEB5C507BE95}"/>
              </a:ext>
            </a:extLst>
          </p:cNvPr>
          <p:cNvSpPr>
            <a:spLocks noGrp="1"/>
          </p:cNvSpPr>
          <p:nvPr>
            <p:ph idx="1"/>
          </p:nvPr>
        </p:nvSpPr>
        <p:spPr>
          <a:xfrm>
            <a:off x="838200" y="1545706"/>
            <a:ext cx="10515600" cy="4351338"/>
          </a:xfrm>
        </p:spPr>
        <p:txBody>
          <a:bodyPr>
            <a:normAutofit/>
          </a:bodyPr>
          <a:lstStyle/>
          <a:p>
            <a:r>
              <a:rPr lang="en-US" b="1" dirty="0">
                <a:solidFill>
                  <a:schemeClr val="bg1"/>
                </a:solidFill>
                <a:hlinkClick r:id="rId2">
                  <a:extLst>
                    <a:ext uri="{A12FA001-AC4F-418D-AE19-62706E023703}">
                      <ahyp:hlinkClr xmlns:ahyp="http://schemas.microsoft.com/office/drawing/2018/hyperlinkcolor" val="tx"/>
                    </a:ext>
                  </a:extLst>
                </a:hlinkClick>
              </a:rPr>
              <a:t>Gender</a:t>
            </a:r>
            <a:r>
              <a:rPr lang="en-US" dirty="0">
                <a:solidFill>
                  <a:schemeClr val="bg1"/>
                </a:solidFill>
              </a:rPr>
              <a:t> identity refers to an individual’s sense of self as a man, a woman, a combination of both, or neither and influences how individuals think and act according to their gendered selves</a:t>
            </a:r>
          </a:p>
          <a:p>
            <a:r>
              <a:rPr lang="en-US" b="1" u="sng" dirty="0">
                <a:solidFill>
                  <a:schemeClr val="bg1"/>
                </a:solidFill>
              </a:rPr>
              <a:t>Sex</a:t>
            </a:r>
            <a:r>
              <a:rPr lang="en-US" dirty="0">
                <a:solidFill>
                  <a:schemeClr val="bg1"/>
                </a:solidFill>
              </a:rPr>
              <a:t> typically refers to biology and is often categorized and male, female, or intersex</a:t>
            </a:r>
          </a:p>
          <a:p>
            <a:r>
              <a:rPr lang="en-US" dirty="0">
                <a:solidFill>
                  <a:schemeClr val="bg1"/>
                </a:solidFill>
              </a:rPr>
              <a:t>Cisgender refers to people whose gender identity matches their sex</a:t>
            </a:r>
          </a:p>
          <a:p>
            <a:r>
              <a:rPr lang="en-US" dirty="0">
                <a:solidFill>
                  <a:schemeClr val="bg1"/>
                </a:solidFill>
              </a:rPr>
              <a:t>Transgender refers to people whose gender identity does not match their sex</a:t>
            </a:r>
          </a:p>
          <a:p>
            <a:endParaRPr lang="en-US" b="1" u="sng" dirty="0">
              <a:solidFill>
                <a:schemeClr val="bg1"/>
              </a:solidFill>
            </a:endParaRPr>
          </a:p>
        </p:txBody>
      </p:sp>
    </p:spTree>
    <p:extLst>
      <p:ext uri="{BB962C8B-B14F-4D97-AF65-F5344CB8AC3E}">
        <p14:creationId xmlns:p14="http://schemas.microsoft.com/office/powerpoint/2010/main" val="63453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020F-93D9-4837-9C0F-8786FA61058E}"/>
              </a:ext>
            </a:extLst>
          </p:cNvPr>
          <p:cNvSpPr>
            <a:spLocks noGrp="1"/>
          </p:cNvSpPr>
          <p:nvPr>
            <p:ph type="title"/>
          </p:nvPr>
        </p:nvSpPr>
        <p:spPr/>
        <p:txBody>
          <a:bodyPr/>
          <a:lstStyle/>
          <a:p>
            <a:r>
              <a:rPr lang="en-US" dirty="0">
                <a:solidFill>
                  <a:schemeClr val="bg1"/>
                </a:solidFill>
              </a:rPr>
              <a:t>Socio-Economic Status </a:t>
            </a:r>
          </a:p>
        </p:txBody>
      </p:sp>
      <p:sp>
        <p:nvSpPr>
          <p:cNvPr id="3" name="Content Placeholder 2">
            <a:extLst>
              <a:ext uri="{FF2B5EF4-FFF2-40B4-BE49-F238E27FC236}">
                <a16:creationId xmlns:a16="http://schemas.microsoft.com/office/drawing/2014/main" id="{B612DE8B-9243-4283-A743-AEB5C507BE95}"/>
              </a:ext>
            </a:extLst>
          </p:cNvPr>
          <p:cNvSpPr>
            <a:spLocks noGrp="1"/>
          </p:cNvSpPr>
          <p:nvPr>
            <p:ph idx="1"/>
          </p:nvPr>
        </p:nvSpPr>
        <p:spPr>
          <a:xfrm>
            <a:off x="838200" y="1545706"/>
            <a:ext cx="10515600" cy="4351338"/>
          </a:xfrm>
        </p:spPr>
        <p:txBody>
          <a:bodyPr>
            <a:normAutofit/>
          </a:bodyPr>
          <a:lstStyle/>
          <a:p>
            <a:r>
              <a:rPr lang="en-US" dirty="0">
                <a:solidFill>
                  <a:schemeClr val="bg1"/>
                </a:solidFill>
              </a:rPr>
              <a:t>Socioeconomic status is a position in a socially-ranked system determined by an individual’s education, income, and occupation/occupational prestige. A student’s socioeconomic status is usually linked to their parent(s)/guardian(s) level of education, income, and occupational prestige. </a:t>
            </a:r>
            <a:endParaRPr lang="en-US" b="1" u="sng" dirty="0">
              <a:solidFill>
                <a:schemeClr val="bg1"/>
              </a:solidFill>
            </a:endParaRPr>
          </a:p>
        </p:txBody>
      </p:sp>
    </p:spTree>
    <p:extLst>
      <p:ext uri="{BB962C8B-B14F-4D97-AF65-F5344CB8AC3E}">
        <p14:creationId xmlns:p14="http://schemas.microsoft.com/office/powerpoint/2010/main" val="3015001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020F-93D9-4837-9C0F-8786FA61058E}"/>
              </a:ext>
            </a:extLst>
          </p:cNvPr>
          <p:cNvSpPr>
            <a:spLocks noGrp="1"/>
          </p:cNvSpPr>
          <p:nvPr>
            <p:ph type="title"/>
          </p:nvPr>
        </p:nvSpPr>
        <p:spPr/>
        <p:txBody>
          <a:bodyPr/>
          <a:lstStyle/>
          <a:p>
            <a:r>
              <a:rPr lang="en-US" dirty="0">
                <a:solidFill>
                  <a:schemeClr val="bg1"/>
                </a:solidFill>
              </a:rPr>
              <a:t>Sexual Orientation </a:t>
            </a:r>
          </a:p>
        </p:txBody>
      </p:sp>
      <p:sp>
        <p:nvSpPr>
          <p:cNvPr id="3" name="Content Placeholder 2">
            <a:extLst>
              <a:ext uri="{FF2B5EF4-FFF2-40B4-BE49-F238E27FC236}">
                <a16:creationId xmlns:a16="http://schemas.microsoft.com/office/drawing/2014/main" id="{B612DE8B-9243-4283-A743-AEB5C507BE95}"/>
              </a:ext>
            </a:extLst>
          </p:cNvPr>
          <p:cNvSpPr>
            <a:spLocks noGrp="1"/>
          </p:cNvSpPr>
          <p:nvPr>
            <p:ph idx="1"/>
          </p:nvPr>
        </p:nvSpPr>
        <p:spPr>
          <a:xfrm>
            <a:off x="838200" y="1545706"/>
            <a:ext cx="10515600" cy="4351338"/>
          </a:xfrm>
        </p:spPr>
        <p:txBody>
          <a:bodyPr>
            <a:normAutofit/>
          </a:bodyPr>
          <a:lstStyle/>
          <a:p>
            <a:r>
              <a:rPr lang="en-US" dirty="0">
                <a:solidFill>
                  <a:schemeClr val="bg1"/>
                </a:solidFill>
              </a:rPr>
              <a:t>The Human Rights Campaign defines </a:t>
            </a:r>
            <a:r>
              <a:rPr lang="en-US" b="1" dirty="0">
                <a:solidFill>
                  <a:schemeClr val="bg1"/>
                </a:solidFill>
                <a:hlinkClick r:id="rId2">
                  <a:extLst>
                    <a:ext uri="{A12FA001-AC4F-418D-AE19-62706E023703}">
                      <ahyp:hlinkClr xmlns:ahyp="http://schemas.microsoft.com/office/drawing/2018/hyperlinkcolor" val="tx"/>
                    </a:ext>
                  </a:extLst>
                </a:hlinkClick>
              </a:rPr>
              <a:t>sexual orientation</a:t>
            </a:r>
            <a:r>
              <a:rPr lang="en-US" dirty="0">
                <a:solidFill>
                  <a:schemeClr val="bg1"/>
                </a:solidFill>
              </a:rPr>
              <a:t> as an “inherent or immutable enduring emotional, romantic or sexual attraction to other people.” When people think of sexual orientation it is often in relation to the lesbian, gay, bisexual, queer, and other non-heterosexual identities (LGBQ+*) community. However, sexual orientation also refers to the attraction between individuals of the opposite sex and/or gender (i.e., heterosexual/straight individuals).</a:t>
            </a:r>
            <a:endParaRPr lang="en-US" b="1" u="sng" dirty="0">
              <a:solidFill>
                <a:schemeClr val="bg1"/>
              </a:solidFill>
            </a:endParaRPr>
          </a:p>
        </p:txBody>
      </p:sp>
    </p:spTree>
    <p:extLst>
      <p:ext uri="{BB962C8B-B14F-4D97-AF65-F5344CB8AC3E}">
        <p14:creationId xmlns:p14="http://schemas.microsoft.com/office/powerpoint/2010/main" val="2802391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020F-93D9-4837-9C0F-8786FA61058E}"/>
              </a:ext>
            </a:extLst>
          </p:cNvPr>
          <p:cNvSpPr>
            <a:spLocks noGrp="1"/>
          </p:cNvSpPr>
          <p:nvPr>
            <p:ph type="title"/>
          </p:nvPr>
        </p:nvSpPr>
        <p:spPr/>
        <p:txBody>
          <a:bodyPr/>
          <a:lstStyle/>
          <a:p>
            <a:r>
              <a:rPr lang="en-US" dirty="0">
                <a:solidFill>
                  <a:schemeClr val="bg1"/>
                </a:solidFill>
              </a:rPr>
              <a:t>(dis)ability </a:t>
            </a:r>
          </a:p>
        </p:txBody>
      </p:sp>
      <p:sp>
        <p:nvSpPr>
          <p:cNvPr id="3" name="Content Placeholder 2">
            <a:extLst>
              <a:ext uri="{FF2B5EF4-FFF2-40B4-BE49-F238E27FC236}">
                <a16:creationId xmlns:a16="http://schemas.microsoft.com/office/drawing/2014/main" id="{B612DE8B-9243-4283-A743-AEB5C507BE95}"/>
              </a:ext>
            </a:extLst>
          </p:cNvPr>
          <p:cNvSpPr>
            <a:spLocks noGrp="1"/>
          </p:cNvSpPr>
          <p:nvPr>
            <p:ph idx="1"/>
          </p:nvPr>
        </p:nvSpPr>
        <p:spPr>
          <a:xfrm>
            <a:off x="838200" y="1545706"/>
            <a:ext cx="10515600" cy="4351338"/>
          </a:xfrm>
        </p:spPr>
        <p:txBody>
          <a:bodyPr>
            <a:normAutofit/>
          </a:bodyPr>
          <a:lstStyle/>
          <a:p>
            <a:r>
              <a:rPr lang="en-US" dirty="0">
                <a:solidFill>
                  <a:schemeClr val="bg1"/>
                </a:solidFill>
              </a:rPr>
              <a:t>According to the U.S. Department of Education, a person with a </a:t>
            </a:r>
            <a:r>
              <a:rPr lang="en-US" b="1" dirty="0">
                <a:solidFill>
                  <a:schemeClr val="bg1"/>
                </a:solidFill>
                <a:hlinkClick r:id="rId2">
                  <a:extLst>
                    <a:ext uri="{A12FA001-AC4F-418D-AE19-62706E023703}">
                      <ahyp:hlinkClr xmlns:ahyp="http://schemas.microsoft.com/office/drawing/2018/hyperlinkcolor" val="tx"/>
                    </a:ext>
                  </a:extLst>
                </a:hlinkClick>
              </a:rPr>
              <a:t>disability</a:t>
            </a:r>
            <a:r>
              <a:rPr lang="en-US" dirty="0">
                <a:solidFill>
                  <a:schemeClr val="bg1"/>
                </a:solidFill>
              </a:rPr>
              <a:t> has a </a:t>
            </a:r>
            <a:r>
              <a:rPr lang="en-US" b="1" dirty="0">
                <a:solidFill>
                  <a:schemeClr val="bg1"/>
                </a:solidFill>
                <a:hlinkClick r:id="rId3">
                  <a:extLst>
                    <a:ext uri="{A12FA001-AC4F-418D-AE19-62706E023703}">
                      <ahyp:hlinkClr xmlns:ahyp="http://schemas.microsoft.com/office/drawing/2018/hyperlinkcolor" val="tx"/>
                    </a:ext>
                  </a:extLst>
                </a:hlinkClick>
              </a:rPr>
              <a:t>physical or mental impairment</a:t>
            </a:r>
            <a:r>
              <a:rPr lang="en-US" dirty="0">
                <a:solidFill>
                  <a:schemeClr val="bg1"/>
                </a:solidFill>
              </a:rPr>
              <a:t> that substantially limits one or more major life activities of that person; has a record of such an impairment; or is regarded as having such an impairment. </a:t>
            </a:r>
          </a:p>
          <a:p>
            <a:r>
              <a:rPr lang="en-US" dirty="0">
                <a:solidFill>
                  <a:schemeClr val="bg1"/>
                </a:solidFill>
              </a:rPr>
              <a:t>Disability can refer to physical, mental, learning, or cognitive limitations </a:t>
            </a:r>
          </a:p>
          <a:p>
            <a:r>
              <a:rPr lang="en-US" dirty="0">
                <a:solidFill>
                  <a:schemeClr val="bg1"/>
                </a:solidFill>
              </a:rPr>
              <a:t>If you do not have a disability you’re “abled-bodied” (physical) or neurotypical (mental)</a:t>
            </a:r>
          </a:p>
        </p:txBody>
      </p:sp>
    </p:spTree>
    <p:extLst>
      <p:ext uri="{BB962C8B-B14F-4D97-AF65-F5344CB8AC3E}">
        <p14:creationId xmlns:p14="http://schemas.microsoft.com/office/powerpoint/2010/main" val="2082080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020F-93D9-4837-9C0F-8786FA61058E}"/>
              </a:ext>
            </a:extLst>
          </p:cNvPr>
          <p:cNvSpPr>
            <a:spLocks noGrp="1"/>
          </p:cNvSpPr>
          <p:nvPr>
            <p:ph type="title"/>
          </p:nvPr>
        </p:nvSpPr>
        <p:spPr/>
        <p:txBody>
          <a:bodyPr/>
          <a:lstStyle/>
          <a:p>
            <a:r>
              <a:rPr lang="en-US" dirty="0">
                <a:solidFill>
                  <a:schemeClr val="bg1"/>
                </a:solidFill>
              </a:rPr>
              <a:t>Religion</a:t>
            </a:r>
          </a:p>
        </p:txBody>
      </p:sp>
      <p:sp>
        <p:nvSpPr>
          <p:cNvPr id="3" name="Content Placeholder 2">
            <a:extLst>
              <a:ext uri="{FF2B5EF4-FFF2-40B4-BE49-F238E27FC236}">
                <a16:creationId xmlns:a16="http://schemas.microsoft.com/office/drawing/2014/main" id="{B612DE8B-9243-4283-A743-AEB5C507BE95}"/>
              </a:ext>
            </a:extLst>
          </p:cNvPr>
          <p:cNvSpPr>
            <a:spLocks noGrp="1"/>
          </p:cNvSpPr>
          <p:nvPr>
            <p:ph idx="1"/>
          </p:nvPr>
        </p:nvSpPr>
        <p:spPr>
          <a:xfrm>
            <a:off x="838200" y="1545706"/>
            <a:ext cx="10515600" cy="4351338"/>
          </a:xfrm>
        </p:spPr>
        <p:txBody>
          <a:bodyPr>
            <a:normAutofit/>
          </a:bodyPr>
          <a:lstStyle/>
          <a:p>
            <a:r>
              <a:rPr lang="en-US" dirty="0">
                <a:solidFill>
                  <a:schemeClr val="bg1"/>
                </a:solidFill>
              </a:rPr>
              <a:t>Religious identity is one’s sense of group membership and attachment to a religion and the significance of this membership to one’s self-concept </a:t>
            </a:r>
          </a:p>
          <a:p>
            <a:r>
              <a:rPr lang="en-US" dirty="0">
                <a:solidFill>
                  <a:schemeClr val="bg1"/>
                </a:solidFill>
              </a:rPr>
              <a:t>Certain religious beliefs may include wearing certain items or having certain routines/traditions/ceremonies </a:t>
            </a:r>
          </a:p>
        </p:txBody>
      </p:sp>
    </p:spTree>
    <p:extLst>
      <p:ext uri="{BB962C8B-B14F-4D97-AF65-F5344CB8AC3E}">
        <p14:creationId xmlns:p14="http://schemas.microsoft.com/office/powerpoint/2010/main" val="1860668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369AC-23D5-476A-B0F2-849BE618E2DE}"/>
              </a:ext>
            </a:extLst>
          </p:cNvPr>
          <p:cNvSpPr>
            <a:spLocks noGrp="1"/>
          </p:cNvSpPr>
          <p:nvPr>
            <p:ph type="title"/>
          </p:nvPr>
        </p:nvSpPr>
        <p:spPr/>
        <p:txBody>
          <a:bodyPr/>
          <a:lstStyle/>
          <a:p>
            <a:r>
              <a:rPr lang="en-US" dirty="0">
                <a:solidFill>
                  <a:schemeClr val="bg1"/>
                </a:solidFill>
              </a:rPr>
              <a:t>Other social identities </a:t>
            </a:r>
          </a:p>
        </p:txBody>
      </p:sp>
      <p:sp>
        <p:nvSpPr>
          <p:cNvPr id="3" name="Content Placeholder 2">
            <a:extLst>
              <a:ext uri="{FF2B5EF4-FFF2-40B4-BE49-F238E27FC236}">
                <a16:creationId xmlns:a16="http://schemas.microsoft.com/office/drawing/2014/main" id="{46EAEA67-3680-4E06-ADFC-4E10F900230E}"/>
              </a:ext>
            </a:extLst>
          </p:cNvPr>
          <p:cNvSpPr>
            <a:spLocks noGrp="1"/>
          </p:cNvSpPr>
          <p:nvPr>
            <p:ph idx="1"/>
          </p:nvPr>
        </p:nvSpPr>
        <p:spPr/>
        <p:txBody>
          <a:bodyPr/>
          <a:lstStyle/>
          <a:p>
            <a:r>
              <a:rPr lang="en-US" dirty="0">
                <a:solidFill>
                  <a:schemeClr val="bg1"/>
                </a:solidFill>
              </a:rPr>
              <a:t>Age (young, middle aged, elderly)</a:t>
            </a:r>
          </a:p>
          <a:p>
            <a:r>
              <a:rPr lang="en-US" dirty="0">
                <a:solidFill>
                  <a:schemeClr val="bg1"/>
                </a:solidFill>
              </a:rPr>
              <a:t>Relationship to land (Indigenous, settler)</a:t>
            </a:r>
          </a:p>
          <a:p>
            <a:r>
              <a:rPr lang="en-US" dirty="0">
                <a:solidFill>
                  <a:schemeClr val="bg1"/>
                </a:solidFill>
              </a:rPr>
              <a:t>Citizenship status </a:t>
            </a:r>
          </a:p>
          <a:p>
            <a:r>
              <a:rPr lang="en-US" dirty="0">
                <a:solidFill>
                  <a:schemeClr val="bg1"/>
                </a:solidFill>
              </a:rPr>
              <a:t>Language </a:t>
            </a:r>
          </a:p>
          <a:p>
            <a:r>
              <a:rPr lang="en-US" dirty="0">
                <a:solidFill>
                  <a:schemeClr val="bg1"/>
                </a:solidFill>
              </a:rPr>
              <a:t>Marital status </a:t>
            </a:r>
          </a:p>
          <a:p>
            <a:r>
              <a:rPr lang="en-US" dirty="0">
                <a:solidFill>
                  <a:schemeClr val="bg1"/>
                </a:solidFill>
              </a:rPr>
              <a:t>Body size</a:t>
            </a:r>
          </a:p>
          <a:p>
            <a:endParaRPr lang="en-US" dirty="0">
              <a:solidFill>
                <a:schemeClr val="bg1"/>
              </a:solidFill>
            </a:endParaRPr>
          </a:p>
        </p:txBody>
      </p:sp>
    </p:spTree>
    <p:extLst>
      <p:ext uri="{BB962C8B-B14F-4D97-AF65-F5344CB8AC3E}">
        <p14:creationId xmlns:p14="http://schemas.microsoft.com/office/powerpoint/2010/main" val="3302989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3DA1A-EA90-4DB0-8F0A-9F6EBFD1AE1D}"/>
              </a:ext>
            </a:extLst>
          </p:cNvPr>
          <p:cNvSpPr>
            <a:spLocks noGrp="1"/>
          </p:cNvSpPr>
          <p:nvPr>
            <p:ph type="title"/>
          </p:nvPr>
        </p:nvSpPr>
        <p:spPr/>
        <p:txBody>
          <a:bodyPr/>
          <a:lstStyle/>
          <a:p>
            <a:endParaRPr lang="en-US" dirty="0"/>
          </a:p>
        </p:txBody>
      </p:sp>
      <p:sp>
        <p:nvSpPr>
          <p:cNvPr id="6" name="Content Placeholder 2">
            <a:extLst>
              <a:ext uri="{FF2B5EF4-FFF2-40B4-BE49-F238E27FC236}">
                <a16:creationId xmlns:a16="http://schemas.microsoft.com/office/drawing/2014/main" id="{7F5456BC-61DE-4FBF-BBB3-D99129578B25}"/>
              </a:ext>
            </a:extLst>
          </p:cNvPr>
          <p:cNvSpPr>
            <a:spLocks noGrp="1"/>
          </p:cNvSpPr>
          <p:nvPr>
            <p:ph idx="1"/>
          </p:nvPr>
        </p:nvSpPr>
        <p:spPr>
          <a:xfrm>
            <a:off x="838200" y="1825625"/>
            <a:ext cx="10515600" cy="4351338"/>
          </a:xfrm>
        </p:spPr>
        <p:txBody>
          <a:bodyPr/>
          <a:lstStyle/>
          <a:p>
            <a:pPr marL="0" indent="0">
              <a:buNone/>
            </a:pPr>
            <a:r>
              <a:rPr lang="en-US" dirty="0">
                <a:solidFill>
                  <a:schemeClr val="bg1"/>
                </a:solidFill>
              </a:rPr>
              <a:t>The social groups people belong to influence how other people see them and how they are treated by society at large. Much of this treatment is based in stereotypes. </a:t>
            </a:r>
          </a:p>
          <a:p>
            <a:pPr marL="0" indent="0">
              <a:buNone/>
            </a:pPr>
            <a:endParaRPr lang="en-US" dirty="0">
              <a:solidFill>
                <a:schemeClr val="bg1"/>
              </a:solidFill>
            </a:endParaRPr>
          </a:p>
          <a:p>
            <a:pPr marL="0" indent="0">
              <a:buNone/>
            </a:pPr>
            <a:r>
              <a:rPr lang="en-US" dirty="0">
                <a:solidFill>
                  <a:schemeClr val="bg1"/>
                </a:solidFill>
              </a:rPr>
              <a:t>For example, if we think about someone who believes Indigenous people, how could that impact the way he treats Indigenous people?</a:t>
            </a:r>
          </a:p>
          <a:p>
            <a:pPr marL="0" indent="0">
              <a:buNone/>
            </a:pP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1112876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8340-42BE-4B70-8A4C-093908E8C5DB}"/>
              </a:ext>
            </a:extLst>
          </p:cNvPr>
          <p:cNvSpPr>
            <a:spLocks noGrp="1"/>
          </p:cNvSpPr>
          <p:nvPr>
            <p:ph type="title"/>
          </p:nvPr>
        </p:nvSpPr>
        <p:spPr>
          <a:xfrm>
            <a:off x="838200" y="365125"/>
            <a:ext cx="7923245" cy="1325563"/>
          </a:xfrm>
        </p:spPr>
        <p:txBody>
          <a:bodyPr/>
          <a:lstStyle/>
          <a:p>
            <a:r>
              <a:rPr lang="en-US" dirty="0">
                <a:solidFill>
                  <a:schemeClr val="bg1"/>
                </a:solidFill>
              </a:rPr>
              <a:t>What social identity do you have?</a:t>
            </a:r>
          </a:p>
        </p:txBody>
      </p:sp>
      <p:sp>
        <p:nvSpPr>
          <p:cNvPr id="3" name="Content Placeholder 2">
            <a:extLst>
              <a:ext uri="{FF2B5EF4-FFF2-40B4-BE49-F238E27FC236}">
                <a16:creationId xmlns:a16="http://schemas.microsoft.com/office/drawing/2014/main" id="{B2FEC6AE-C2E3-4580-A1F9-5115669C53B7}"/>
              </a:ext>
            </a:extLst>
          </p:cNvPr>
          <p:cNvSpPr>
            <a:spLocks noGrp="1"/>
          </p:cNvSpPr>
          <p:nvPr>
            <p:ph idx="1"/>
          </p:nvPr>
        </p:nvSpPr>
        <p:spPr>
          <a:xfrm>
            <a:off x="670249" y="1769268"/>
            <a:ext cx="5777204" cy="4351338"/>
          </a:xfrm>
        </p:spPr>
        <p:txBody>
          <a:bodyPr/>
          <a:lstStyle/>
          <a:p>
            <a:r>
              <a:rPr lang="en-US" dirty="0">
                <a:solidFill>
                  <a:schemeClr val="bg1"/>
                </a:solidFill>
              </a:rPr>
              <a:t>Fill out the wheel based on your experience. </a:t>
            </a:r>
          </a:p>
          <a:p>
            <a:r>
              <a:rPr lang="en-US" dirty="0">
                <a:solidFill>
                  <a:schemeClr val="bg1"/>
                </a:solidFill>
              </a:rPr>
              <a:t>In point form, record your thoughts about the 4 questions. </a:t>
            </a:r>
          </a:p>
          <a:p>
            <a:endParaRPr lang="en-US" dirty="0">
              <a:solidFill>
                <a:schemeClr val="bg1"/>
              </a:solidFill>
            </a:endParaRPr>
          </a:p>
          <a:p>
            <a:r>
              <a:rPr lang="en-US" b="1" dirty="0">
                <a:solidFill>
                  <a:schemeClr val="bg1"/>
                </a:solidFill>
              </a:rPr>
              <a:t>Small group: Do you notice commonalities in your groups between what identities you think about the most and which you think about the least?</a:t>
            </a:r>
          </a:p>
          <a:p>
            <a:endParaRPr lang="en-US" dirty="0">
              <a:solidFill>
                <a:schemeClr val="bg1"/>
              </a:solidFill>
            </a:endParaRPr>
          </a:p>
          <a:p>
            <a:endParaRPr lang="en-US" dirty="0">
              <a:solidFill>
                <a:schemeClr val="bg1"/>
              </a:solidFill>
            </a:endParaRPr>
          </a:p>
        </p:txBody>
      </p:sp>
      <p:pic>
        <p:nvPicPr>
          <p:cNvPr id="4" name="Picture 3">
            <a:extLst>
              <a:ext uri="{FF2B5EF4-FFF2-40B4-BE49-F238E27FC236}">
                <a16:creationId xmlns:a16="http://schemas.microsoft.com/office/drawing/2014/main" id="{4E83A848-2A39-4F5C-A881-27AF4015E179}"/>
              </a:ext>
            </a:extLst>
          </p:cNvPr>
          <p:cNvPicPr>
            <a:picLocks noChangeAspect="1"/>
          </p:cNvPicPr>
          <p:nvPr/>
        </p:nvPicPr>
        <p:blipFill>
          <a:blip r:embed="rId2"/>
          <a:stretch>
            <a:fillRect/>
          </a:stretch>
        </p:blipFill>
        <p:spPr>
          <a:xfrm>
            <a:off x="6934978" y="1397000"/>
            <a:ext cx="5676900" cy="5095875"/>
          </a:xfrm>
          <a:prstGeom prst="rect">
            <a:avLst/>
          </a:prstGeom>
        </p:spPr>
      </p:pic>
    </p:spTree>
    <p:extLst>
      <p:ext uri="{BB962C8B-B14F-4D97-AF65-F5344CB8AC3E}">
        <p14:creationId xmlns:p14="http://schemas.microsoft.com/office/powerpoint/2010/main" val="221686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3030" y="334413"/>
            <a:ext cx="10515600" cy="1325563"/>
          </a:xfrm>
        </p:spPr>
        <p:txBody>
          <a:bodyPr/>
          <a:lstStyle/>
          <a:p>
            <a:r>
              <a:rPr lang="en-US" dirty="0">
                <a:solidFill>
                  <a:schemeClr val="bg1"/>
                </a:solidFill>
              </a:rPr>
              <a:t>On a Plate by Toby Morris </a:t>
            </a:r>
            <a:endParaRPr lang="en-CA" dirty="0">
              <a:solidFill>
                <a:schemeClr val="bg1"/>
              </a:solidFill>
            </a:endParaRPr>
          </a:p>
        </p:txBody>
      </p:sp>
      <p:sp>
        <p:nvSpPr>
          <p:cNvPr id="3" name="Content Placeholder 2"/>
          <p:cNvSpPr>
            <a:spLocks noGrp="1"/>
          </p:cNvSpPr>
          <p:nvPr>
            <p:ph idx="1"/>
          </p:nvPr>
        </p:nvSpPr>
        <p:spPr>
          <a:xfrm>
            <a:off x="908539" y="1390040"/>
            <a:ext cx="10515600" cy="4351338"/>
          </a:xfrm>
        </p:spPr>
        <p:txBody>
          <a:bodyPr/>
          <a:lstStyle/>
          <a:p>
            <a:r>
              <a:rPr lang="en-CA" dirty="0">
                <a:solidFill>
                  <a:srgbClr val="FF0000"/>
                </a:solidFill>
              </a:rPr>
              <a:t>https://www.rnz.co.nz/news/the-wireless/373065/the-pencilsword-on-a-plate</a:t>
            </a:r>
          </a:p>
        </p:txBody>
      </p:sp>
      <p:pic>
        <p:nvPicPr>
          <p:cNvPr id="4" name="Picture 3"/>
          <p:cNvPicPr>
            <a:picLocks noChangeAspect="1"/>
          </p:cNvPicPr>
          <p:nvPr/>
        </p:nvPicPr>
        <p:blipFill>
          <a:blip r:embed="rId2"/>
          <a:stretch>
            <a:fillRect/>
          </a:stretch>
        </p:blipFill>
        <p:spPr>
          <a:xfrm>
            <a:off x="2505727" y="2387112"/>
            <a:ext cx="7562850" cy="3771900"/>
          </a:xfrm>
          <a:prstGeom prst="rect">
            <a:avLst/>
          </a:prstGeom>
        </p:spPr>
      </p:pic>
    </p:spTree>
    <p:extLst>
      <p:ext uri="{BB962C8B-B14F-4D97-AF65-F5344CB8AC3E}">
        <p14:creationId xmlns:p14="http://schemas.microsoft.com/office/powerpoint/2010/main" val="4122793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What advantages did Richard have that Paula did not?</a:t>
            </a:r>
            <a:endParaRPr lang="en-CA" dirty="0">
              <a:solidFill>
                <a:schemeClr val="bg1"/>
              </a:solidFill>
            </a:endParaRPr>
          </a:p>
        </p:txBody>
      </p:sp>
      <p:sp>
        <p:nvSpPr>
          <p:cNvPr id="3" name="Content Placeholder 2"/>
          <p:cNvSpPr>
            <a:spLocks noGrp="1"/>
          </p:cNvSpPr>
          <p:nvPr>
            <p:ph idx="1"/>
          </p:nvPr>
        </p:nvSpPr>
        <p:spPr>
          <a:xfrm>
            <a:off x="838200" y="1825625"/>
            <a:ext cx="4086138" cy="4351338"/>
          </a:xfrm>
        </p:spPr>
        <p:txBody>
          <a:bodyPr/>
          <a:lstStyle/>
          <a:p>
            <a:r>
              <a:rPr lang="en-US" dirty="0">
                <a:solidFill>
                  <a:schemeClr val="bg1"/>
                </a:solidFill>
              </a:rPr>
              <a:t>What advantages did Richard have that Paula did not?</a:t>
            </a:r>
          </a:p>
          <a:p>
            <a:r>
              <a:rPr lang="en-US" dirty="0">
                <a:solidFill>
                  <a:schemeClr val="bg1"/>
                </a:solidFill>
              </a:rPr>
              <a:t>How did these advantages affect Richard’s success?</a:t>
            </a:r>
          </a:p>
          <a:p>
            <a:r>
              <a:rPr lang="en-US" dirty="0">
                <a:solidFill>
                  <a:schemeClr val="bg1"/>
                </a:solidFill>
              </a:rPr>
              <a:t>Did Richard notice how the privilege’s he has have impact his life?</a:t>
            </a:r>
            <a:endParaRPr lang="en-CA" dirty="0">
              <a:solidFill>
                <a:schemeClr val="bg1"/>
              </a:solidFill>
            </a:endParaRPr>
          </a:p>
        </p:txBody>
      </p:sp>
      <p:pic>
        <p:nvPicPr>
          <p:cNvPr id="4" name="Picture 3">
            <a:extLst>
              <a:ext uri="{FF2B5EF4-FFF2-40B4-BE49-F238E27FC236}">
                <a16:creationId xmlns:a16="http://schemas.microsoft.com/office/drawing/2014/main" id="{19248579-C86D-40C4-BF74-F038404B07D3}"/>
              </a:ext>
            </a:extLst>
          </p:cNvPr>
          <p:cNvPicPr>
            <a:picLocks noChangeAspect="1"/>
          </p:cNvPicPr>
          <p:nvPr/>
        </p:nvPicPr>
        <p:blipFill>
          <a:blip r:embed="rId2"/>
          <a:stretch>
            <a:fillRect/>
          </a:stretch>
        </p:blipFill>
        <p:spPr>
          <a:xfrm>
            <a:off x="5211815" y="2034546"/>
            <a:ext cx="6141985" cy="3063257"/>
          </a:xfrm>
          <a:prstGeom prst="rect">
            <a:avLst/>
          </a:prstGeom>
        </p:spPr>
      </p:pic>
    </p:spTree>
    <p:extLst>
      <p:ext uri="{BB962C8B-B14F-4D97-AF65-F5344CB8AC3E}">
        <p14:creationId xmlns:p14="http://schemas.microsoft.com/office/powerpoint/2010/main" val="3542085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As a teenager, what kind of things in your life are considered </a:t>
            </a:r>
            <a:r>
              <a:rPr lang="en-US" i="1" dirty="0">
                <a:solidFill>
                  <a:schemeClr val="bg1"/>
                </a:solidFill>
              </a:rPr>
              <a:t>privileges?</a:t>
            </a:r>
            <a:endParaRPr lang="en-CA" dirty="0">
              <a:solidFill>
                <a:schemeClr val="bg1"/>
              </a:solidFill>
            </a:endParaRPr>
          </a:p>
        </p:txBody>
      </p:sp>
      <p:sp>
        <p:nvSpPr>
          <p:cNvPr id="3" name="Content Placeholder 2"/>
          <p:cNvSpPr>
            <a:spLocks noGrp="1"/>
          </p:cNvSpPr>
          <p:nvPr>
            <p:ph idx="1"/>
          </p:nvPr>
        </p:nvSpPr>
        <p:spPr/>
        <p:txBody>
          <a:bodyPr/>
          <a:lstStyle/>
          <a:p>
            <a:endParaRPr lang="en-CA" dirty="0"/>
          </a:p>
        </p:txBody>
      </p:sp>
    </p:spTree>
    <p:extLst>
      <p:ext uri="{BB962C8B-B14F-4D97-AF65-F5344CB8AC3E}">
        <p14:creationId xmlns:p14="http://schemas.microsoft.com/office/powerpoint/2010/main" val="1051496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a:bodyPr>
          <a:lstStyle/>
          <a:p>
            <a:r>
              <a:rPr lang="en-US" b="1" dirty="0"/>
              <a:t>Privilege</a:t>
            </a:r>
            <a:endParaRPr lang="en-CA" b="1" dirty="0"/>
          </a:p>
          <a:p>
            <a:pPr lvl="0"/>
            <a:r>
              <a:rPr lang="en-US" dirty="0"/>
              <a:t>A special right, advantage or immunity granted only to a particular person or group</a:t>
            </a:r>
            <a:endParaRPr lang="en-CA" dirty="0"/>
          </a:p>
          <a:p>
            <a:pPr lvl="1"/>
            <a:r>
              <a:rPr lang="en-US" dirty="0"/>
              <a:t>Privilege can be earned, or unearned</a:t>
            </a:r>
            <a:endParaRPr lang="en-CA" dirty="0"/>
          </a:p>
          <a:p>
            <a:pPr lvl="0"/>
            <a:r>
              <a:rPr lang="en-US" dirty="0"/>
              <a:t>Privilege is often invisible (or hard to see) for those who have it</a:t>
            </a:r>
            <a:endParaRPr lang="en-CA" dirty="0"/>
          </a:p>
          <a:p>
            <a:pPr lvl="1"/>
            <a:r>
              <a:rPr lang="en-US" dirty="0"/>
              <a:t>A fish does not always notice all the time that it is in water</a:t>
            </a:r>
            <a:endParaRPr lang="en-CA" dirty="0"/>
          </a:p>
          <a:p>
            <a:pPr lvl="1"/>
            <a:r>
              <a:rPr lang="en-US" dirty="0"/>
              <a:t>We humans often times don’t notice that we are in air</a:t>
            </a:r>
          </a:p>
          <a:p>
            <a:pPr lvl="1"/>
            <a:r>
              <a:rPr lang="en-CA" dirty="0"/>
              <a:t>https://www.youtube.com/watch?v=hD5f8GuNuGQ</a:t>
            </a:r>
          </a:p>
          <a:p>
            <a:endParaRPr lang="en-CA" dirty="0"/>
          </a:p>
        </p:txBody>
      </p:sp>
    </p:spTree>
    <p:extLst>
      <p:ext uri="{BB962C8B-B14F-4D97-AF65-F5344CB8AC3E}">
        <p14:creationId xmlns:p14="http://schemas.microsoft.com/office/powerpoint/2010/main" val="1284134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What privilege is not…</a:t>
            </a:r>
            <a:endParaRPr lang="en-CA" dirty="0">
              <a:solidFill>
                <a:schemeClr val="bg1"/>
              </a:solidFill>
            </a:endParaRPr>
          </a:p>
        </p:txBody>
      </p:sp>
      <p:sp>
        <p:nvSpPr>
          <p:cNvPr id="3" name="Content Placeholder 2"/>
          <p:cNvSpPr>
            <a:spLocks noGrp="1"/>
          </p:cNvSpPr>
          <p:nvPr>
            <p:ph idx="1"/>
          </p:nvPr>
        </p:nvSpPr>
        <p:spPr/>
        <p:txBody>
          <a:bodyPr/>
          <a:lstStyle/>
          <a:p>
            <a:r>
              <a:rPr lang="en-US" dirty="0">
                <a:solidFill>
                  <a:schemeClr val="bg1"/>
                </a:solidFill>
              </a:rPr>
              <a:t>An “on/off” switch: nobody is </a:t>
            </a:r>
            <a:r>
              <a:rPr lang="en-US" i="1" dirty="0">
                <a:solidFill>
                  <a:schemeClr val="bg1"/>
                </a:solidFill>
              </a:rPr>
              <a:t>completely</a:t>
            </a:r>
            <a:r>
              <a:rPr lang="en-US" dirty="0">
                <a:solidFill>
                  <a:schemeClr val="bg1"/>
                </a:solidFill>
              </a:rPr>
              <a:t> privileged and nobody isn’t privileged </a:t>
            </a:r>
            <a:r>
              <a:rPr lang="en-US" i="1" dirty="0">
                <a:solidFill>
                  <a:schemeClr val="bg1"/>
                </a:solidFill>
              </a:rPr>
              <a:t>at all. </a:t>
            </a:r>
            <a:r>
              <a:rPr lang="en-US" dirty="0">
                <a:solidFill>
                  <a:schemeClr val="bg1"/>
                </a:solidFill>
              </a:rPr>
              <a:t>Everyone will have different areas in their life where they have privilege and where they don’t. </a:t>
            </a:r>
          </a:p>
          <a:p>
            <a:pPr lvl="1"/>
            <a:r>
              <a:rPr lang="en-US" dirty="0">
                <a:solidFill>
                  <a:schemeClr val="bg1"/>
                </a:solidFill>
              </a:rPr>
              <a:t>For example, we live in Canada, and that’s a privilege. However, most of our parents have to work for a living. </a:t>
            </a:r>
          </a:p>
          <a:p>
            <a:r>
              <a:rPr lang="en-US" dirty="0">
                <a:solidFill>
                  <a:schemeClr val="bg1"/>
                </a:solidFill>
              </a:rPr>
              <a:t>Something that makes you a bad person. Very few people can control what privileges they have. </a:t>
            </a:r>
          </a:p>
          <a:p>
            <a:r>
              <a:rPr lang="en-US" dirty="0">
                <a:solidFill>
                  <a:schemeClr val="bg1"/>
                </a:solidFill>
              </a:rPr>
              <a:t>Something that means you have never struggled or have had everything come easy for you. Everyone works hard in their lives. </a:t>
            </a:r>
          </a:p>
          <a:p>
            <a:endParaRPr lang="en-US" dirty="0">
              <a:solidFill>
                <a:schemeClr val="bg1"/>
              </a:solidFill>
            </a:endParaRPr>
          </a:p>
          <a:p>
            <a:endParaRPr lang="en-CA" dirty="0">
              <a:solidFill>
                <a:schemeClr val="bg1"/>
              </a:solidFill>
            </a:endParaRPr>
          </a:p>
        </p:txBody>
      </p:sp>
    </p:spTree>
    <p:extLst>
      <p:ext uri="{BB962C8B-B14F-4D97-AF65-F5344CB8AC3E}">
        <p14:creationId xmlns:p14="http://schemas.microsoft.com/office/powerpoint/2010/main" val="3504303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DD805-44B6-4134-B52C-19E2F7FBE133}"/>
              </a:ext>
            </a:extLst>
          </p:cNvPr>
          <p:cNvSpPr>
            <a:spLocks noGrp="1"/>
          </p:cNvSpPr>
          <p:nvPr>
            <p:ph type="title"/>
          </p:nvPr>
        </p:nvSpPr>
        <p:spPr/>
        <p:txBody>
          <a:bodyPr/>
          <a:lstStyle/>
          <a:p>
            <a:r>
              <a:rPr lang="en-US" dirty="0">
                <a:solidFill>
                  <a:schemeClr val="bg1"/>
                </a:solidFill>
              </a:rPr>
              <a:t>The Wheel: Independent </a:t>
            </a:r>
          </a:p>
        </p:txBody>
      </p:sp>
      <p:sp>
        <p:nvSpPr>
          <p:cNvPr id="6" name="Rectangle 5">
            <a:extLst>
              <a:ext uri="{FF2B5EF4-FFF2-40B4-BE49-F238E27FC236}">
                <a16:creationId xmlns:a16="http://schemas.microsoft.com/office/drawing/2014/main" id="{8F3E27A9-D18A-4CB2-BC4C-34704314F971}"/>
              </a:ext>
            </a:extLst>
          </p:cNvPr>
          <p:cNvSpPr/>
          <p:nvPr/>
        </p:nvSpPr>
        <p:spPr>
          <a:xfrm>
            <a:off x="5257800" y="1813930"/>
            <a:ext cx="6096000" cy="3139321"/>
          </a:xfrm>
          <a:prstGeom prst="rect">
            <a:avLst/>
          </a:prstGeom>
        </p:spPr>
        <p:txBody>
          <a:bodyPr>
            <a:spAutoFit/>
          </a:bodyPr>
          <a:lstStyle/>
          <a:p>
            <a:r>
              <a:rPr lang="en-US" dirty="0">
                <a:solidFill>
                  <a:schemeClr val="bg1"/>
                </a:solidFill>
              </a:rPr>
              <a:t>Reflect on your identity in each category and if its something that has been a barrier to your accessing opportunities or has negatively impacted how people treated you. </a:t>
            </a:r>
            <a:br>
              <a:rPr lang="en-US" dirty="0">
                <a:solidFill>
                  <a:schemeClr val="bg1"/>
                </a:solidFill>
              </a:rPr>
            </a:br>
            <a:endParaRPr lang="en-US" dirty="0">
              <a:solidFill>
                <a:schemeClr val="bg1"/>
              </a:solidFill>
            </a:endParaRPr>
          </a:p>
          <a:p>
            <a:r>
              <a:rPr lang="en-US" dirty="0">
                <a:solidFill>
                  <a:schemeClr val="bg1"/>
                </a:solidFill>
              </a:rPr>
              <a:t>If you feel that this section of your identity has been a barrier or has negatively impacted how others have treated you, </a:t>
            </a:r>
            <a:r>
              <a:rPr lang="en-US" dirty="0" err="1">
                <a:solidFill>
                  <a:schemeClr val="bg1"/>
                </a:solidFill>
              </a:rPr>
              <a:t>colour</a:t>
            </a:r>
            <a:r>
              <a:rPr lang="en-US" dirty="0">
                <a:solidFill>
                  <a:schemeClr val="bg1"/>
                </a:solidFill>
              </a:rPr>
              <a:t> the outside of the petal. </a:t>
            </a:r>
          </a:p>
          <a:p>
            <a:endParaRPr lang="en-US" dirty="0">
              <a:solidFill>
                <a:schemeClr val="bg1"/>
              </a:solidFill>
            </a:endParaRPr>
          </a:p>
          <a:p>
            <a:r>
              <a:rPr lang="en-US" dirty="0">
                <a:solidFill>
                  <a:schemeClr val="bg1"/>
                </a:solidFill>
              </a:rPr>
              <a:t>If you feel like this identity has provided opportunities for you, or positively influences the way people treat you, or if you don’t feel it has any impact at all, </a:t>
            </a:r>
            <a:r>
              <a:rPr lang="en-US" dirty="0" err="1">
                <a:solidFill>
                  <a:schemeClr val="bg1"/>
                </a:solidFill>
              </a:rPr>
              <a:t>colour</a:t>
            </a:r>
            <a:r>
              <a:rPr lang="en-US" dirty="0">
                <a:solidFill>
                  <a:schemeClr val="bg1"/>
                </a:solidFill>
              </a:rPr>
              <a:t> the inside of the petal. </a:t>
            </a:r>
          </a:p>
        </p:txBody>
      </p:sp>
      <p:pic>
        <p:nvPicPr>
          <p:cNvPr id="8" name="Content Placeholder 7">
            <a:extLst>
              <a:ext uri="{FF2B5EF4-FFF2-40B4-BE49-F238E27FC236}">
                <a16:creationId xmlns:a16="http://schemas.microsoft.com/office/drawing/2014/main" id="{9FC1844F-7507-430D-B963-0354A47ED5F2}"/>
              </a:ext>
            </a:extLst>
          </p:cNvPr>
          <p:cNvPicPr>
            <a:picLocks noGrp="1" noChangeAspect="1"/>
          </p:cNvPicPr>
          <p:nvPr>
            <p:ph idx="1"/>
          </p:nvPr>
        </p:nvPicPr>
        <p:blipFill>
          <a:blip r:embed="rId2"/>
          <a:stretch>
            <a:fillRect/>
          </a:stretch>
        </p:blipFill>
        <p:spPr>
          <a:xfrm>
            <a:off x="838200" y="1813930"/>
            <a:ext cx="3846225" cy="4351338"/>
          </a:xfrm>
          <a:prstGeom prst="rect">
            <a:avLst/>
          </a:prstGeom>
        </p:spPr>
      </p:pic>
    </p:spTree>
    <p:extLst>
      <p:ext uri="{BB962C8B-B14F-4D97-AF65-F5344CB8AC3E}">
        <p14:creationId xmlns:p14="http://schemas.microsoft.com/office/powerpoint/2010/main" val="11099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695B4-D745-47D7-A3C1-41994501E6A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8F3AC82-57E0-4826-82B7-89F1E68905FB}"/>
              </a:ext>
            </a:extLst>
          </p:cNvPr>
          <p:cNvSpPr>
            <a:spLocks noGrp="1"/>
          </p:cNvSpPr>
          <p:nvPr>
            <p:ph idx="1"/>
          </p:nvPr>
        </p:nvSpPr>
        <p:spPr>
          <a:xfrm>
            <a:off x="838200" y="1825625"/>
            <a:ext cx="3606800" cy="4109508"/>
          </a:xfrm>
        </p:spPr>
        <p:txBody>
          <a:bodyPr/>
          <a:lstStyle/>
          <a:p>
            <a:r>
              <a:rPr lang="en-US" dirty="0">
                <a:solidFill>
                  <a:schemeClr val="bg1"/>
                </a:solidFill>
              </a:rPr>
              <a:t>This wheel is how people often categorize identities. </a:t>
            </a:r>
          </a:p>
          <a:p>
            <a:r>
              <a:rPr lang="en-US" dirty="0">
                <a:solidFill>
                  <a:schemeClr val="bg1"/>
                </a:solidFill>
              </a:rPr>
              <a:t>What do you think is in the </a:t>
            </a:r>
            <a:r>
              <a:rPr lang="en-US" dirty="0" err="1">
                <a:solidFill>
                  <a:schemeClr val="bg1"/>
                </a:solidFill>
              </a:rPr>
              <a:t>centre</a:t>
            </a:r>
            <a:r>
              <a:rPr lang="en-US" dirty="0">
                <a:solidFill>
                  <a:schemeClr val="bg1"/>
                </a:solidFill>
              </a:rPr>
              <a:t> of this wheel?</a:t>
            </a:r>
          </a:p>
        </p:txBody>
      </p:sp>
      <p:pic>
        <p:nvPicPr>
          <p:cNvPr id="1026" name="Picture 2" descr="The dimensions of power and privilege | Alberta Teachers ...">
            <a:extLst>
              <a:ext uri="{FF2B5EF4-FFF2-40B4-BE49-F238E27FC236}">
                <a16:creationId xmlns:a16="http://schemas.microsoft.com/office/drawing/2014/main" id="{055CFEA5-4F82-4E6A-9A7F-F74F7BCC09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0117" y="95250"/>
            <a:ext cx="6667500" cy="6667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82EDCC0-66CA-470B-AE44-12793F47EBE4}"/>
              </a:ext>
            </a:extLst>
          </p:cNvPr>
          <p:cNvSpPr/>
          <p:nvPr/>
        </p:nvSpPr>
        <p:spPr>
          <a:xfrm>
            <a:off x="5655734" y="230188"/>
            <a:ext cx="2294467" cy="4233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BAAE207-EE98-4F75-A9E4-4E8E06A88D6D}"/>
              </a:ext>
            </a:extLst>
          </p:cNvPr>
          <p:cNvSpPr/>
          <p:nvPr/>
        </p:nvSpPr>
        <p:spPr>
          <a:xfrm>
            <a:off x="8483600" y="3409553"/>
            <a:ext cx="745067" cy="215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8955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Privilege Questionnaire </a:t>
            </a:r>
            <a:endParaRPr lang="en-CA" dirty="0">
              <a:solidFill>
                <a:schemeClr val="bg1"/>
              </a:solidFill>
            </a:endParaRPr>
          </a:p>
        </p:txBody>
      </p:sp>
      <p:sp>
        <p:nvSpPr>
          <p:cNvPr id="3" name="Content Placeholder 2"/>
          <p:cNvSpPr>
            <a:spLocks noGrp="1"/>
          </p:cNvSpPr>
          <p:nvPr>
            <p:ph idx="1"/>
          </p:nvPr>
        </p:nvSpPr>
        <p:spPr/>
        <p:txBody>
          <a:bodyPr/>
          <a:lstStyle/>
          <a:p>
            <a:pPr marL="0" indent="0">
              <a:buNone/>
            </a:pPr>
            <a:r>
              <a:rPr lang="en-US" dirty="0">
                <a:solidFill>
                  <a:schemeClr val="bg1"/>
                </a:solidFill>
              </a:rPr>
              <a:t>Get a blank piece of paper and a pen/pencil.</a:t>
            </a:r>
          </a:p>
          <a:p>
            <a:pPr marL="0" indent="0">
              <a:buNone/>
            </a:pPr>
            <a:endParaRPr lang="en-US" dirty="0">
              <a:solidFill>
                <a:schemeClr val="bg1"/>
              </a:solidFill>
            </a:endParaRPr>
          </a:p>
          <a:p>
            <a:pPr marL="0" indent="0">
              <a:buNone/>
            </a:pPr>
            <a:r>
              <a:rPr lang="en-US" dirty="0">
                <a:solidFill>
                  <a:schemeClr val="bg1"/>
                </a:solidFill>
              </a:rPr>
              <a:t>For each question I read out, place a check mark on your paper if the statement applies to you, an “X” is it does not, or a question mark if you don’t know. </a:t>
            </a:r>
            <a:endParaRPr lang="en-CA" dirty="0">
              <a:solidFill>
                <a:schemeClr val="bg1"/>
              </a:solidFill>
            </a:endParaRPr>
          </a:p>
        </p:txBody>
      </p:sp>
    </p:spTree>
    <p:extLst>
      <p:ext uri="{BB962C8B-B14F-4D97-AF65-F5344CB8AC3E}">
        <p14:creationId xmlns:p14="http://schemas.microsoft.com/office/powerpoint/2010/main" val="3630154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pPr lvl="0"/>
            <a:r>
              <a:rPr lang="en-CA" dirty="0">
                <a:solidFill>
                  <a:schemeClr val="bg1"/>
                </a:solidFill>
                <a:latin typeface="Trebuchet MS" panose="020B0603020202020204" pitchFamily="34" charset="0"/>
                <a:ea typeface="Trebuchet MS" panose="020B0603020202020204" pitchFamily="34" charset="0"/>
                <a:cs typeface="Trebuchet MS" panose="020B0603020202020204" pitchFamily="34" charset="0"/>
              </a:rPr>
              <a:t>My Parents worked jobs that allowed them to be home in the evenings and weekends</a:t>
            </a:r>
            <a:br>
              <a:rPr lang="en-CA" dirty="0">
                <a:solidFill>
                  <a:schemeClr val="bg1"/>
                </a:solidFill>
                <a:latin typeface="Arial" panose="020B0604020202020204" pitchFamily="34" charset="0"/>
                <a:ea typeface="Arial" panose="020B0604020202020204" pitchFamily="34" charset="0"/>
              </a:rPr>
            </a:br>
            <a:endParaRPr lang="en-CA" dirty="0">
              <a:solidFill>
                <a:schemeClr val="bg1"/>
              </a:solidFill>
            </a:endParaRPr>
          </a:p>
        </p:txBody>
      </p:sp>
    </p:spTree>
    <p:extLst>
      <p:ext uri="{BB962C8B-B14F-4D97-AF65-F5344CB8AC3E}">
        <p14:creationId xmlns:p14="http://schemas.microsoft.com/office/powerpoint/2010/main" val="1217615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am able to move through the world without fear of sexual assault </a:t>
            </a:r>
          </a:p>
        </p:txBody>
      </p:sp>
    </p:spTree>
    <p:extLst>
      <p:ext uri="{BB962C8B-B14F-4D97-AF65-F5344CB8AC3E}">
        <p14:creationId xmlns:p14="http://schemas.microsoft.com/office/powerpoint/2010/main" val="2299315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can show affection for my romantic partners in public without fear of ridicule or violence </a:t>
            </a:r>
          </a:p>
        </p:txBody>
      </p:sp>
    </p:spTree>
    <p:extLst>
      <p:ext uri="{BB962C8B-B14F-4D97-AF65-F5344CB8AC3E}">
        <p14:creationId xmlns:p14="http://schemas.microsoft.com/office/powerpoint/2010/main" val="3490625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have never been diagnosed with a physical, mental, or learning disability. </a:t>
            </a:r>
          </a:p>
        </p:txBody>
      </p:sp>
    </p:spTree>
    <p:extLst>
      <p:ext uri="{BB962C8B-B14F-4D97-AF65-F5344CB8AC3E}">
        <p14:creationId xmlns:p14="http://schemas.microsoft.com/office/powerpoint/2010/main" val="3599871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first language is English </a:t>
            </a:r>
          </a:p>
        </p:txBody>
      </p:sp>
    </p:spTree>
    <p:extLst>
      <p:ext uri="{BB962C8B-B14F-4D97-AF65-F5344CB8AC3E}">
        <p14:creationId xmlns:p14="http://schemas.microsoft.com/office/powerpoint/2010/main" val="787165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come from a supportive family environment </a:t>
            </a:r>
          </a:p>
        </p:txBody>
      </p:sp>
    </p:spTree>
    <p:extLst>
      <p:ext uri="{BB962C8B-B14F-4D97-AF65-F5344CB8AC3E}">
        <p14:creationId xmlns:p14="http://schemas.microsoft.com/office/powerpoint/2010/main" val="428158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pPr lvl="0"/>
            <a:r>
              <a:rPr lang="en-CA" dirty="0">
                <a:solidFill>
                  <a:schemeClr val="bg1"/>
                </a:solidFill>
              </a:rPr>
              <a:t>I can easily find the kinds of hair products I need and/or cosmetics that match my  skin color</a:t>
            </a:r>
          </a:p>
        </p:txBody>
      </p:sp>
    </p:spTree>
    <p:extLst>
      <p:ext uri="{BB962C8B-B14F-4D97-AF65-F5344CB8AC3E}">
        <p14:creationId xmlns:p14="http://schemas.microsoft.com/office/powerpoint/2010/main" val="3998053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grew up in a two parent home</a:t>
            </a:r>
          </a:p>
        </p:txBody>
      </p:sp>
    </p:spTree>
    <p:extLst>
      <p:ext uri="{BB962C8B-B14F-4D97-AF65-F5344CB8AC3E}">
        <p14:creationId xmlns:p14="http://schemas.microsoft.com/office/powerpoint/2010/main" val="1863376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parents are saving for my education </a:t>
            </a:r>
          </a:p>
        </p:txBody>
      </p:sp>
    </p:spTree>
    <p:extLst>
      <p:ext uri="{BB962C8B-B14F-4D97-AF65-F5344CB8AC3E}">
        <p14:creationId xmlns:p14="http://schemas.microsoft.com/office/powerpoint/2010/main" val="1340707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can easily access medical care when needed </a:t>
            </a:r>
          </a:p>
        </p:txBody>
      </p:sp>
    </p:spTree>
    <p:extLst>
      <p:ext uri="{BB962C8B-B14F-4D97-AF65-F5344CB8AC3E}">
        <p14:creationId xmlns:p14="http://schemas.microsoft.com/office/powerpoint/2010/main" val="3624330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don’t think twice about calling the police when trouble occurs</a:t>
            </a:r>
          </a:p>
        </p:txBody>
      </p:sp>
    </p:spTree>
    <p:extLst>
      <p:ext uri="{BB962C8B-B14F-4D97-AF65-F5344CB8AC3E}">
        <p14:creationId xmlns:p14="http://schemas.microsoft.com/office/powerpoint/2010/main" val="3445496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do not have to take out loans to attend college or university </a:t>
            </a:r>
          </a:p>
        </p:txBody>
      </p:sp>
    </p:spTree>
    <p:extLst>
      <p:ext uri="{BB962C8B-B14F-4D97-AF65-F5344CB8AC3E}">
        <p14:creationId xmlns:p14="http://schemas.microsoft.com/office/powerpoint/2010/main" val="1438059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feel comfortable walking alone at night</a:t>
            </a:r>
          </a:p>
        </p:txBody>
      </p:sp>
    </p:spTree>
    <p:extLst>
      <p:ext uri="{BB962C8B-B14F-4D97-AF65-F5344CB8AC3E}">
        <p14:creationId xmlns:p14="http://schemas.microsoft.com/office/powerpoint/2010/main" val="309654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school’s breaks accommodate my religious holidays </a:t>
            </a:r>
          </a:p>
        </p:txBody>
      </p:sp>
    </p:spTree>
    <p:extLst>
      <p:ext uri="{BB962C8B-B14F-4D97-AF65-F5344CB8AC3E}">
        <p14:creationId xmlns:p14="http://schemas.microsoft.com/office/powerpoint/2010/main" val="955560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will not have to work if I go to college or university </a:t>
            </a:r>
          </a:p>
        </p:txBody>
      </p:sp>
    </p:spTree>
    <p:extLst>
      <p:ext uri="{BB962C8B-B14F-4D97-AF65-F5344CB8AC3E}">
        <p14:creationId xmlns:p14="http://schemas.microsoft.com/office/powerpoint/2010/main" val="984489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pPr lvl="0"/>
            <a:r>
              <a:rPr lang="en-CA" dirty="0">
                <a:solidFill>
                  <a:schemeClr val="bg1"/>
                </a:solidFill>
              </a:rPr>
              <a:t>I am confident that my parents would be able to help me if I were going through financial hardship </a:t>
            </a:r>
          </a:p>
        </p:txBody>
      </p:sp>
    </p:spTree>
    <p:extLst>
      <p:ext uri="{BB962C8B-B14F-4D97-AF65-F5344CB8AC3E}">
        <p14:creationId xmlns:p14="http://schemas.microsoft.com/office/powerpoint/2010/main" val="3401037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If I am stopped by the police, I can be confident it is not about my race</a:t>
            </a:r>
          </a:p>
        </p:txBody>
      </p:sp>
    </p:spTree>
    <p:extLst>
      <p:ext uri="{BB962C8B-B14F-4D97-AF65-F5344CB8AC3E}">
        <p14:creationId xmlns:p14="http://schemas.microsoft.com/office/powerpoint/2010/main" val="848153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parents or guardians attended post secondary school </a:t>
            </a:r>
          </a:p>
        </p:txBody>
      </p:sp>
    </p:spTree>
    <p:extLst>
      <p:ext uri="{BB962C8B-B14F-4D97-AF65-F5344CB8AC3E}">
        <p14:creationId xmlns:p14="http://schemas.microsoft.com/office/powerpoint/2010/main" val="2592942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am being taught my culture and the history of my ancestors in my classes</a:t>
            </a:r>
          </a:p>
        </p:txBody>
      </p:sp>
    </p:spTree>
    <p:extLst>
      <p:ext uri="{BB962C8B-B14F-4D97-AF65-F5344CB8AC3E}">
        <p14:creationId xmlns:p14="http://schemas.microsoft.com/office/powerpoint/2010/main" val="3936402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was able to take family vacations as a child </a:t>
            </a:r>
          </a:p>
        </p:txBody>
      </p:sp>
    </p:spTree>
    <p:extLst>
      <p:ext uri="{BB962C8B-B14F-4D97-AF65-F5344CB8AC3E}">
        <p14:creationId xmlns:p14="http://schemas.microsoft.com/office/powerpoint/2010/main" val="648466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pPr lvl="0"/>
            <a:r>
              <a:rPr lang="en-CA" dirty="0">
                <a:solidFill>
                  <a:schemeClr val="bg1"/>
                </a:solidFill>
              </a:rPr>
              <a:t>I have never been uncomfortable hearing a joke or statements related to my race, gender, sexual orientation</a:t>
            </a:r>
          </a:p>
        </p:txBody>
      </p:sp>
    </p:spTree>
    <p:extLst>
      <p:ext uri="{BB962C8B-B14F-4D97-AF65-F5344CB8AC3E}">
        <p14:creationId xmlns:p14="http://schemas.microsoft.com/office/powerpoint/2010/main" val="1922225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parents read to me growing up </a:t>
            </a:r>
          </a:p>
        </p:txBody>
      </p:sp>
    </p:spTree>
    <p:extLst>
      <p:ext uri="{BB962C8B-B14F-4D97-AF65-F5344CB8AC3E}">
        <p14:creationId xmlns:p14="http://schemas.microsoft.com/office/powerpoint/2010/main" val="7958674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house has more than fifty books in it  </a:t>
            </a:r>
          </a:p>
        </p:txBody>
      </p:sp>
    </p:spTree>
    <p:extLst>
      <p:ext uri="{BB962C8B-B14F-4D97-AF65-F5344CB8AC3E}">
        <p14:creationId xmlns:p14="http://schemas.microsoft.com/office/powerpoint/2010/main" val="15778018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have never been the only person of my race, gender, or sexual orientation in a classroom </a:t>
            </a:r>
          </a:p>
        </p:txBody>
      </p:sp>
    </p:spTree>
    <p:extLst>
      <p:ext uri="{BB962C8B-B14F-4D97-AF65-F5344CB8AC3E}">
        <p14:creationId xmlns:p14="http://schemas.microsoft.com/office/powerpoint/2010/main" val="2032071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parents </a:t>
            </a:r>
            <a:r>
              <a:rPr lang="en-CA" dirty="0" err="1">
                <a:solidFill>
                  <a:schemeClr val="bg1"/>
                </a:solidFill>
              </a:rPr>
              <a:t>fe</a:t>
            </a:r>
            <a:r>
              <a:rPr lang="en-CA" dirty="0">
                <a:solidFill>
                  <a:schemeClr val="bg1"/>
                </a:solidFill>
              </a:rPr>
              <a:t>(e)d me healthy meals</a:t>
            </a:r>
          </a:p>
        </p:txBody>
      </p:sp>
    </p:spTree>
    <p:extLst>
      <p:ext uri="{BB962C8B-B14F-4D97-AF65-F5344CB8AC3E}">
        <p14:creationId xmlns:p14="http://schemas.microsoft.com/office/powerpoint/2010/main" val="2833080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pPr lvl="0"/>
            <a:r>
              <a:rPr lang="en-CA" dirty="0">
                <a:solidFill>
                  <a:schemeClr val="bg1"/>
                </a:solidFill>
              </a:rPr>
              <a:t>I am comfortable that I can share my feelings without being made fun of for being emotional </a:t>
            </a:r>
          </a:p>
        </p:txBody>
      </p:sp>
    </p:spTree>
    <p:extLst>
      <p:ext uri="{BB962C8B-B14F-4D97-AF65-F5344CB8AC3E}">
        <p14:creationId xmlns:p14="http://schemas.microsoft.com/office/powerpoint/2010/main" val="42640026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There are people who work for my family (like nannies, maids, gardeners, </a:t>
            </a:r>
            <a:r>
              <a:rPr lang="en-CA" dirty="0" err="1">
                <a:solidFill>
                  <a:schemeClr val="bg1"/>
                </a:solidFill>
              </a:rPr>
              <a:t>etc</a:t>
            </a:r>
            <a:r>
              <a:rPr lang="en-CA" dirty="0">
                <a:solidFill>
                  <a:schemeClr val="bg1"/>
                </a:solidFill>
              </a:rPr>
              <a:t>)</a:t>
            </a:r>
          </a:p>
        </p:txBody>
      </p:sp>
    </p:spTree>
    <p:extLst>
      <p:ext uri="{BB962C8B-B14F-4D97-AF65-F5344CB8AC3E}">
        <p14:creationId xmlns:p14="http://schemas.microsoft.com/office/powerpoint/2010/main" val="13181532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have never been ashamed of the condition of my house, clothes, or possessions </a:t>
            </a:r>
          </a:p>
        </p:txBody>
      </p:sp>
    </p:spTree>
    <p:extLst>
      <p:ext uri="{BB962C8B-B14F-4D97-AF65-F5344CB8AC3E}">
        <p14:creationId xmlns:p14="http://schemas.microsoft.com/office/powerpoint/2010/main" val="14301937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parents took me to galleries, plays, or art exhibits growing up </a:t>
            </a:r>
          </a:p>
        </p:txBody>
      </p:sp>
    </p:spTree>
    <p:extLst>
      <p:ext uri="{BB962C8B-B14F-4D97-AF65-F5344CB8AC3E}">
        <p14:creationId xmlns:p14="http://schemas.microsoft.com/office/powerpoint/2010/main" val="7297719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am covered by my parents extended health benefits</a:t>
            </a:r>
          </a:p>
        </p:txBody>
      </p:sp>
    </p:spTree>
    <p:extLst>
      <p:ext uri="{BB962C8B-B14F-4D97-AF65-F5344CB8AC3E}">
        <p14:creationId xmlns:p14="http://schemas.microsoft.com/office/powerpoint/2010/main" val="27895709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parents own our house </a:t>
            </a:r>
          </a:p>
        </p:txBody>
      </p:sp>
    </p:spTree>
    <p:extLst>
      <p:ext uri="{BB962C8B-B14F-4D97-AF65-F5344CB8AC3E}">
        <p14:creationId xmlns:p14="http://schemas.microsoft.com/office/powerpoint/2010/main" val="17552513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pPr lvl="0"/>
            <a:r>
              <a:rPr lang="en-CA" dirty="0">
                <a:solidFill>
                  <a:schemeClr val="bg1"/>
                </a:solidFill>
              </a:rPr>
              <a:t>I can turn on the television or open to the front page of the paper and see people of my race widely represented.</a:t>
            </a:r>
          </a:p>
        </p:txBody>
      </p:sp>
    </p:spTree>
    <p:extLst>
      <p:ext uri="{BB962C8B-B14F-4D97-AF65-F5344CB8AC3E}">
        <p14:creationId xmlns:p14="http://schemas.microsoft.com/office/powerpoint/2010/main" val="16374194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pPr lvl="0"/>
            <a:r>
              <a:rPr lang="en-CA" dirty="0">
                <a:solidFill>
                  <a:schemeClr val="bg1"/>
                </a:solidFill>
              </a:rPr>
              <a:t>If a store clerk is watching me, I can be confident they are not doing it based on my race</a:t>
            </a:r>
          </a:p>
        </p:txBody>
      </p:sp>
    </p:spTree>
    <p:extLst>
      <p:ext uri="{BB962C8B-B14F-4D97-AF65-F5344CB8AC3E}">
        <p14:creationId xmlns:p14="http://schemas.microsoft.com/office/powerpoint/2010/main" val="12864038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am generally able to avoid unsafe areas</a:t>
            </a:r>
          </a:p>
        </p:txBody>
      </p:sp>
    </p:spTree>
    <p:extLst>
      <p:ext uri="{BB962C8B-B14F-4D97-AF65-F5344CB8AC3E}">
        <p14:creationId xmlns:p14="http://schemas.microsoft.com/office/powerpoint/2010/main" val="29648273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family does not to use social assistance </a:t>
            </a:r>
          </a:p>
        </p:txBody>
      </p:sp>
    </p:spTree>
    <p:extLst>
      <p:ext uri="{BB962C8B-B14F-4D97-AF65-F5344CB8AC3E}">
        <p14:creationId xmlns:p14="http://schemas.microsoft.com/office/powerpoint/2010/main" val="3637389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Growing up, the families in media looked like my family </a:t>
            </a:r>
          </a:p>
        </p:txBody>
      </p:sp>
    </p:spTree>
    <p:extLst>
      <p:ext uri="{BB962C8B-B14F-4D97-AF65-F5344CB8AC3E}">
        <p14:creationId xmlns:p14="http://schemas.microsoft.com/office/powerpoint/2010/main" val="39191144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do not need to “come out” about my sexual orientation </a:t>
            </a:r>
          </a:p>
        </p:txBody>
      </p:sp>
    </p:spTree>
    <p:extLst>
      <p:ext uri="{BB962C8B-B14F-4D97-AF65-F5344CB8AC3E}">
        <p14:creationId xmlns:p14="http://schemas.microsoft.com/office/powerpoint/2010/main" val="31640480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pPr lvl="0"/>
            <a:r>
              <a:rPr lang="en-CA" dirty="0">
                <a:solidFill>
                  <a:schemeClr val="bg1"/>
                </a:solidFill>
              </a:rPr>
              <a:t>The sexual health education I had include information about my sexual orientation and gender identity. </a:t>
            </a:r>
          </a:p>
        </p:txBody>
      </p:sp>
    </p:spTree>
    <p:extLst>
      <p:ext uri="{BB962C8B-B14F-4D97-AF65-F5344CB8AC3E}">
        <p14:creationId xmlns:p14="http://schemas.microsoft.com/office/powerpoint/2010/main" val="30002789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am not likely to be sexually harassed at work </a:t>
            </a:r>
          </a:p>
        </p:txBody>
      </p:sp>
    </p:spTree>
    <p:extLst>
      <p:ext uri="{BB962C8B-B14F-4D97-AF65-F5344CB8AC3E}">
        <p14:creationId xmlns:p14="http://schemas.microsoft.com/office/powerpoint/2010/main" val="31445141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will not be expected to sacrifice my careers when I have a family </a:t>
            </a:r>
          </a:p>
        </p:txBody>
      </p:sp>
    </p:spTree>
    <p:extLst>
      <p:ext uri="{BB962C8B-B14F-4D97-AF65-F5344CB8AC3E}">
        <p14:creationId xmlns:p14="http://schemas.microsoft.com/office/powerpoint/2010/main" val="34616830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elected representatives are mostly people of my own gender.</a:t>
            </a:r>
          </a:p>
        </p:txBody>
      </p:sp>
    </p:spTree>
    <p:extLst>
      <p:ext uri="{BB962C8B-B14F-4D97-AF65-F5344CB8AC3E}">
        <p14:creationId xmlns:p14="http://schemas.microsoft.com/office/powerpoint/2010/main" val="3165078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If I have children and pursue a career, no one will think I'm selfish for not staying at home.</a:t>
            </a:r>
          </a:p>
        </p:txBody>
      </p:sp>
    </p:spTree>
    <p:extLst>
      <p:ext uri="{BB962C8B-B14F-4D97-AF65-F5344CB8AC3E}">
        <p14:creationId xmlns:p14="http://schemas.microsoft.com/office/powerpoint/2010/main" val="6678057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wont be overlooked for a job because I may choose to have children after being hired </a:t>
            </a:r>
          </a:p>
        </p:txBody>
      </p:sp>
    </p:spTree>
    <p:extLst>
      <p:ext uri="{BB962C8B-B14F-4D97-AF65-F5344CB8AC3E}">
        <p14:creationId xmlns:p14="http://schemas.microsoft.com/office/powerpoint/2010/main" val="22916976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am allowed to vote for a government that makes choices for me. </a:t>
            </a:r>
          </a:p>
        </p:txBody>
      </p:sp>
    </p:spTree>
    <p:extLst>
      <p:ext uri="{BB962C8B-B14F-4D97-AF65-F5344CB8AC3E}">
        <p14:creationId xmlns:p14="http://schemas.microsoft.com/office/powerpoint/2010/main" val="35060192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fontScale="90000"/>
          </a:bodyPr>
          <a:lstStyle/>
          <a:p>
            <a:r>
              <a:rPr lang="en-CA" dirty="0">
                <a:solidFill>
                  <a:schemeClr val="bg1"/>
                </a:solidFill>
              </a:rPr>
              <a:t>I am not dependent on another for financial support</a:t>
            </a:r>
            <a:br>
              <a:rPr lang="en-CA" dirty="0">
                <a:solidFill>
                  <a:schemeClr val="bg1"/>
                </a:solidFill>
              </a:rPr>
            </a:br>
            <a:endParaRPr lang="en-CA" dirty="0">
              <a:solidFill>
                <a:schemeClr val="bg1"/>
              </a:solidFill>
            </a:endParaRPr>
          </a:p>
        </p:txBody>
      </p:sp>
    </p:spTree>
    <p:extLst>
      <p:ext uri="{BB962C8B-B14F-4D97-AF65-F5344CB8AC3E}">
        <p14:creationId xmlns:p14="http://schemas.microsoft.com/office/powerpoint/2010/main" val="15459297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can expect privacy from those around me, including my parents. </a:t>
            </a:r>
          </a:p>
        </p:txBody>
      </p:sp>
    </p:spTree>
    <p:extLst>
      <p:ext uri="{BB962C8B-B14F-4D97-AF65-F5344CB8AC3E}">
        <p14:creationId xmlns:p14="http://schemas.microsoft.com/office/powerpoint/2010/main" val="8736448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 I know my ideas wont be dismissed due to my age </a:t>
            </a:r>
          </a:p>
        </p:txBody>
      </p:sp>
    </p:spTree>
    <p:extLst>
      <p:ext uri="{BB962C8B-B14F-4D97-AF65-F5344CB8AC3E}">
        <p14:creationId xmlns:p14="http://schemas.microsoft.com/office/powerpoint/2010/main" val="3573698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I have autonomy over my body  </a:t>
            </a:r>
          </a:p>
        </p:txBody>
      </p:sp>
    </p:spTree>
    <p:extLst>
      <p:ext uri="{BB962C8B-B14F-4D97-AF65-F5344CB8AC3E}">
        <p14:creationId xmlns:p14="http://schemas.microsoft.com/office/powerpoint/2010/main" val="9006159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 My family came to Canada voluntarily </a:t>
            </a:r>
          </a:p>
        </p:txBody>
      </p:sp>
    </p:spTree>
    <p:extLst>
      <p:ext uri="{BB962C8B-B14F-4D97-AF65-F5344CB8AC3E}">
        <p14:creationId xmlns:p14="http://schemas.microsoft.com/office/powerpoint/2010/main" val="32632274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264263"/>
            <a:ext cx="10515600" cy="1325563"/>
          </a:xfrm>
        </p:spPr>
        <p:txBody>
          <a:bodyPr>
            <a:normAutofit/>
          </a:bodyPr>
          <a:lstStyle/>
          <a:p>
            <a:pPr lvl="0"/>
            <a:r>
              <a:rPr lang="en-CA" dirty="0">
                <a:solidFill>
                  <a:schemeClr val="bg1"/>
                </a:solidFill>
              </a:rPr>
              <a:t>My parents and I were able to go to school in our own communities and learn our culture </a:t>
            </a:r>
          </a:p>
        </p:txBody>
      </p:sp>
    </p:spTree>
    <p:extLst>
      <p:ext uri="{BB962C8B-B14F-4D97-AF65-F5344CB8AC3E}">
        <p14:creationId xmlns:p14="http://schemas.microsoft.com/office/powerpoint/2010/main" val="27427573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Talk </a:t>
            </a:r>
            <a:endParaRPr lang="en-CA" dirty="0"/>
          </a:p>
        </p:txBody>
      </p:sp>
      <p:sp>
        <p:nvSpPr>
          <p:cNvPr id="3" name="Content Placeholder 2"/>
          <p:cNvSpPr>
            <a:spLocks noGrp="1"/>
          </p:cNvSpPr>
          <p:nvPr>
            <p:ph idx="1"/>
          </p:nvPr>
        </p:nvSpPr>
        <p:spPr/>
        <p:txBody>
          <a:bodyPr/>
          <a:lstStyle/>
          <a:p>
            <a:r>
              <a:rPr lang="en-US" dirty="0">
                <a:solidFill>
                  <a:schemeClr val="bg1"/>
                </a:solidFill>
              </a:rPr>
              <a:t>Was there anything on your sheet that surprised you?</a:t>
            </a:r>
          </a:p>
          <a:p>
            <a:r>
              <a:rPr lang="en-US" dirty="0">
                <a:solidFill>
                  <a:schemeClr val="bg1"/>
                </a:solidFill>
              </a:rPr>
              <a:t>What other questions could you ask? (list 2)</a:t>
            </a:r>
          </a:p>
          <a:p>
            <a:pPr marL="0" indent="0">
              <a:buNone/>
            </a:pPr>
            <a:endParaRPr lang="en-US" dirty="0">
              <a:solidFill>
                <a:schemeClr val="bg1"/>
              </a:solidFill>
            </a:endParaRPr>
          </a:p>
          <a:p>
            <a:pPr marL="0" indent="0">
              <a:buNone/>
            </a:pPr>
            <a:endParaRPr lang="en-CA" dirty="0">
              <a:solidFill>
                <a:schemeClr val="bg1"/>
              </a:solidFill>
            </a:endParaRPr>
          </a:p>
        </p:txBody>
      </p:sp>
    </p:spTree>
    <p:extLst>
      <p:ext uri="{BB962C8B-B14F-4D97-AF65-F5344CB8AC3E}">
        <p14:creationId xmlns:p14="http://schemas.microsoft.com/office/powerpoint/2010/main" val="14315039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Privilege and our outlook on things </a:t>
            </a:r>
            <a:endParaRPr lang="en-CA" dirty="0">
              <a:solidFill>
                <a:schemeClr val="bg1"/>
              </a:solidFill>
            </a:endParaRPr>
          </a:p>
        </p:txBody>
      </p:sp>
      <p:sp>
        <p:nvSpPr>
          <p:cNvPr id="3" name="Content Placeholder 2"/>
          <p:cNvSpPr>
            <a:spLocks noGrp="1"/>
          </p:cNvSpPr>
          <p:nvPr>
            <p:ph idx="1"/>
          </p:nvPr>
        </p:nvSpPr>
        <p:spPr>
          <a:xfrm>
            <a:off x="838200" y="1781663"/>
            <a:ext cx="10515600" cy="4351338"/>
          </a:xfrm>
        </p:spPr>
        <p:txBody>
          <a:bodyPr/>
          <a:lstStyle/>
          <a:p>
            <a:r>
              <a:rPr lang="en-US" dirty="0">
                <a:solidFill>
                  <a:schemeClr val="bg1"/>
                </a:solidFill>
              </a:rPr>
              <a:t>For each of the following slides, thing about how the two people’s opinions may differ on the issue and why. </a:t>
            </a:r>
          </a:p>
          <a:p>
            <a:endParaRPr lang="en-US" dirty="0">
              <a:solidFill>
                <a:schemeClr val="bg1"/>
              </a:solidFill>
            </a:endParaRPr>
          </a:p>
          <a:p>
            <a:r>
              <a:rPr lang="en-US" dirty="0">
                <a:solidFill>
                  <a:schemeClr val="bg1"/>
                </a:solidFill>
              </a:rPr>
              <a:t>For example: How might there two people feel differently about the issue of </a:t>
            </a:r>
            <a:r>
              <a:rPr lang="en-US" b="1" i="1" dirty="0">
                <a:solidFill>
                  <a:schemeClr val="bg1"/>
                </a:solidFill>
              </a:rPr>
              <a:t>affordable housing in Vancouver?</a:t>
            </a:r>
            <a:endParaRPr lang="en-US" dirty="0">
              <a:solidFill>
                <a:schemeClr val="bg1"/>
              </a:solidFill>
            </a:endParaRPr>
          </a:p>
          <a:p>
            <a:endParaRPr lang="en-CA" dirty="0">
              <a:solidFill>
                <a:schemeClr val="bg1"/>
              </a:solidFill>
            </a:endParaRPr>
          </a:p>
        </p:txBody>
      </p:sp>
      <p:pic>
        <p:nvPicPr>
          <p:cNvPr id="1026" name="Picture 2" descr="Image result for homele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8144" y="4303346"/>
            <a:ext cx="3252719" cy="18296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man sitting on cou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2122" y="4053223"/>
            <a:ext cx="2165593" cy="3392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65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Issue: Police Brutality against BIPOC people</a:t>
            </a:r>
            <a:endParaRPr lang="en-CA" dirty="0">
              <a:solidFill>
                <a:schemeClr val="bg1"/>
              </a:solidFill>
            </a:endParaRPr>
          </a:p>
        </p:txBody>
      </p:sp>
      <p:pic>
        <p:nvPicPr>
          <p:cNvPr id="4098" name="Picture 2" descr="Image result for young black 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9575" y="1954212"/>
            <a:ext cx="7620000" cy="42386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poor teenager gir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271078"/>
            <a:ext cx="5190648" cy="3460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253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Issue: Access to reproductive healthcare </a:t>
            </a:r>
            <a:endParaRPr lang="en-CA" dirty="0">
              <a:solidFill>
                <a:schemeClr val="bg1"/>
              </a:solidFill>
            </a:endParaRPr>
          </a:p>
        </p:txBody>
      </p:sp>
      <p:pic>
        <p:nvPicPr>
          <p:cNvPr id="3074" name="Picture 2" descr="Image result for poor teenager gi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71078"/>
            <a:ext cx="5190648" cy="34604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old ma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4175" y="2271078"/>
            <a:ext cx="5127892" cy="341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8511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Issue: Support for students with learning disabilities in public school</a:t>
            </a:r>
            <a:endParaRPr lang="en-CA" dirty="0">
              <a:solidFill>
                <a:schemeClr val="bg1"/>
              </a:solidFill>
            </a:endParaRPr>
          </a:p>
        </p:txBody>
      </p:sp>
      <p:pic>
        <p:nvPicPr>
          <p:cNvPr id="4" name="Picture 3"/>
          <p:cNvPicPr>
            <a:picLocks noChangeAspect="1"/>
          </p:cNvPicPr>
          <p:nvPr/>
        </p:nvPicPr>
        <p:blipFill>
          <a:blip r:embed="rId3"/>
          <a:stretch>
            <a:fillRect/>
          </a:stretch>
        </p:blipFill>
        <p:spPr>
          <a:xfrm>
            <a:off x="641984" y="3566811"/>
            <a:ext cx="5047615" cy="3623929"/>
          </a:xfrm>
          <a:prstGeom prst="rect">
            <a:avLst/>
          </a:prstGeom>
        </p:spPr>
      </p:pic>
      <p:pic>
        <p:nvPicPr>
          <p:cNvPr id="6146" name="Picture 2" descr="Image result for student rea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935" y="3490595"/>
            <a:ext cx="6048375" cy="31432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38200" y="3241040"/>
            <a:ext cx="4731360" cy="369332"/>
          </a:xfrm>
          <a:prstGeom prst="rect">
            <a:avLst/>
          </a:prstGeom>
          <a:noFill/>
        </p:spPr>
        <p:txBody>
          <a:bodyPr wrap="none" rtlCol="0">
            <a:spAutoFit/>
          </a:bodyPr>
          <a:lstStyle/>
          <a:p>
            <a:r>
              <a:rPr lang="en-US" dirty="0">
                <a:solidFill>
                  <a:schemeClr val="bg1"/>
                </a:solidFill>
              </a:rPr>
              <a:t>Diagnosed with dyslexia; struggles with reading  </a:t>
            </a:r>
            <a:endParaRPr lang="en-CA" dirty="0">
              <a:solidFill>
                <a:schemeClr val="bg1"/>
              </a:solidFill>
            </a:endParaRPr>
          </a:p>
        </p:txBody>
      </p:sp>
      <p:sp>
        <p:nvSpPr>
          <p:cNvPr id="7" name="TextBox 6"/>
          <p:cNvSpPr txBox="1"/>
          <p:nvPr/>
        </p:nvSpPr>
        <p:spPr>
          <a:xfrm>
            <a:off x="6771640" y="2976880"/>
            <a:ext cx="3792128" cy="369332"/>
          </a:xfrm>
          <a:prstGeom prst="rect">
            <a:avLst/>
          </a:prstGeom>
          <a:noFill/>
        </p:spPr>
        <p:txBody>
          <a:bodyPr wrap="none" rtlCol="0">
            <a:spAutoFit/>
          </a:bodyPr>
          <a:lstStyle/>
          <a:p>
            <a:r>
              <a:rPr lang="en-US" dirty="0">
                <a:solidFill>
                  <a:schemeClr val="bg1"/>
                </a:solidFill>
              </a:rPr>
              <a:t>Reads one grade about her grade level</a:t>
            </a:r>
            <a:endParaRPr lang="en-CA" dirty="0">
              <a:solidFill>
                <a:schemeClr val="bg1"/>
              </a:solidFill>
            </a:endParaRPr>
          </a:p>
        </p:txBody>
      </p:sp>
    </p:spTree>
    <p:extLst>
      <p:ext uri="{BB962C8B-B14F-4D97-AF65-F5344CB8AC3E}">
        <p14:creationId xmlns:p14="http://schemas.microsoft.com/office/powerpoint/2010/main" val="28233994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Issues: Mills shutting down in northern BC </a:t>
            </a:r>
            <a:endParaRPr lang="en-CA" dirty="0">
              <a:solidFill>
                <a:schemeClr val="bg1"/>
              </a:solidFill>
            </a:endParaRPr>
          </a:p>
        </p:txBody>
      </p:sp>
    </p:spTree>
    <p:extLst>
      <p:ext uri="{BB962C8B-B14F-4D97-AF65-F5344CB8AC3E}">
        <p14:creationId xmlns:p14="http://schemas.microsoft.com/office/powerpoint/2010/main" val="11647069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Issue: Inclusive sexual health education</a:t>
            </a:r>
            <a:endParaRPr lang="en-CA" dirty="0">
              <a:solidFill>
                <a:schemeClr val="bg1"/>
              </a:solidFill>
            </a:endParaRPr>
          </a:p>
        </p:txBody>
      </p:sp>
      <p:pic>
        <p:nvPicPr>
          <p:cNvPr id="7170" name="Picture 2" descr="Image result for teen cou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081" y="2652394"/>
            <a:ext cx="6487539" cy="462216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gay cou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935" y="2971532"/>
            <a:ext cx="5838825" cy="3886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1470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5285"/>
            <a:ext cx="10515600" cy="1325563"/>
          </a:xfrm>
        </p:spPr>
        <p:txBody>
          <a:bodyPr/>
          <a:lstStyle/>
          <a:p>
            <a:r>
              <a:rPr lang="en-US" dirty="0"/>
              <a:t>Ticket out the door</a:t>
            </a:r>
            <a:endParaRPr lang="en-CA" dirty="0"/>
          </a:p>
        </p:txBody>
      </p:sp>
      <p:sp>
        <p:nvSpPr>
          <p:cNvPr id="3" name="Content Placeholder 2"/>
          <p:cNvSpPr>
            <a:spLocks noGrp="1"/>
          </p:cNvSpPr>
          <p:nvPr>
            <p:ph idx="1"/>
          </p:nvPr>
        </p:nvSpPr>
        <p:spPr>
          <a:xfrm>
            <a:off x="6096000" y="5017611"/>
            <a:ext cx="6028592" cy="4351338"/>
          </a:xfrm>
        </p:spPr>
        <p:txBody>
          <a:bodyPr/>
          <a:lstStyle/>
          <a:p>
            <a:pPr marL="0" indent="0">
              <a:buNone/>
            </a:pPr>
            <a:r>
              <a:rPr lang="en-CA" b="1" dirty="0">
                <a:solidFill>
                  <a:schemeClr val="bg1"/>
                </a:solidFill>
              </a:rPr>
              <a:t>What I’m looking for: Can you recognize how social position and social privileges influence thoughts and feelings about the world?</a:t>
            </a:r>
            <a:endParaRPr lang="en-CA" dirty="0">
              <a:solidFill>
                <a:schemeClr val="bg1"/>
              </a:solidFill>
            </a:endParaRPr>
          </a:p>
        </p:txBody>
      </p:sp>
      <p:pic>
        <p:nvPicPr>
          <p:cNvPr id="4" name="Picture 3"/>
          <p:cNvPicPr>
            <a:picLocks noChangeAspect="1"/>
          </p:cNvPicPr>
          <p:nvPr/>
        </p:nvPicPr>
        <p:blipFill>
          <a:blip r:embed="rId3"/>
          <a:stretch>
            <a:fillRect/>
          </a:stretch>
        </p:blipFill>
        <p:spPr>
          <a:xfrm>
            <a:off x="5515341" y="260471"/>
            <a:ext cx="6524625" cy="3400425"/>
          </a:xfrm>
          <a:prstGeom prst="rect">
            <a:avLst/>
          </a:prstGeom>
        </p:spPr>
      </p:pic>
      <p:sp>
        <p:nvSpPr>
          <p:cNvPr id="5" name="TextBox 4"/>
          <p:cNvSpPr txBox="1"/>
          <p:nvPr/>
        </p:nvSpPr>
        <p:spPr>
          <a:xfrm>
            <a:off x="1000760" y="1533963"/>
            <a:ext cx="4206240" cy="5016758"/>
          </a:xfrm>
          <a:prstGeom prst="rect">
            <a:avLst/>
          </a:prstGeom>
          <a:noFill/>
        </p:spPr>
        <p:txBody>
          <a:bodyPr wrap="square" rtlCol="0">
            <a:spAutoFit/>
          </a:bodyPr>
          <a:lstStyle/>
          <a:p>
            <a:r>
              <a:rPr lang="en-CA" sz="3200" i="1" dirty="0">
                <a:solidFill>
                  <a:schemeClr val="bg1"/>
                </a:solidFill>
              </a:rPr>
              <a:t>Thinking back to these two characters and their experiences growing up, how may their views differ when it comes to using tax money to help those living in poverty?</a:t>
            </a:r>
            <a:r>
              <a:rPr lang="en-CA" sz="3200" dirty="0">
                <a:solidFill>
                  <a:schemeClr val="bg1"/>
                </a:solidFill>
              </a:rPr>
              <a:t> </a:t>
            </a:r>
            <a:r>
              <a:rPr lang="en-CA" sz="3200" u="sng" dirty="0">
                <a:solidFill>
                  <a:schemeClr val="bg1"/>
                </a:solidFill>
              </a:rPr>
              <a:t>Remember to explain your thinking!</a:t>
            </a:r>
          </a:p>
        </p:txBody>
      </p:sp>
    </p:spTree>
    <p:extLst>
      <p:ext uri="{BB962C8B-B14F-4D97-AF65-F5344CB8AC3E}">
        <p14:creationId xmlns:p14="http://schemas.microsoft.com/office/powerpoint/2010/main" val="27064775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1182-EB1A-4D61-A7B9-95074BAA98E3}"/>
              </a:ext>
            </a:extLst>
          </p:cNvPr>
          <p:cNvSpPr>
            <a:spLocks noGrp="1"/>
          </p:cNvSpPr>
          <p:nvPr>
            <p:ph type="title"/>
          </p:nvPr>
        </p:nvSpPr>
        <p:spPr/>
        <p:txBody>
          <a:bodyPr/>
          <a:lstStyle/>
          <a:p>
            <a:r>
              <a:rPr lang="en-US" dirty="0">
                <a:solidFill>
                  <a:schemeClr val="bg1"/>
                </a:solidFill>
              </a:rPr>
              <a:t>Privilege Walk</a:t>
            </a:r>
          </a:p>
        </p:txBody>
      </p:sp>
      <p:sp>
        <p:nvSpPr>
          <p:cNvPr id="3" name="Content Placeholder 2">
            <a:extLst>
              <a:ext uri="{FF2B5EF4-FFF2-40B4-BE49-F238E27FC236}">
                <a16:creationId xmlns:a16="http://schemas.microsoft.com/office/drawing/2014/main" id="{5945A2E4-FC0E-4EAB-AEEC-CE021A8BE7B5}"/>
              </a:ext>
            </a:extLst>
          </p:cNvPr>
          <p:cNvSpPr>
            <a:spLocks noGrp="1"/>
          </p:cNvSpPr>
          <p:nvPr>
            <p:ph idx="1"/>
          </p:nvPr>
        </p:nvSpPr>
        <p:spPr/>
        <p:txBody>
          <a:bodyPr>
            <a:normAutofit/>
          </a:bodyPr>
          <a:lstStyle/>
          <a:p>
            <a:pPr marL="0" indent="0" fontAlgn="base">
              <a:buNone/>
            </a:pPr>
            <a:r>
              <a:rPr lang="en-CA" dirty="0">
                <a:solidFill>
                  <a:schemeClr val="bg1"/>
                </a:solidFill>
              </a:rPr>
              <a:t>What did you feel like being in the front of the group? In the back? In the middle?</a:t>
            </a:r>
            <a:endParaRPr lang="en-US" dirty="0">
              <a:solidFill>
                <a:schemeClr val="bg1"/>
              </a:solidFill>
            </a:endParaRPr>
          </a:p>
          <a:p>
            <a:pPr marL="0" indent="0" fontAlgn="base">
              <a:buNone/>
            </a:pPr>
            <a:r>
              <a:rPr lang="en-CA" dirty="0">
                <a:solidFill>
                  <a:schemeClr val="bg1"/>
                </a:solidFill>
              </a:rPr>
              <a:t>What were some factors that you have never thought of before?</a:t>
            </a:r>
            <a:endParaRPr lang="en-US" dirty="0">
              <a:solidFill>
                <a:schemeClr val="bg1"/>
              </a:solidFill>
            </a:endParaRPr>
          </a:p>
          <a:p>
            <a:pPr marL="0" indent="0" fontAlgn="base">
              <a:buNone/>
            </a:pPr>
            <a:r>
              <a:rPr lang="en-CA" dirty="0">
                <a:solidFill>
                  <a:schemeClr val="bg1"/>
                </a:solidFill>
              </a:rPr>
              <a:t>What question made you think most? If you could add a question, what would it be?</a:t>
            </a:r>
            <a:endParaRPr lang="en-US" dirty="0">
              <a:solidFill>
                <a:schemeClr val="bg1"/>
              </a:solidFill>
            </a:endParaRPr>
          </a:p>
          <a:p>
            <a:pPr marL="0" indent="0" fontAlgn="base">
              <a:buNone/>
            </a:pPr>
            <a:r>
              <a:rPr lang="en-CA" dirty="0">
                <a:solidFill>
                  <a:schemeClr val="bg1"/>
                </a:solidFill>
              </a:rPr>
              <a:t>What do you wish people knew about one of the identities, situations, or disadvantages that caused you to take a step back?</a:t>
            </a:r>
            <a:endParaRPr lang="en-US" dirty="0">
              <a:solidFill>
                <a:schemeClr val="bg1"/>
              </a:solidFill>
            </a:endParaRPr>
          </a:p>
          <a:p>
            <a:pPr marL="0" indent="0" fontAlgn="base">
              <a:buNone/>
            </a:pPr>
            <a:r>
              <a:rPr lang="en-CA" dirty="0">
                <a:solidFill>
                  <a:schemeClr val="bg1"/>
                </a:solidFill>
              </a:rPr>
              <a:t>How can your understanding of your privileges or </a:t>
            </a:r>
            <a:r>
              <a:rPr lang="en-CA" dirty="0" err="1">
                <a:solidFill>
                  <a:schemeClr val="bg1"/>
                </a:solidFill>
              </a:rPr>
              <a:t>marginalizations</a:t>
            </a:r>
            <a:r>
              <a:rPr lang="en-CA" dirty="0">
                <a:solidFill>
                  <a:schemeClr val="bg1"/>
                </a:solidFill>
              </a:rPr>
              <a:t> improve your existing relationships with yourself and others?</a:t>
            </a:r>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258281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1117</TotalTime>
  <Words>2043</Words>
  <Application>Microsoft Office PowerPoint</Application>
  <PresentationFormat>Widescreen</PresentationFormat>
  <Paragraphs>146</Paragraphs>
  <Slides>78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78</vt:i4>
      </vt:variant>
    </vt:vector>
  </HeadingPairs>
  <TitlesOfParts>
    <vt:vector size="83" baseType="lpstr">
      <vt:lpstr>Arial</vt:lpstr>
      <vt:lpstr>Calibri</vt:lpstr>
      <vt:lpstr>Calibri Light</vt:lpstr>
      <vt:lpstr>Trebuchet MS</vt:lpstr>
      <vt:lpstr>Office Theme</vt:lpstr>
      <vt:lpstr>Social Identity</vt:lpstr>
      <vt:lpstr>PowerPoint Presentation</vt:lpstr>
      <vt:lpstr>Race and Ethnicity</vt:lpstr>
      <vt:lpstr>Gender and Sex </vt:lpstr>
      <vt:lpstr>Socio-Economic Status </vt:lpstr>
      <vt:lpstr>Sexual Orientation </vt:lpstr>
      <vt:lpstr>(dis)ability </vt:lpstr>
      <vt:lpstr>Religion</vt:lpstr>
      <vt:lpstr>Other social identities </vt:lpstr>
      <vt:lpstr>PowerPoint Presentation</vt:lpstr>
      <vt:lpstr>What social identity do you have?</vt:lpstr>
      <vt:lpstr>On a Plate by Toby Morris </vt:lpstr>
      <vt:lpstr>What advantages did Richard have that Paula did not?</vt:lpstr>
      <vt:lpstr>As a teenager, what kind of things in your life are considered privileges?</vt:lpstr>
      <vt:lpstr>PowerPoint Presentation</vt:lpstr>
      <vt:lpstr>What privilege is not…</vt:lpstr>
      <vt:lpstr>The Wheel: Independent </vt:lpstr>
      <vt:lpstr>PowerPoint Presentation</vt:lpstr>
      <vt:lpstr>Privilege Questionnaire </vt:lpstr>
      <vt:lpstr>My Parents worked jobs that allowed them to be home in the evenings and weekends </vt:lpstr>
      <vt:lpstr>I am able to move through the world without fear of sexual assault </vt:lpstr>
      <vt:lpstr>I can show affection for my romantic partners in public without fear of ridicule or violence </vt:lpstr>
      <vt:lpstr>I have never been diagnosed with a physical, mental, or learning disability. </vt:lpstr>
      <vt:lpstr>My first language is English </vt:lpstr>
      <vt:lpstr>I come from a supportive family environment </vt:lpstr>
      <vt:lpstr>I can easily find the kinds of hair products I need and/or cosmetics that match my  skin color</vt:lpstr>
      <vt:lpstr>I grew up in a two parent home</vt:lpstr>
      <vt:lpstr>My parents are saving for my education </vt:lpstr>
      <vt:lpstr>I can easily access medical care when needed </vt:lpstr>
      <vt:lpstr>I don’t think twice about calling the police when trouble occurs</vt:lpstr>
      <vt:lpstr>I do not have to take out loans to attend college or university </vt:lpstr>
      <vt:lpstr>I feel comfortable walking alone at night</vt:lpstr>
      <vt:lpstr>My school’s breaks accommodate my religious holidays </vt:lpstr>
      <vt:lpstr>I will not have to work if I go to college or university </vt:lpstr>
      <vt:lpstr>I am confident that my parents would be able to help me if I were going through financial hardship </vt:lpstr>
      <vt:lpstr>If I am stopped by the police, I can be confident it is not about my race</vt:lpstr>
      <vt:lpstr>My parents or guardians attended post secondary school </vt:lpstr>
      <vt:lpstr>I am being taught my culture and the history of my ancestors in my classes</vt:lpstr>
      <vt:lpstr>I was able to take family vacations as a child </vt:lpstr>
      <vt:lpstr>I have never been uncomfortable hearing a joke or statements related to my race, gender, sexual orientation</vt:lpstr>
      <vt:lpstr>My parents read to me growing up </vt:lpstr>
      <vt:lpstr>My house has more than fifty books in it  </vt:lpstr>
      <vt:lpstr>I have never been the only person of my race, gender, or sexual orientation in a classroom </vt:lpstr>
      <vt:lpstr>My parents fe(e)d me healthy meals</vt:lpstr>
      <vt:lpstr>I am comfortable that I can share my feelings without being made fun of for being emotional </vt:lpstr>
      <vt:lpstr>There are people who work for my family (like nannies, maids, gardeners, etc)</vt:lpstr>
      <vt:lpstr>I have never been ashamed of the condition of my house, clothes, or possessions </vt:lpstr>
      <vt:lpstr>My parents took me to galleries, plays, or art exhibits growing up </vt:lpstr>
      <vt:lpstr>I am covered by my parents extended health benefits</vt:lpstr>
      <vt:lpstr>My parents own our house </vt:lpstr>
      <vt:lpstr>I can turn on the television or open to the front page of the paper and see people of my race widely represented.</vt:lpstr>
      <vt:lpstr>If a store clerk is watching me, I can be confident they are not doing it based on my race</vt:lpstr>
      <vt:lpstr>I am generally able to avoid unsafe areas</vt:lpstr>
      <vt:lpstr>My family does not to use social assistance </vt:lpstr>
      <vt:lpstr>Growing up, the families in media looked like my family </vt:lpstr>
      <vt:lpstr>I do not need to “come out” about my sexual orientation </vt:lpstr>
      <vt:lpstr>The sexual health education I had include information about my sexual orientation and gender identity. </vt:lpstr>
      <vt:lpstr>I am not likely to be sexually harassed at work </vt:lpstr>
      <vt:lpstr>I will not be expected to sacrifice my careers when I have a family </vt:lpstr>
      <vt:lpstr>My elected representatives are mostly people of my own gender.</vt:lpstr>
      <vt:lpstr>If I have children and pursue a career, no one will think I'm selfish for not staying at home.</vt:lpstr>
      <vt:lpstr>I wont be overlooked for a job because I may choose to have children after being hired </vt:lpstr>
      <vt:lpstr>I am allowed to vote for a government that makes choices for me. </vt:lpstr>
      <vt:lpstr>I am not dependent on another for financial support </vt:lpstr>
      <vt:lpstr>I can expect privacy from those around me, including my parents. </vt:lpstr>
      <vt:lpstr> I know my ideas wont be dismissed due to my age </vt:lpstr>
      <vt:lpstr>I have autonomy over my body  </vt:lpstr>
      <vt:lpstr> My family came to Canada voluntarily </vt:lpstr>
      <vt:lpstr>My parents and I were able to go to school in our own communities and learn our culture </vt:lpstr>
      <vt:lpstr>Table Talk </vt:lpstr>
      <vt:lpstr>Privilege and our outlook on things </vt:lpstr>
      <vt:lpstr>Issue: Police Brutality against BIPOC people</vt:lpstr>
      <vt:lpstr>Issue: Access to reproductive healthcare </vt:lpstr>
      <vt:lpstr>Issue: Support for students with learning disabilities in public school</vt:lpstr>
      <vt:lpstr>Issues: Mills shutting down in northern BC </vt:lpstr>
      <vt:lpstr>Issue: Inclusive sexual health education</vt:lpstr>
      <vt:lpstr>Ticket out the door</vt:lpstr>
      <vt:lpstr>Privilege Walk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Identity</dc:title>
  <dc:creator>Mary Lawrence</dc:creator>
  <cp:lastModifiedBy>Mary Lawrence</cp:lastModifiedBy>
  <cp:revision>27</cp:revision>
  <cp:lastPrinted>2022-10-25T17:42:46Z</cp:lastPrinted>
  <dcterms:created xsi:type="dcterms:W3CDTF">2022-10-19T17:14:14Z</dcterms:created>
  <dcterms:modified xsi:type="dcterms:W3CDTF">2026-02-09T01:45:48Z</dcterms:modified>
</cp:coreProperties>
</file>