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Lst>
  <p:sldIdLst>
    <p:sldId id="256" r:id="rId2"/>
    <p:sldId id="267" r:id="rId3"/>
    <p:sldId id="257" r:id="rId4"/>
    <p:sldId id="258" r:id="rId5"/>
    <p:sldId id="259" r:id="rId6"/>
    <p:sldId id="260" r:id="rId7"/>
    <p:sldId id="261" r:id="rId8"/>
    <p:sldId id="262" r:id="rId9"/>
    <p:sldId id="268" r:id="rId10"/>
    <p:sldId id="270" r:id="rId11"/>
    <p:sldId id="263" r:id="rId12"/>
    <p:sldId id="264" r:id="rId13"/>
    <p:sldId id="265" r:id="rId14"/>
    <p:sldId id="266" r:id="rId15"/>
    <p:sldId id="269"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07" d="100"/>
          <a:sy n="107" d="100"/>
        </p:scale>
        <p:origin x="714" y="114"/>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371601"/>
            <a:ext cx="10464800" cy="1927225"/>
          </a:xfrm>
        </p:spPr>
        <p:txBody>
          <a:bodyPr anchor="b">
            <a:noAutofit/>
          </a:bodyPr>
          <a:lstStyle>
            <a:lvl1pPr>
              <a:defRPr sz="5400" cap="all" baseline="0"/>
            </a:lvl1pPr>
          </a:lstStyle>
          <a:p>
            <a:r>
              <a:rPr lang="en-CA"/>
              <a:t>Click to edit Master title style</a:t>
            </a:r>
            <a:endParaRPr lang="en-US" dirty="0"/>
          </a:p>
        </p:txBody>
      </p:sp>
      <p:sp>
        <p:nvSpPr>
          <p:cNvPr id="3" name="Subtitle 2"/>
          <p:cNvSpPr>
            <a:spLocks noGrp="1"/>
          </p:cNvSpPr>
          <p:nvPr>
            <p:ph type="subTitle" idx="1"/>
          </p:nvPr>
        </p:nvSpPr>
        <p:spPr>
          <a:xfrm>
            <a:off x="914400" y="3505200"/>
            <a:ext cx="85344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a:t>Click to edit Master subtitle style</a:t>
            </a:r>
            <a:endParaRPr lang="en-US" dirty="0"/>
          </a:p>
        </p:txBody>
      </p:sp>
      <p:sp>
        <p:nvSpPr>
          <p:cNvPr id="4" name="Date Placeholder 3"/>
          <p:cNvSpPr>
            <a:spLocks noGrp="1"/>
          </p:cNvSpPr>
          <p:nvPr>
            <p:ph type="dt" sz="half" idx="10"/>
          </p:nvPr>
        </p:nvSpPr>
        <p:spPr/>
        <p:txBody>
          <a:bodyPr/>
          <a:lstStyle/>
          <a:p>
            <a:fld id="{C8A432C8-69A7-458B-9684-2BFA64B31948}" type="datetime2">
              <a:rPr lang="en-US" smtClean="0"/>
              <a:pPr/>
              <a:t>Wednesday, September 18, 2024</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8" name="Straight Connector 7"/>
          <p:cNvCxnSpPr/>
          <p:nvPr/>
        </p:nvCxnSpPr>
        <p:spPr>
          <a:xfrm>
            <a:off x="914400" y="3398520"/>
            <a:ext cx="104648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Content Placeholder 2"/>
          <p:cNvSpPr>
            <a:spLocks noGrp="1"/>
          </p:cNvSpPr>
          <p:nvPr>
            <p:ph idx="1"/>
          </p:nvPr>
        </p:nvSpPr>
        <p:spPr/>
        <p:txBody>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Date Placeholder 3"/>
          <p:cNvSpPr>
            <a:spLocks noGrp="1"/>
          </p:cNvSpPr>
          <p:nvPr>
            <p:ph type="dt" sz="half" idx="10"/>
          </p:nvPr>
        </p:nvSpPr>
        <p:spPr/>
        <p:txBody>
          <a:bodyPr/>
          <a:lstStyle/>
          <a:p>
            <a:fld id="{6396A3A3-94A6-4E5B-AF39-173ACA3E61CC}" type="datetime2">
              <a:rPr lang="en-US" smtClean="0"/>
              <a:pPr/>
              <a:t>Wednesday, September 18, 2024</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3084" y="2362201"/>
            <a:ext cx="10363200" cy="2200275"/>
          </a:xfrm>
        </p:spPr>
        <p:txBody>
          <a:bodyPr anchor="b">
            <a:normAutofit/>
          </a:bodyPr>
          <a:lstStyle>
            <a:lvl1pPr algn="l">
              <a:defRPr sz="4800" b="0" cap="all"/>
            </a:lvl1pPr>
          </a:lstStyle>
          <a:p>
            <a:r>
              <a:rPr lang="en-CA"/>
              <a:t>Click to edit Master title style</a:t>
            </a:r>
            <a:endParaRPr lang="en-US" dirty="0"/>
          </a:p>
        </p:txBody>
      </p:sp>
      <p:sp>
        <p:nvSpPr>
          <p:cNvPr id="3" name="Text Placeholder 2"/>
          <p:cNvSpPr>
            <a:spLocks noGrp="1"/>
          </p:cNvSpPr>
          <p:nvPr>
            <p:ph type="body" idx="1"/>
          </p:nvPr>
        </p:nvSpPr>
        <p:spPr>
          <a:xfrm>
            <a:off x="963084" y="4626865"/>
            <a:ext cx="103632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a:t>Click to edit Master text styles</a:t>
            </a:r>
          </a:p>
        </p:txBody>
      </p:sp>
      <p:sp>
        <p:nvSpPr>
          <p:cNvPr id="4" name="Date Placeholder 3"/>
          <p:cNvSpPr>
            <a:spLocks noGrp="1"/>
          </p:cNvSpPr>
          <p:nvPr>
            <p:ph type="dt" sz="half" idx="10"/>
          </p:nvPr>
        </p:nvSpPr>
        <p:spPr/>
        <p:txBody>
          <a:bodyPr/>
          <a:lstStyle/>
          <a:p>
            <a:fld id="{9933D019-A32C-4EAD-B8E6-DBDA699692FD}" type="datetime2">
              <a:rPr lang="en-US" smtClean="0"/>
              <a:pPr/>
              <a:t>Wednesday, September 18, 2024</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975360" y="4599432"/>
            <a:ext cx="104648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Content Placeholder 2"/>
          <p:cNvSpPr>
            <a:spLocks noGrp="1"/>
          </p:cNvSpPr>
          <p:nvPr>
            <p:ph sz="half" idx="1"/>
          </p:nvPr>
        </p:nvSpPr>
        <p:spPr>
          <a:xfrm>
            <a:off x="609600" y="1673352"/>
            <a:ext cx="53848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dirty="0"/>
          </a:p>
        </p:txBody>
      </p:sp>
      <p:sp>
        <p:nvSpPr>
          <p:cNvPr id="4" name="Content Placeholder 3"/>
          <p:cNvSpPr>
            <a:spLocks noGrp="1"/>
          </p:cNvSpPr>
          <p:nvPr>
            <p:ph sz="half" idx="2"/>
          </p:nvPr>
        </p:nvSpPr>
        <p:spPr>
          <a:xfrm>
            <a:off x="6197600" y="1673352"/>
            <a:ext cx="53848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dirty="0"/>
          </a:p>
        </p:txBody>
      </p:sp>
      <p:sp>
        <p:nvSpPr>
          <p:cNvPr id="5" name="Date Placeholder 4"/>
          <p:cNvSpPr>
            <a:spLocks noGrp="1"/>
          </p:cNvSpPr>
          <p:nvPr>
            <p:ph type="dt" sz="half" idx="10"/>
          </p:nvPr>
        </p:nvSpPr>
        <p:spPr/>
        <p:txBody>
          <a:bodyPr/>
          <a:lstStyle/>
          <a:p>
            <a:fld id="{CCEBA98F-560C-4997-81C4-81D4D9187EAB}" type="datetime2">
              <a:rPr lang="en-US" smtClean="0"/>
              <a:pPr/>
              <a:t>Wednesday, September 18, 2024</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CA"/>
              <a:t>Click to edit Master title style</a:t>
            </a:r>
            <a:endParaRPr lang="en-US" dirty="0"/>
          </a:p>
        </p:txBody>
      </p:sp>
      <p:sp>
        <p:nvSpPr>
          <p:cNvPr id="3" name="Text Placeholder 2"/>
          <p:cNvSpPr>
            <a:spLocks noGrp="1"/>
          </p:cNvSpPr>
          <p:nvPr>
            <p:ph type="body" idx="1"/>
          </p:nvPr>
        </p:nvSpPr>
        <p:spPr>
          <a:xfrm>
            <a:off x="609600" y="1676400"/>
            <a:ext cx="524256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Click to edit Master text styles</a:t>
            </a:r>
          </a:p>
        </p:txBody>
      </p:sp>
      <p:sp>
        <p:nvSpPr>
          <p:cNvPr id="4" name="Content Placeholder 3"/>
          <p:cNvSpPr>
            <a:spLocks noGrp="1"/>
          </p:cNvSpPr>
          <p:nvPr>
            <p:ph sz="half" idx="2"/>
          </p:nvPr>
        </p:nvSpPr>
        <p:spPr>
          <a:xfrm>
            <a:off x="609600" y="2438400"/>
            <a:ext cx="524256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dirty="0"/>
          </a:p>
        </p:txBody>
      </p:sp>
      <p:sp>
        <p:nvSpPr>
          <p:cNvPr id="5" name="Text Placeholder 4"/>
          <p:cNvSpPr>
            <a:spLocks noGrp="1"/>
          </p:cNvSpPr>
          <p:nvPr>
            <p:ph type="body" sz="quarter" idx="3"/>
          </p:nvPr>
        </p:nvSpPr>
        <p:spPr>
          <a:xfrm>
            <a:off x="6339840" y="1676400"/>
            <a:ext cx="524256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Click to edit Master text styles</a:t>
            </a:r>
          </a:p>
        </p:txBody>
      </p:sp>
      <p:sp>
        <p:nvSpPr>
          <p:cNvPr id="6" name="Content Placeholder 5"/>
          <p:cNvSpPr>
            <a:spLocks noGrp="1"/>
          </p:cNvSpPr>
          <p:nvPr>
            <p:ph sz="quarter" idx="4"/>
          </p:nvPr>
        </p:nvSpPr>
        <p:spPr>
          <a:xfrm>
            <a:off x="6339840" y="2438400"/>
            <a:ext cx="524256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dirty="0"/>
          </a:p>
        </p:txBody>
      </p:sp>
      <p:sp>
        <p:nvSpPr>
          <p:cNvPr id="7" name="Date Placeholder 6"/>
          <p:cNvSpPr>
            <a:spLocks noGrp="1"/>
          </p:cNvSpPr>
          <p:nvPr>
            <p:ph type="dt" sz="half" idx="10"/>
          </p:nvPr>
        </p:nvSpPr>
        <p:spPr/>
        <p:txBody>
          <a:bodyPr/>
          <a:lstStyle/>
          <a:p>
            <a:fld id="{150972B2-CA5C-437D-87D0-8081271A9E4B}" type="datetime2">
              <a:rPr lang="en-US" smtClean="0"/>
              <a:pPr/>
              <a:t>Wednesday, September 18, 2024</a:t>
            </a:fld>
            <a:endParaRPr lang="en-US"/>
          </a:p>
        </p:txBody>
      </p:sp>
      <p:sp>
        <p:nvSpPr>
          <p:cNvPr id="8" name="Footer Placeholder 7"/>
          <p:cNvSpPr>
            <a:spLocks noGrp="1"/>
          </p:cNvSpPr>
          <p:nvPr>
            <p:ph type="ftr" sz="quarter" idx="11"/>
          </p:nvPr>
        </p:nvSpPr>
        <p:spPr/>
        <p:txBody>
          <a:bodyPr/>
          <a:lstStyle/>
          <a:p>
            <a:pPr algn="r"/>
            <a:endParaRPr lang="en-US" dirty="0"/>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3741949" y="4045691"/>
            <a:ext cx="4709160" cy="1059"/>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Date Placeholder 2"/>
          <p:cNvSpPr>
            <a:spLocks noGrp="1"/>
          </p:cNvSpPr>
          <p:nvPr>
            <p:ph type="dt" sz="half" idx="10"/>
          </p:nvPr>
        </p:nvSpPr>
        <p:spPr/>
        <p:txBody>
          <a:bodyPr/>
          <a:lstStyle/>
          <a:p>
            <a:fld id="{79CD4847-11EF-4466-A8AD-85CDB7B49118}" type="datetime2">
              <a:rPr lang="en-US" smtClean="0"/>
              <a:pPr/>
              <a:t>Wednesday, September 18, 2024</a:t>
            </a:fld>
            <a:endParaRPr lang="en-US"/>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8457A-3AB9-4880-8A0C-9F8524491207}" type="datetime2">
              <a:rPr lang="en-US" smtClean="0"/>
              <a:pPr/>
              <a:t>Wednesday, September 18, 2024</a:t>
            </a:fld>
            <a:endParaRPr lang="en-US"/>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792080"/>
            <a:ext cx="2852928" cy="1261872"/>
          </a:xfrm>
        </p:spPr>
        <p:txBody>
          <a:bodyPr anchor="b">
            <a:noAutofit/>
          </a:bodyPr>
          <a:lstStyle>
            <a:lvl1pPr algn="l">
              <a:defRPr sz="2400" b="0"/>
            </a:lvl1pPr>
          </a:lstStyle>
          <a:p>
            <a:r>
              <a:rPr lang="en-CA"/>
              <a:t>Click to edit Master title style</a:t>
            </a:r>
            <a:endParaRPr lang="en-US" dirty="0"/>
          </a:p>
        </p:txBody>
      </p:sp>
      <p:sp>
        <p:nvSpPr>
          <p:cNvPr id="3" name="Content Placeholder 2"/>
          <p:cNvSpPr>
            <a:spLocks noGrp="1"/>
          </p:cNvSpPr>
          <p:nvPr>
            <p:ph idx="1"/>
          </p:nvPr>
        </p:nvSpPr>
        <p:spPr>
          <a:xfrm>
            <a:off x="3962400" y="792080"/>
            <a:ext cx="7620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dirty="0"/>
          </a:p>
        </p:txBody>
      </p:sp>
      <p:sp>
        <p:nvSpPr>
          <p:cNvPr id="4" name="Text Placeholder 3"/>
          <p:cNvSpPr>
            <a:spLocks noGrp="1"/>
          </p:cNvSpPr>
          <p:nvPr>
            <p:ph type="body" sz="half" idx="2"/>
          </p:nvPr>
        </p:nvSpPr>
        <p:spPr>
          <a:xfrm>
            <a:off x="609601" y="2130553"/>
            <a:ext cx="2852928"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5" name="Date Placeholder 4"/>
          <p:cNvSpPr>
            <a:spLocks noGrp="1"/>
          </p:cNvSpPr>
          <p:nvPr>
            <p:ph type="dt" sz="half" idx="10"/>
          </p:nvPr>
        </p:nvSpPr>
        <p:spPr/>
        <p:txBody>
          <a:bodyPr/>
          <a:lstStyle/>
          <a:p>
            <a:fld id="{3FE976D3-5B7F-4300-ABED-C91F1B2AE209}" type="datetime2">
              <a:rPr lang="en-US" smtClean="0"/>
              <a:pPr/>
              <a:t>Wednesday, September 18, 2024</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912152" y="3579942"/>
            <a:ext cx="5577840" cy="211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792480"/>
            <a:ext cx="2856907" cy="1264920"/>
          </a:xfrm>
        </p:spPr>
        <p:txBody>
          <a:bodyPr anchor="b">
            <a:normAutofit/>
          </a:bodyPr>
          <a:lstStyle>
            <a:lvl1pPr algn="l">
              <a:defRPr sz="2400" b="0"/>
            </a:lvl1pPr>
          </a:lstStyle>
          <a:p>
            <a:r>
              <a:rPr lang="en-CA"/>
              <a:t>Click to edit Master title style</a:t>
            </a:r>
            <a:endParaRPr lang="en-US" dirty="0"/>
          </a:p>
        </p:txBody>
      </p:sp>
      <p:sp>
        <p:nvSpPr>
          <p:cNvPr id="3" name="Picture Placeholder 2"/>
          <p:cNvSpPr>
            <a:spLocks noGrp="1"/>
          </p:cNvSpPr>
          <p:nvPr>
            <p:ph type="pic" idx="1"/>
          </p:nvPr>
        </p:nvSpPr>
        <p:spPr>
          <a:xfrm>
            <a:off x="3811480" y="838201"/>
            <a:ext cx="787252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a:t>Drag picture to placeholder or click icon to add</a:t>
            </a:r>
            <a:endParaRPr lang="en-US" dirty="0"/>
          </a:p>
        </p:txBody>
      </p:sp>
      <p:sp>
        <p:nvSpPr>
          <p:cNvPr id="4" name="Text Placeholder 3"/>
          <p:cNvSpPr>
            <a:spLocks noGrp="1"/>
          </p:cNvSpPr>
          <p:nvPr>
            <p:ph type="body" sz="half" idx="2"/>
          </p:nvPr>
        </p:nvSpPr>
        <p:spPr>
          <a:xfrm>
            <a:off x="609600" y="2133600"/>
            <a:ext cx="2852928"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
        <p:nvSpPr>
          <p:cNvPr id="5" name="Date Placeholder 4"/>
          <p:cNvSpPr>
            <a:spLocks noGrp="1"/>
          </p:cNvSpPr>
          <p:nvPr>
            <p:ph type="dt" sz="half" idx="10"/>
          </p:nvPr>
        </p:nvSpPr>
        <p:spPr/>
        <p:txBody>
          <a:bodyPr/>
          <a:lstStyle/>
          <a:p>
            <a:fld id="{EBDC1E59-17DD-41CE-97CA-624A472382D4}" type="datetime2">
              <a:rPr lang="en-US" smtClean="0"/>
              <a:pPr/>
              <a:t>Wednesday, September 18, 2024</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Date Placeholder 3"/>
          <p:cNvSpPr>
            <a:spLocks noGrp="1"/>
          </p:cNvSpPr>
          <p:nvPr>
            <p:ph type="dt" sz="half" idx="10"/>
          </p:nvPr>
        </p:nvSpPr>
        <p:spPr/>
        <p:txBody>
          <a:bodyPr/>
          <a:lstStyle/>
          <a:p>
            <a:fld id="{8CC057FC-95B6-4D89-AFDA-ABA33EE921E5}" type="datetime2">
              <a:rPr lang="en-US" smtClean="0"/>
              <a:pPr/>
              <a:t>Wednesday, September 18, 2024</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609600"/>
            <a:ext cx="2743200" cy="5867400"/>
          </a:xfrm>
        </p:spPr>
        <p:txBody>
          <a:bodyPr vert="eaVert" anchor="b"/>
          <a:lstStyle/>
          <a:p>
            <a:r>
              <a:rPr lang="en-CA"/>
              <a:t>Click to edit Master title style</a:t>
            </a:r>
            <a:endParaRPr lang="en-US" dirty="0"/>
          </a:p>
        </p:txBody>
      </p:sp>
      <p:sp>
        <p:nvSpPr>
          <p:cNvPr id="3" name="Vertical Text Placeholder 2"/>
          <p:cNvSpPr>
            <a:spLocks noGrp="1"/>
          </p:cNvSpPr>
          <p:nvPr>
            <p:ph type="body" orient="vert" idx="1"/>
          </p:nvPr>
        </p:nvSpPr>
        <p:spPr>
          <a:xfrm>
            <a:off x="609600" y="609600"/>
            <a:ext cx="8026400" cy="5867400"/>
          </a:xfrm>
        </p:spPr>
        <p:txBody>
          <a:bodyPr vert="eaVert"/>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dirty="0"/>
          </a:p>
        </p:txBody>
      </p:sp>
      <p:sp>
        <p:nvSpPr>
          <p:cNvPr id="4" name="Date Placeholder 3"/>
          <p:cNvSpPr>
            <a:spLocks noGrp="1"/>
          </p:cNvSpPr>
          <p:nvPr>
            <p:ph type="dt" sz="half" idx="10"/>
          </p:nvPr>
        </p:nvSpPr>
        <p:spPr/>
        <p:txBody>
          <a:bodyPr/>
          <a:lstStyle/>
          <a:p>
            <a:fld id="{EC4549AC-EB31-477F-92A9-B1988E232878}" type="datetime2">
              <a:rPr lang="en-US" smtClean="0"/>
              <a:pPr/>
              <a:t>Wednesday, September 18, 2024</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12192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609600" y="533400"/>
            <a:ext cx="10972800" cy="990600"/>
          </a:xfrm>
          <a:prstGeom prst="rect">
            <a:avLst/>
          </a:prstGeom>
        </p:spPr>
        <p:txBody>
          <a:bodyPr vert="horz" lIns="91440" tIns="45720" rIns="91440" bIns="45720" rtlCol="0" anchor="ctr">
            <a:normAutofit/>
          </a:bodyPr>
          <a:lstStyle/>
          <a:p>
            <a:r>
              <a:rPr lang="en-CA"/>
              <a:t>Click to edit Master title style</a:t>
            </a:r>
            <a:endParaRPr lang="en-US" dirty="0"/>
          </a:p>
        </p:txBody>
      </p:sp>
      <p:sp>
        <p:nvSpPr>
          <p:cNvPr id="3" name="Text Placeholder 2"/>
          <p:cNvSpPr>
            <a:spLocks noGrp="1"/>
          </p:cNvSpPr>
          <p:nvPr>
            <p:ph type="body" idx="1"/>
          </p:nvPr>
        </p:nvSpPr>
        <p:spPr>
          <a:xfrm>
            <a:off x="609600" y="1600200"/>
            <a:ext cx="10972800" cy="4876800"/>
          </a:xfrm>
          <a:prstGeom prst="rect">
            <a:avLst/>
          </a:prstGeom>
        </p:spPr>
        <p:txBody>
          <a:bodyPr vert="horz" lIns="91440" tIns="45720" rIns="91440" bIns="45720" rtlCol="0">
            <a:normAutofit/>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dirty="0"/>
          </a:p>
        </p:txBody>
      </p:sp>
      <p:sp>
        <p:nvSpPr>
          <p:cNvPr id="7" name="Rectangle 6"/>
          <p:cNvSpPr/>
          <p:nvPr/>
        </p:nvSpPr>
        <p:spPr>
          <a:xfrm>
            <a:off x="0" y="0"/>
            <a:ext cx="12192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Date Placeholder 3"/>
          <p:cNvSpPr>
            <a:spLocks noGrp="1"/>
          </p:cNvSpPr>
          <p:nvPr>
            <p:ph type="dt" sz="half" idx="2"/>
          </p:nvPr>
        </p:nvSpPr>
        <p:spPr>
          <a:xfrm>
            <a:off x="609600" y="18288"/>
            <a:ext cx="3860800" cy="329184"/>
          </a:xfrm>
          <a:prstGeom prst="rect">
            <a:avLst/>
          </a:prstGeom>
        </p:spPr>
        <p:txBody>
          <a:bodyPr vert="horz" lIns="91440" tIns="45720" rIns="91440" bIns="45720" rtlCol="0" anchor="ctr"/>
          <a:lstStyle>
            <a:lvl1pPr algn="l">
              <a:defRPr sz="1200">
                <a:solidFill>
                  <a:srgbClr val="FFFFFF"/>
                </a:solidFill>
              </a:defRPr>
            </a:lvl1pPr>
          </a:lstStyle>
          <a:p>
            <a:fld id="{A80CB818-7379-467D-8E76-EF9D9074A26C}" type="datetime2">
              <a:rPr lang="en-US" smtClean="0"/>
              <a:pPr/>
              <a:t>Wednesday, September 18, 2024</a:t>
            </a:fld>
            <a:endParaRPr lang="en-US" dirty="0"/>
          </a:p>
        </p:txBody>
      </p:sp>
      <p:sp>
        <p:nvSpPr>
          <p:cNvPr id="5" name="Footer Placeholder 4"/>
          <p:cNvSpPr>
            <a:spLocks noGrp="1"/>
          </p:cNvSpPr>
          <p:nvPr>
            <p:ph type="ftr" sz="quarter" idx="3"/>
          </p:nvPr>
        </p:nvSpPr>
        <p:spPr>
          <a:xfrm>
            <a:off x="4572000" y="18288"/>
            <a:ext cx="5486400" cy="329184"/>
          </a:xfrm>
          <a:prstGeom prst="rect">
            <a:avLst/>
          </a:prstGeom>
        </p:spPr>
        <p:txBody>
          <a:bodyPr vert="horz" lIns="91440" tIns="45720" rIns="91440" bIns="45720" rtlCol="0" anchor="ctr"/>
          <a:lstStyle>
            <a:lvl1pPr algn="ctr">
              <a:defRPr sz="1200">
                <a:solidFill>
                  <a:srgbClr val="FFFFFF"/>
                </a:solidFill>
              </a:defRPr>
            </a:lvl1pPr>
          </a:lstStyle>
          <a:p>
            <a:pPr algn="r"/>
            <a:endParaRPr lang="en-US" dirty="0"/>
          </a:p>
        </p:txBody>
      </p:sp>
      <p:sp>
        <p:nvSpPr>
          <p:cNvPr id="6" name="Slide Number Placeholder 5"/>
          <p:cNvSpPr>
            <a:spLocks noGrp="1"/>
          </p:cNvSpPr>
          <p:nvPr>
            <p:ph type="sldNum" sz="quarter" idx="4"/>
          </p:nvPr>
        </p:nvSpPr>
        <p:spPr>
          <a:xfrm>
            <a:off x="10160000" y="18288"/>
            <a:ext cx="1422400" cy="329184"/>
          </a:xfrm>
          <a:prstGeom prst="rect">
            <a:avLst/>
          </a:prstGeom>
        </p:spPr>
        <p:txBody>
          <a:bodyPr vert="horz" lIns="91440" tIns="45720" rIns="91440" bIns="45720" rtlCol="0" anchor="ctr"/>
          <a:lstStyle>
            <a:lvl1pPr algn="l">
              <a:defRPr sz="1400" b="1">
                <a:solidFill>
                  <a:srgbClr val="FFFFFF"/>
                </a:solidFill>
              </a:defRPr>
            </a:lvl1pPr>
          </a:lstStyle>
          <a:p>
            <a:fld id="{0CFEC368-1D7A-4F81-ABF6-AE0E36BAF64C}"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hf sldNum="0"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3084" y="2362201"/>
            <a:ext cx="10363200" cy="2200275"/>
          </a:xfrm>
        </p:spPr>
        <p:txBody>
          <a:bodyPr vert="horz" lIns="91440" tIns="45720" rIns="91440" bIns="45720" rtlCol="0" anchor="b">
            <a:normAutofit/>
          </a:bodyPr>
          <a:lstStyle/>
          <a:p>
            <a:r>
              <a:rPr lang="en-US" dirty="0"/>
              <a:t>The Origins of Communism</a:t>
            </a:r>
          </a:p>
        </p:txBody>
      </p:sp>
      <p:sp>
        <p:nvSpPr>
          <p:cNvPr id="3" name="TextBox 2"/>
          <p:cNvSpPr txBox="1"/>
          <p:nvPr/>
        </p:nvSpPr>
        <p:spPr>
          <a:xfrm>
            <a:off x="963084" y="4626865"/>
            <a:ext cx="10363200" cy="1500187"/>
          </a:xfrm>
          <a:prstGeom prst="rect">
            <a:avLst/>
          </a:prstGeom>
        </p:spPr>
        <p:txBody>
          <a:bodyPr vert="horz" lIns="91440" tIns="45720" rIns="91440" bIns="45720" rtlCol="0" anchor="t">
            <a:normAutofit/>
          </a:bodyPr>
          <a:lstStyle/>
          <a:p>
            <a:pPr>
              <a:lnSpc>
                <a:spcPct val="90000"/>
              </a:lnSpc>
              <a:spcBef>
                <a:spcPct val="20000"/>
              </a:spcBef>
              <a:buClr>
                <a:schemeClr val="accent1"/>
              </a:buClr>
              <a:buSzPct val="85000"/>
            </a:pPr>
            <a:r>
              <a:rPr lang="en-CA" sz="2200" kern="1200">
                <a:solidFill>
                  <a:schemeClr val="tx2"/>
                </a:solidFill>
                <a:latin typeface="+mn-lt"/>
                <a:ea typeface="+mn-ea"/>
                <a:cs typeface="+mn-cs"/>
              </a:rPr>
              <a:t>Today, we learn:</a:t>
            </a:r>
          </a:p>
          <a:p>
            <a:pPr>
              <a:lnSpc>
                <a:spcPct val="90000"/>
              </a:lnSpc>
              <a:spcBef>
                <a:spcPct val="20000"/>
              </a:spcBef>
              <a:buClr>
                <a:schemeClr val="accent1"/>
              </a:buClr>
              <a:buSzPct val="85000"/>
            </a:pPr>
            <a:r>
              <a:rPr lang="en-CA" sz="2200" kern="1200">
                <a:solidFill>
                  <a:schemeClr val="tx2"/>
                </a:solidFill>
                <a:latin typeface="+mn-lt"/>
                <a:ea typeface="+mn-ea"/>
                <a:cs typeface="+mn-cs"/>
              </a:rPr>
              <a:t>-to define Communism as a concept.</a:t>
            </a:r>
          </a:p>
          <a:p>
            <a:pPr>
              <a:lnSpc>
                <a:spcPct val="90000"/>
              </a:lnSpc>
              <a:spcBef>
                <a:spcPct val="20000"/>
              </a:spcBef>
              <a:buClr>
                <a:schemeClr val="accent1"/>
              </a:buClr>
              <a:buSzPct val="85000"/>
            </a:pPr>
            <a:r>
              <a:rPr lang="en-CA" sz="2200" kern="1200">
                <a:solidFill>
                  <a:schemeClr val="tx2"/>
                </a:solidFill>
                <a:latin typeface="+mn-lt"/>
                <a:ea typeface="+mn-ea"/>
                <a:cs typeface="+mn-cs"/>
              </a:rPr>
              <a:t>-the origins of Communism</a:t>
            </a:r>
          </a:p>
          <a:p>
            <a:pPr>
              <a:lnSpc>
                <a:spcPct val="90000"/>
              </a:lnSpc>
              <a:spcBef>
                <a:spcPct val="20000"/>
              </a:spcBef>
              <a:buClr>
                <a:schemeClr val="accent1"/>
              </a:buClr>
              <a:buSzPct val="85000"/>
            </a:pPr>
            <a:r>
              <a:rPr lang="en-CA" sz="2200" kern="1200">
                <a:solidFill>
                  <a:schemeClr val="tx2"/>
                </a:solidFill>
                <a:latin typeface="+mn-lt"/>
                <a:ea typeface="+mn-ea"/>
                <a:cs typeface="+mn-cs"/>
              </a:rPr>
              <a:t>-understand Communism in relation to alternative ideologies.</a:t>
            </a:r>
          </a:p>
        </p:txBody>
      </p:sp>
    </p:spTree>
    <p:extLst>
      <p:ext uri="{BB962C8B-B14F-4D97-AF65-F5344CB8AC3E}">
        <p14:creationId xmlns:p14="http://schemas.microsoft.com/office/powerpoint/2010/main" val="3559166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down)">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wipe(down)">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wipe(down)">
                                      <p:cBhvr>
                                        <p:cTn id="21" dur="5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wipe(down)">
                                      <p:cBhvr>
                                        <p:cTn id="2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371601"/>
            <a:ext cx="10464800" cy="1927225"/>
          </a:xfrm>
        </p:spPr>
        <p:txBody>
          <a:bodyPr anchor="b">
            <a:normAutofit/>
          </a:bodyPr>
          <a:lstStyle/>
          <a:p>
            <a:r>
              <a:rPr lang="en-CA" dirty="0"/>
              <a:t>IDEOLOGY:</a:t>
            </a:r>
          </a:p>
        </p:txBody>
      </p:sp>
      <p:sp>
        <p:nvSpPr>
          <p:cNvPr id="3" name="Content Placeholder 2"/>
          <p:cNvSpPr>
            <a:spLocks noGrp="1"/>
          </p:cNvSpPr>
          <p:nvPr>
            <p:ph type="subTitle" idx="1"/>
          </p:nvPr>
        </p:nvSpPr>
        <p:spPr>
          <a:xfrm>
            <a:off x="914400" y="3505200"/>
            <a:ext cx="8534400" cy="1752600"/>
          </a:xfrm>
        </p:spPr>
        <p:txBody>
          <a:bodyPr>
            <a:normAutofit/>
          </a:bodyPr>
          <a:lstStyle/>
          <a:p>
            <a:r>
              <a:rPr lang="en-CA"/>
              <a:t>A system of ideas and ideals, especially one that forms the basis of economic or political policy.</a:t>
            </a:r>
          </a:p>
          <a:p>
            <a:endParaRPr lang="en-CA"/>
          </a:p>
          <a:p>
            <a:r>
              <a:rPr lang="en-CA"/>
              <a:t>AKA: The Big Idea</a:t>
            </a:r>
          </a:p>
          <a:p>
            <a:endParaRPr lang="en-CA" dirty="0"/>
          </a:p>
          <a:p>
            <a:endParaRPr lang="en-C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371601"/>
            <a:ext cx="10464800" cy="1927225"/>
          </a:xfrm>
        </p:spPr>
        <p:txBody>
          <a:bodyPr anchor="b">
            <a:normAutofit/>
          </a:bodyPr>
          <a:lstStyle/>
          <a:p>
            <a:r>
              <a:rPr lang="en-US" i="1" dirty="0"/>
              <a:t>Global Forces </a:t>
            </a:r>
            <a:r>
              <a:rPr lang="en-US" dirty="0"/>
              <a:t>definition:</a:t>
            </a:r>
          </a:p>
        </p:txBody>
      </p:sp>
      <p:sp>
        <p:nvSpPr>
          <p:cNvPr id="3" name="Content Placeholder 2"/>
          <p:cNvSpPr>
            <a:spLocks noGrp="1"/>
          </p:cNvSpPr>
          <p:nvPr>
            <p:ph type="subTitle" idx="1"/>
          </p:nvPr>
        </p:nvSpPr>
        <p:spPr>
          <a:xfrm>
            <a:off x="914400" y="3505200"/>
            <a:ext cx="8534400" cy="1752600"/>
          </a:xfrm>
        </p:spPr>
        <p:txBody>
          <a:bodyPr>
            <a:normAutofit/>
          </a:bodyPr>
          <a:lstStyle/>
          <a:p>
            <a:pPr marL="0" indent="0">
              <a:buNone/>
            </a:pPr>
            <a:r>
              <a:rPr lang="en-US"/>
              <a:t>“A political and economic system based on community or state ownership of wealth, property, and the means of production, with each person working for the common good according to ability and receiving according to need. </a:t>
            </a:r>
          </a:p>
        </p:txBody>
      </p:sp>
    </p:spTree>
    <p:extLst>
      <p:ext uri="{BB962C8B-B14F-4D97-AF65-F5344CB8AC3E}">
        <p14:creationId xmlns:p14="http://schemas.microsoft.com/office/powerpoint/2010/main" val="224686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Communist Manifesto</a:t>
            </a:r>
          </a:p>
        </p:txBody>
      </p:sp>
      <p:sp>
        <p:nvSpPr>
          <p:cNvPr id="3" name="Content Placeholder 2"/>
          <p:cNvSpPr>
            <a:spLocks noGrp="1"/>
          </p:cNvSpPr>
          <p:nvPr>
            <p:ph idx="1"/>
          </p:nvPr>
        </p:nvSpPr>
        <p:spPr/>
        <p:txBody>
          <a:bodyPr>
            <a:normAutofit/>
          </a:bodyPr>
          <a:lstStyle/>
          <a:p>
            <a:pPr marL="0" indent="0">
              <a:buNone/>
            </a:pPr>
            <a:r>
              <a:rPr lang="en-US" dirty="0"/>
              <a:t>WHERE and WHEN?</a:t>
            </a:r>
          </a:p>
          <a:p>
            <a:pPr marL="0" indent="0">
              <a:buNone/>
            </a:pPr>
            <a:endParaRPr lang="en-US" dirty="0"/>
          </a:p>
          <a:p>
            <a:r>
              <a:rPr lang="en-US" sz="2800" b="1" u="sng" dirty="0"/>
              <a:t>Where:</a:t>
            </a:r>
            <a:r>
              <a:rPr lang="en-US" sz="2800" dirty="0"/>
              <a:t> Published in UK in the German Language.</a:t>
            </a:r>
          </a:p>
          <a:p>
            <a:pPr marL="0" indent="0">
              <a:buNone/>
            </a:pPr>
            <a:endParaRPr lang="en-US" sz="2800" dirty="0"/>
          </a:p>
          <a:p>
            <a:r>
              <a:rPr lang="en-US" sz="2800" b="1" u="sng" dirty="0"/>
              <a:t>When:</a:t>
            </a:r>
            <a:r>
              <a:rPr lang="en-US" sz="2800" u="sng" dirty="0"/>
              <a:t> </a:t>
            </a:r>
            <a:r>
              <a:rPr lang="en-US" sz="2800" dirty="0"/>
              <a:t>1848.</a:t>
            </a:r>
          </a:p>
          <a:p>
            <a:endParaRPr lang="en-US" sz="2800" dirty="0"/>
          </a:p>
          <a:p>
            <a:r>
              <a:rPr lang="en-US" sz="2800" b="1" u="sng" dirty="0"/>
              <a:t>What:</a:t>
            </a:r>
            <a:r>
              <a:rPr lang="en-US" sz="2800" dirty="0"/>
              <a:t> The book that outlined the basic principles of Communism, outlined why the authors felt it was necessary, and explained the steps to starting Communism.</a:t>
            </a:r>
          </a:p>
        </p:txBody>
      </p:sp>
    </p:spTree>
    <p:extLst>
      <p:ext uri="{BB962C8B-B14F-4D97-AF65-F5344CB8AC3E}">
        <p14:creationId xmlns:p14="http://schemas.microsoft.com/office/powerpoint/2010/main" val="4012444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Authors</a:t>
            </a:r>
          </a:p>
        </p:txBody>
      </p:sp>
      <p:pic>
        <p:nvPicPr>
          <p:cNvPr id="8" name="Picture 7"/>
          <p:cNvPicPr/>
          <p:nvPr/>
        </p:nvPicPr>
        <p:blipFill>
          <a:blip r:embed="rId2" cstate="print"/>
          <a:srcRect/>
          <a:stretch>
            <a:fillRect/>
          </a:stretch>
        </p:blipFill>
        <p:spPr bwMode="auto">
          <a:xfrm>
            <a:off x="2647568" y="1920481"/>
            <a:ext cx="2672715" cy="3042285"/>
          </a:xfrm>
          <a:prstGeom prst="rect">
            <a:avLst/>
          </a:prstGeom>
          <a:noFill/>
          <a:ln w="9525">
            <a:noFill/>
            <a:miter lim="800000"/>
            <a:headEnd/>
            <a:tailEnd/>
          </a:ln>
        </p:spPr>
      </p:pic>
      <p:pic>
        <p:nvPicPr>
          <p:cNvPr id="9" name="Picture 8"/>
          <p:cNvPicPr/>
          <p:nvPr/>
        </p:nvPicPr>
        <p:blipFill>
          <a:blip r:embed="rId3" cstate="print"/>
          <a:srcRect/>
          <a:stretch>
            <a:fillRect/>
          </a:stretch>
        </p:blipFill>
        <p:spPr bwMode="auto">
          <a:xfrm>
            <a:off x="6352872" y="1920481"/>
            <a:ext cx="2948700" cy="3042285"/>
          </a:xfrm>
          <a:prstGeom prst="rect">
            <a:avLst/>
          </a:prstGeom>
          <a:noFill/>
          <a:ln w="9525">
            <a:noFill/>
            <a:miter lim="800000"/>
            <a:headEnd/>
            <a:tailEnd/>
          </a:ln>
        </p:spPr>
      </p:pic>
      <p:sp>
        <p:nvSpPr>
          <p:cNvPr id="10" name="TextBox 9"/>
          <p:cNvSpPr txBox="1"/>
          <p:nvPr/>
        </p:nvSpPr>
        <p:spPr>
          <a:xfrm>
            <a:off x="3279305" y="4962766"/>
            <a:ext cx="1391702" cy="430887"/>
          </a:xfrm>
          <a:prstGeom prst="rect">
            <a:avLst/>
          </a:prstGeom>
          <a:noFill/>
        </p:spPr>
        <p:txBody>
          <a:bodyPr wrap="none" rtlCol="0">
            <a:spAutoFit/>
          </a:bodyPr>
          <a:lstStyle/>
          <a:p>
            <a:r>
              <a:rPr lang="en-US" sz="2200" dirty="0"/>
              <a:t>Karl Marx</a:t>
            </a:r>
          </a:p>
        </p:txBody>
      </p:sp>
      <p:sp>
        <p:nvSpPr>
          <p:cNvPr id="11" name="TextBox 10"/>
          <p:cNvSpPr txBox="1"/>
          <p:nvPr/>
        </p:nvSpPr>
        <p:spPr>
          <a:xfrm>
            <a:off x="6690021" y="4962766"/>
            <a:ext cx="2240512" cy="430887"/>
          </a:xfrm>
          <a:prstGeom prst="rect">
            <a:avLst/>
          </a:prstGeom>
          <a:noFill/>
        </p:spPr>
        <p:txBody>
          <a:bodyPr wrap="square" rtlCol="0">
            <a:spAutoFit/>
          </a:bodyPr>
          <a:lstStyle/>
          <a:p>
            <a:r>
              <a:rPr lang="en-US" sz="2200" dirty="0"/>
              <a:t>Friedrich Engels</a:t>
            </a:r>
          </a:p>
        </p:txBody>
      </p:sp>
    </p:spTree>
    <p:extLst>
      <p:ext uri="{BB962C8B-B14F-4D97-AF65-F5344CB8AC3E}">
        <p14:creationId xmlns:p14="http://schemas.microsoft.com/office/powerpoint/2010/main" val="1928810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BA067FC9-5FAE-61FE-E131-F4E48308A6EE}"/>
              </a:ext>
            </a:extLst>
          </p:cNvPr>
          <p:cNvSpPr>
            <a:spLocks noGrp="1"/>
          </p:cNvSpPr>
          <p:nvPr>
            <p:ph type="title"/>
          </p:nvPr>
        </p:nvSpPr>
        <p:spPr>
          <a:xfrm>
            <a:off x="609600" y="533400"/>
            <a:ext cx="10972800" cy="990600"/>
          </a:xfrm>
        </p:spPr>
        <p:txBody>
          <a:bodyPr/>
          <a:lstStyle/>
          <a:p>
            <a:endParaRPr lang="en-US"/>
          </a:p>
        </p:txBody>
      </p:sp>
      <p:pic>
        <p:nvPicPr>
          <p:cNvPr id="4" name="Picture 3"/>
          <p:cNvPicPr/>
          <p:nvPr/>
        </p:nvPicPr>
        <p:blipFill>
          <a:blip r:embed="rId2" cstate="print"/>
          <a:srcRect t="27693" r="-1" b="13465"/>
          <a:stretch/>
        </p:blipFill>
        <p:spPr bwMode="auto">
          <a:xfrm>
            <a:off x="609600" y="1673352"/>
            <a:ext cx="5384800" cy="4718304"/>
          </a:xfrm>
          <a:prstGeom prst="rect">
            <a:avLst/>
          </a:prstGeom>
          <a:noFill/>
          <a:ln w="9525">
            <a:noFill/>
            <a:miter lim="800000"/>
            <a:headEnd/>
            <a:tailEnd/>
          </a:ln>
        </p:spPr>
      </p:pic>
      <p:sp>
        <p:nvSpPr>
          <p:cNvPr id="3" name="Content Placeholder 2"/>
          <p:cNvSpPr>
            <a:spLocks noGrp="1"/>
          </p:cNvSpPr>
          <p:nvPr>
            <p:ph sz="half" idx="2"/>
          </p:nvPr>
        </p:nvSpPr>
        <p:spPr>
          <a:xfrm>
            <a:off x="6197600" y="1673352"/>
            <a:ext cx="5384800" cy="4718304"/>
          </a:xfrm>
        </p:spPr>
        <p:txBody>
          <a:bodyPr>
            <a:normAutofit/>
          </a:bodyPr>
          <a:lstStyle/>
          <a:p>
            <a:pPr>
              <a:lnSpc>
                <a:spcPct val="90000"/>
              </a:lnSpc>
            </a:pPr>
            <a:r>
              <a:rPr lang="en-US" sz="2000"/>
              <a:t>Communism is often referred to as Marxism…why? Why not </a:t>
            </a:r>
            <a:r>
              <a:rPr lang="en-US" sz="2000" err="1"/>
              <a:t>Engelism</a:t>
            </a:r>
            <a:r>
              <a:rPr lang="en-US" sz="2000"/>
              <a:t>?</a:t>
            </a:r>
          </a:p>
          <a:p>
            <a:pPr>
              <a:lnSpc>
                <a:spcPct val="90000"/>
              </a:lnSpc>
            </a:pPr>
            <a:endParaRPr lang="en-US" sz="2000"/>
          </a:p>
          <a:p>
            <a:pPr>
              <a:lnSpc>
                <a:spcPct val="90000"/>
              </a:lnSpc>
            </a:pPr>
            <a:r>
              <a:rPr lang="en-US" sz="2000"/>
              <a:t>Engels said the book was “essentially Marx’s work” and that “the basic thought…belongs solely and exclusively to Marx.”</a:t>
            </a:r>
          </a:p>
          <a:p>
            <a:pPr>
              <a:lnSpc>
                <a:spcPct val="90000"/>
              </a:lnSpc>
            </a:pPr>
            <a:endParaRPr lang="en-US" sz="2000"/>
          </a:p>
          <a:p>
            <a:pPr>
              <a:lnSpc>
                <a:spcPct val="90000"/>
              </a:lnSpc>
            </a:pPr>
            <a:r>
              <a:rPr lang="en-US" sz="2000"/>
              <a:t>Therefore, Engels helped, but Karl Marx is considered the father of Communism.</a:t>
            </a:r>
          </a:p>
          <a:p>
            <a:pPr>
              <a:lnSpc>
                <a:spcPct val="90000"/>
              </a:lnSpc>
            </a:pPr>
            <a:endParaRPr lang="en-US" sz="2000"/>
          </a:p>
          <a:p>
            <a:pPr>
              <a:lnSpc>
                <a:spcPct val="90000"/>
              </a:lnSpc>
            </a:pPr>
            <a:r>
              <a:rPr lang="en-US" sz="2000"/>
              <a:t>His book would be controversial, but influenced people like Vladimir Lenin and Leon Trotsky, who will play a role in the Russian Revolution.</a:t>
            </a:r>
          </a:p>
        </p:txBody>
      </p:sp>
    </p:spTree>
    <p:extLst>
      <p:ext uri="{BB962C8B-B14F-4D97-AF65-F5344CB8AC3E}">
        <p14:creationId xmlns:p14="http://schemas.microsoft.com/office/powerpoint/2010/main" val="1418646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Marx outlined three basic “laws”</a:t>
            </a:r>
          </a:p>
        </p:txBody>
      </p:sp>
      <p:sp>
        <p:nvSpPr>
          <p:cNvPr id="3" name="Content Placeholder 2"/>
          <p:cNvSpPr>
            <a:spLocks noGrp="1"/>
          </p:cNvSpPr>
          <p:nvPr>
            <p:ph idx="1"/>
          </p:nvPr>
        </p:nvSpPr>
        <p:spPr>
          <a:xfrm>
            <a:off x="1981200" y="1600200"/>
            <a:ext cx="7058416" cy="4950912"/>
          </a:xfrm>
        </p:spPr>
        <p:txBody>
          <a:bodyPr>
            <a:normAutofit lnSpcReduction="10000"/>
          </a:bodyPr>
          <a:lstStyle/>
          <a:p>
            <a:pPr>
              <a:buFont typeface="Arial" charset="0"/>
              <a:buChar char="•"/>
            </a:pPr>
            <a:r>
              <a:rPr lang="en-US" sz="2800" b="1" dirty="0"/>
              <a:t>Economic determinism</a:t>
            </a:r>
          </a:p>
          <a:p>
            <a:pPr lvl="1">
              <a:buFont typeface="Arial" charset="0"/>
              <a:buChar char="•"/>
            </a:pPr>
            <a:r>
              <a:rPr lang="en-US" b="1" dirty="0"/>
              <a:t> </a:t>
            </a:r>
            <a:r>
              <a:rPr lang="en-US" dirty="0"/>
              <a:t>history is driven by who owns what.</a:t>
            </a:r>
          </a:p>
          <a:p>
            <a:pPr lvl="2">
              <a:buFont typeface="Arial" charset="0"/>
              <a:buChar char="•"/>
            </a:pPr>
            <a:r>
              <a:rPr lang="en-US" dirty="0"/>
              <a:t>Causes conflict between classes </a:t>
            </a:r>
          </a:p>
          <a:p>
            <a:pPr lvl="1">
              <a:buFont typeface="Arial" charset="0"/>
              <a:buChar char="•"/>
            </a:pPr>
            <a:r>
              <a:rPr lang="en-US" dirty="0"/>
              <a:t>Historical change is due to economic relationships</a:t>
            </a:r>
          </a:p>
          <a:p>
            <a:pPr lvl="1">
              <a:buFont typeface="Arial" charset="0"/>
              <a:buChar char="•"/>
            </a:pPr>
            <a:endParaRPr lang="en-US" dirty="0"/>
          </a:p>
          <a:p>
            <a:pPr lvl="1">
              <a:buFont typeface="Arial" charset="0"/>
              <a:buChar char="•"/>
            </a:pPr>
            <a:r>
              <a:rPr lang="en-US" dirty="0"/>
              <a:t>Economic conditions x is the most determining factor in causing behavior y</a:t>
            </a:r>
          </a:p>
          <a:p>
            <a:pPr lvl="1">
              <a:buFont typeface="Arial" charset="0"/>
              <a:buChar char="•"/>
            </a:pPr>
            <a:endParaRPr lang="en-US" dirty="0"/>
          </a:p>
          <a:p>
            <a:pPr>
              <a:buFont typeface="Arial" charset="0"/>
              <a:buChar char="•"/>
            </a:pPr>
            <a:endParaRPr lang="en-US" sz="2800" dirty="0"/>
          </a:p>
          <a:p>
            <a:pPr>
              <a:buFont typeface="Arial" charset="0"/>
              <a:buChar char="•"/>
            </a:pPr>
            <a:endParaRPr lang="en-US" sz="2800" dirty="0"/>
          </a:p>
          <a:p>
            <a:pPr>
              <a:buFont typeface="Arial" charset="0"/>
              <a:buChar char="•"/>
            </a:pPr>
            <a:r>
              <a:rPr lang="en-US" sz="2800" dirty="0"/>
              <a:t>i.e. Arab Spring</a:t>
            </a:r>
          </a:p>
          <a:p>
            <a:pPr>
              <a:buFont typeface="Arial" charset="0"/>
              <a:buChar char="•"/>
            </a:pPr>
            <a:r>
              <a:rPr lang="en-US" sz="2800" dirty="0"/>
              <a:t>i.e. </a:t>
            </a:r>
            <a:r>
              <a:rPr lang="en-US" sz="2800"/>
              <a:t>Ukraine</a:t>
            </a:r>
            <a:endParaRPr lang="en-US" sz="2800" dirty="0"/>
          </a:p>
          <a:p>
            <a:pPr>
              <a:buFont typeface="Arial" charset="0"/>
              <a:buChar char="•"/>
            </a:pPr>
            <a:endParaRPr lang="en-US" sz="2800" dirty="0"/>
          </a:p>
        </p:txBody>
      </p:sp>
    </p:spTree>
    <p:extLst>
      <p:ext uri="{BB962C8B-B14F-4D97-AF65-F5344CB8AC3E}">
        <p14:creationId xmlns:p14="http://schemas.microsoft.com/office/powerpoint/2010/main" val="971012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cstate="print"/>
          <a:srcRect/>
          <a:stretch>
            <a:fillRect/>
          </a:stretch>
        </p:blipFill>
        <p:spPr bwMode="auto">
          <a:xfrm>
            <a:off x="3681029" y="720090"/>
            <a:ext cx="4878465" cy="4859058"/>
          </a:xfrm>
          <a:prstGeom prst="rect">
            <a:avLst/>
          </a:prstGeom>
          <a:noFill/>
          <a:ln w="9525">
            <a:noFill/>
            <a:miter lim="800000"/>
            <a:headEnd/>
            <a:tailEnd/>
          </a:ln>
        </p:spPr>
      </p:pic>
      <p:sp>
        <p:nvSpPr>
          <p:cNvPr id="5" name="TextBox 4"/>
          <p:cNvSpPr txBox="1"/>
          <p:nvPr/>
        </p:nvSpPr>
        <p:spPr>
          <a:xfrm>
            <a:off x="4492322" y="5893065"/>
            <a:ext cx="3251574" cy="430887"/>
          </a:xfrm>
          <a:prstGeom prst="rect">
            <a:avLst/>
          </a:prstGeom>
          <a:noFill/>
        </p:spPr>
        <p:txBody>
          <a:bodyPr wrap="none" rtlCol="0">
            <a:spAutoFit/>
          </a:bodyPr>
          <a:lstStyle/>
          <a:p>
            <a:r>
              <a:rPr lang="en-US" sz="2200" b="1" dirty="0"/>
              <a:t>Hungry, hungry people</a:t>
            </a:r>
          </a:p>
        </p:txBody>
      </p:sp>
    </p:spTree>
    <p:extLst>
      <p:ext uri="{BB962C8B-B14F-4D97-AF65-F5344CB8AC3E}">
        <p14:creationId xmlns:p14="http://schemas.microsoft.com/office/powerpoint/2010/main" val="90621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pPr>
              <a:buFont typeface="Arial" charset="0"/>
              <a:buChar char="•"/>
            </a:pPr>
            <a:r>
              <a:rPr lang="en-US" b="1" dirty="0"/>
              <a:t>Class Warfare </a:t>
            </a:r>
            <a:r>
              <a:rPr lang="en-US" dirty="0"/>
              <a:t>– have always been conflict between “haves” and the “have-nots”. </a:t>
            </a:r>
          </a:p>
          <a:p>
            <a:pPr lvl="1">
              <a:buFont typeface="Arial" charset="0"/>
              <a:buChar char="•"/>
            </a:pPr>
            <a:r>
              <a:rPr lang="en-US" dirty="0"/>
              <a:t>Human nature fuels greed</a:t>
            </a:r>
          </a:p>
          <a:p>
            <a:pPr>
              <a:buFont typeface="Arial" charset="0"/>
              <a:buChar char="•"/>
            </a:pPr>
            <a:endParaRPr lang="en-US" dirty="0"/>
          </a:p>
          <a:p>
            <a:pPr>
              <a:buFont typeface="Arial" charset="0"/>
              <a:buChar char="•"/>
            </a:pPr>
            <a:r>
              <a:rPr lang="en-US" dirty="0"/>
              <a:t>Exploitation: - Capitalism can only thrive on the exploitation of the working class</a:t>
            </a:r>
          </a:p>
          <a:p>
            <a:pPr>
              <a:buFont typeface="Arial" charset="0"/>
              <a:buChar char="•"/>
            </a:pPr>
            <a:r>
              <a:rPr lang="en-US" dirty="0"/>
              <a:t>People are not free: </a:t>
            </a:r>
          </a:p>
          <a:p>
            <a:pPr lvl="1">
              <a:buFont typeface="Arial" charset="0"/>
              <a:buChar char="•"/>
            </a:pPr>
            <a:r>
              <a:rPr lang="en-US" dirty="0"/>
              <a:t>Workers are forced to sell their </a:t>
            </a:r>
            <a:r>
              <a:rPr lang="en-US" dirty="0" err="1"/>
              <a:t>labour</a:t>
            </a:r>
            <a:r>
              <a:rPr lang="en-US" dirty="0"/>
              <a:t> to survive</a:t>
            </a:r>
          </a:p>
          <a:p>
            <a:pPr>
              <a:buFont typeface="Arial" charset="0"/>
              <a:buChar char="•"/>
            </a:pPr>
            <a:endParaRPr lang="en-US" dirty="0"/>
          </a:p>
          <a:p>
            <a:pPr>
              <a:buFont typeface="Arial" charset="0"/>
              <a:buChar char="•"/>
            </a:pPr>
            <a:r>
              <a:rPr lang="en-US" dirty="0"/>
              <a:t>Believed in one final conflict – industrial workers (proletariat) would triumph over the bourgeoisie (capitalists) – society would become classless</a:t>
            </a:r>
          </a:p>
          <a:p>
            <a:pPr marL="788670" lvl="1" indent="-514350">
              <a:buAutoNum type="arabicPeriod"/>
            </a:pPr>
            <a:r>
              <a:rPr lang="en-US" dirty="0"/>
              <a:t>Establish a classless, stateless social organization</a:t>
            </a:r>
          </a:p>
          <a:p>
            <a:pPr marL="788670" lvl="1" indent="-514350">
              <a:buAutoNum type="arabicPeriod"/>
            </a:pPr>
            <a:r>
              <a:rPr lang="en-US" dirty="0"/>
              <a:t>Based on </a:t>
            </a:r>
            <a:r>
              <a:rPr lang="en-US" dirty="0" err="1"/>
              <a:t>COMMon</a:t>
            </a:r>
            <a:r>
              <a:rPr lang="en-US" dirty="0"/>
              <a:t> ownership of the means of production (</a:t>
            </a:r>
            <a:r>
              <a:rPr lang="en-US" dirty="0" err="1"/>
              <a:t>labour</a:t>
            </a:r>
            <a:r>
              <a:rPr lang="en-US" dirty="0"/>
              <a:t>, tool, natural resources, capital)</a:t>
            </a:r>
          </a:p>
          <a:p>
            <a:pPr marL="788670" lvl="1" indent="-514350">
              <a:buAutoNum type="arabicPeriod"/>
            </a:pPr>
            <a:r>
              <a:rPr lang="en-US" dirty="0"/>
              <a:t>People to contribute what they could and get what they needed.</a:t>
            </a:r>
          </a:p>
          <a:p>
            <a:pPr marL="788670" lvl="1" indent="-514350">
              <a:buAutoNum type="arabicPeriod"/>
            </a:pPr>
            <a:r>
              <a:rPr lang="en-US" dirty="0"/>
              <a:t>When everyone had what they needed – no  need for police or gov’t. The State would wither away.</a:t>
            </a:r>
          </a:p>
          <a:p>
            <a:pPr marL="514350" indent="-514350">
              <a:buAutoNum type="arabicPeriod"/>
            </a:pPr>
            <a:endParaRPr lang="en-US" dirty="0"/>
          </a:p>
          <a:p>
            <a:pPr>
              <a:buFont typeface="Arial" charset="0"/>
              <a:buChar char="•"/>
            </a:pPr>
            <a:r>
              <a:rPr lang="en-US" b="1" dirty="0"/>
              <a:t>Communism is Inevitable </a:t>
            </a:r>
            <a:r>
              <a:rPr lang="en-US" dirty="0"/>
              <a:t>– like a scientific law – this will happen and it cannot be changed.</a:t>
            </a:r>
          </a:p>
          <a:p>
            <a:pPr>
              <a:buFont typeface="Arial" charset="0"/>
              <a:buChar char="•"/>
            </a:pPr>
            <a:endParaRPr lang="en-US" dirty="0"/>
          </a:p>
          <a:p>
            <a:pPr marL="0" indent="0">
              <a:buNone/>
            </a:pPr>
            <a:endParaRPr lang="en-US" dirty="0"/>
          </a:p>
          <a:p>
            <a:endParaRPr lang="en-US" dirty="0"/>
          </a:p>
        </p:txBody>
      </p:sp>
      <p:pic>
        <p:nvPicPr>
          <p:cNvPr id="4" name="Picture 3"/>
          <p:cNvPicPr/>
          <p:nvPr/>
        </p:nvPicPr>
        <p:blipFill>
          <a:blip r:embed="rId2" cstate="print"/>
          <a:srcRect/>
          <a:stretch>
            <a:fillRect/>
          </a:stretch>
        </p:blipFill>
        <p:spPr bwMode="auto">
          <a:xfrm>
            <a:off x="7366084" y="134656"/>
            <a:ext cx="3211383" cy="1465545"/>
          </a:xfrm>
          <a:prstGeom prst="rect">
            <a:avLst/>
          </a:prstGeom>
          <a:noFill/>
          <a:ln w="9525">
            <a:noFill/>
            <a:miter lim="800000"/>
            <a:headEnd/>
            <a:tailEnd/>
          </a:ln>
        </p:spPr>
      </p:pic>
    </p:spTree>
    <p:extLst>
      <p:ext uri="{BB962C8B-B14F-4D97-AF65-F5344CB8AC3E}">
        <p14:creationId xmlns:p14="http://schemas.microsoft.com/office/powerpoint/2010/main" val="1573228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500"/>
                                        <p:tgtEl>
                                          <p:spTgt spid="3">
                                            <p:txEl>
                                              <p:pRg st="9" end="9"/>
                                            </p:txEl>
                                          </p:spTgt>
                                        </p:tgtEl>
                                      </p:cBhvr>
                                    </p:animEffect>
                                  </p:childTnLst>
                                </p:cTn>
                              </p:par>
                              <p:par>
                                <p:cTn id="43" presetID="1" presetClass="entr" presetSubtype="0" fill="hold" nodeType="withEffect">
                                  <p:stCondLst>
                                    <p:cond delay="0"/>
                                  </p:stCondLst>
                                  <p:childTnLst>
                                    <p:set>
                                      <p:cBhvr>
                                        <p:cTn id="44" dur="1" fill="hold">
                                          <p:stCondLst>
                                            <p:cond delay="0"/>
                                          </p:stCondLst>
                                        </p:cTn>
                                        <p:tgtEl>
                                          <p:spTgt spid="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animEffect transition="in" filter="fade">
                                      <p:cBhvr>
                                        <p:cTn id="49" dur="500"/>
                                        <p:tgtEl>
                                          <p:spTgt spid="3">
                                            <p:txEl>
                                              <p:pRg st="10" end="10"/>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3">
                                            <p:txEl>
                                              <p:pRg st="11" end="11"/>
                                            </p:txEl>
                                          </p:spTgt>
                                        </p:tgtEl>
                                        <p:attrNameLst>
                                          <p:attrName>style.visibility</p:attrName>
                                        </p:attrNameLst>
                                      </p:cBhvr>
                                      <p:to>
                                        <p:strVal val="visible"/>
                                      </p:to>
                                    </p:set>
                                    <p:animEffect transition="in" filter="fade">
                                      <p:cBhvr>
                                        <p:cTn id="54" dur="500"/>
                                        <p:tgtEl>
                                          <p:spTgt spid="3">
                                            <p:txEl>
                                              <p:pRg st="11" end="11"/>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3">
                                            <p:txEl>
                                              <p:pRg st="13" end="13"/>
                                            </p:txEl>
                                          </p:spTgt>
                                        </p:tgtEl>
                                        <p:attrNameLst>
                                          <p:attrName>style.visibility</p:attrName>
                                        </p:attrNameLst>
                                      </p:cBhvr>
                                      <p:to>
                                        <p:strVal val="visible"/>
                                      </p:to>
                                    </p:set>
                                    <p:animEffect transition="in" filter="fade">
                                      <p:cBhvr>
                                        <p:cTn id="59"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594955" y="517525"/>
            <a:ext cx="5002089" cy="6272213"/>
          </a:xfrm>
          <a:prstGeom prst="rect">
            <a:avLst/>
          </a:prstGeom>
          <a:solidFill>
            <a:schemeClr val="accent1"/>
          </a:solidFill>
          <a:ln>
            <a:noFill/>
          </a:ln>
          <a:extLs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780329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533400"/>
            <a:ext cx="7206208" cy="1364366"/>
          </a:xfrm>
        </p:spPr>
        <p:txBody>
          <a:bodyPr>
            <a:normAutofit fontScale="90000"/>
          </a:bodyPr>
          <a:lstStyle/>
          <a:p>
            <a:r>
              <a:rPr lang="en-US" sz="2700" dirty="0"/>
              <a:t>Karl Marx’s Top Ten Tenets of Communism (As outlined in the Manifesto):</a:t>
            </a:r>
            <a:br>
              <a:rPr lang="en-US" dirty="0"/>
            </a:br>
            <a:endParaRPr lang="en-US" dirty="0"/>
          </a:p>
        </p:txBody>
      </p:sp>
      <p:sp>
        <p:nvSpPr>
          <p:cNvPr id="3" name="Content Placeholder 2"/>
          <p:cNvSpPr>
            <a:spLocks noGrp="1"/>
          </p:cNvSpPr>
          <p:nvPr>
            <p:ph idx="1"/>
          </p:nvPr>
        </p:nvSpPr>
        <p:spPr/>
        <p:txBody>
          <a:bodyPr>
            <a:normAutofit fontScale="92500" lnSpcReduction="10000"/>
          </a:bodyPr>
          <a:lstStyle/>
          <a:p>
            <a:pPr marL="457200" indent="-457200">
              <a:buFont typeface="+mj-lt"/>
              <a:buAutoNum type="arabicPeriod"/>
            </a:pPr>
            <a:r>
              <a:rPr lang="en-US" sz="2800" dirty="0"/>
              <a:t>Central State Banking System</a:t>
            </a:r>
          </a:p>
          <a:p>
            <a:pPr marL="457200" indent="-457200">
              <a:buFont typeface="+mj-lt"/>
              <a:buAutoNum type="arabicPeriod"/>
            </a:pPr>
            <a:r>
              <a:rPr lang="en-US" sz="2800" dirty="0"/>
              <a:t>Government-controlled free education</a:t>
            </a:r>
          </a:p>
          <a:p>
            <a:pPr marL="731520" lvl="1" indent="-457200">
              <a:buFont typeface="+mj-lt"/>
              <a:buAutoNum type="arabicPeriod"/>
            </a:pPr>
            <a:r>
              <a:rPr lang="en-US" dirty="0"/>
              <a:t>reduced child </a:t>
            </a:r>
            <a:r>
              <a:rPr lang="en-US" dirty="0" err="1"/>
              <a:t>labour</a:t>
            </a:r>
            <a:endParaRPr lang="en-US" dirty="0"/>
          </a:p>
          <a:p>
            <a:pPr marL="457200" indent="-457200">
              <a:buFont typeface="+mj-lt"/>
              <a:buAutoNum type="arabicPeriod"/>
            </a:pPr>
            <a:r>
              <a:rPr lang="en-US" sz="2800" dirty="0"/>
              <a:t>Government-controlled </a:t>
            </a:r>
            <a:r>
              <a:rPr lang="en-US" sz="2800" dirty="0" err="1"/>
              <a:t>labour</a:t>
            </a:r>
            <a:endParaRPr lang="en-US" sz="2800" dirty="0"/>
          </a:p>
          <a:p>
            <a:pPr marL="457200" indent="-457200">
              <a:buFont typeface="+mj-lt"/>
              <a:buAutoNum type="arabicPeriod"/>
            </a:pPr>
            <a:r>
              <a:rPr lang="en-US" sz="2800" dirty="0"/>
              <a:t>Government ownership of transportation and communication vehicles</a:t>
            </a:r>
          </a:p>
          <a:p>
            <a:pPr marL="457200" indent="-457200">
              <a:buFont typeface="+mj-lt"/>
              <a:buAutoNum type="arabicPeriod"/>
            </a:pPr>
            <a:r>
              <a:rPr lang="en-US" sz="2800" dirty="0"/>
              <a:t>Government ownership of agricultural means and factories</a:t>
            </a:r>
          </a:p>
          <a:p>
            <a:pPr marL="457200" indent="-457200">
              <a:buFont typeface="+mj-lt"/>
              <a:buAutoNum type="arabicPeriod"/>
            </a:pPr>
            <a:r>
              <a:rPr lang="en-US" sz="2800" dirty="0"/>
              <a:t>More equitable population distribution (facilitate better use of the land)</a:t>
            </a:r>
          </a:p>
          <a:p>
            <a:pPr marL="457200" indent="-457200">
              <a:buFont typeface="+mj-lt"/>
              <a:buAutoNum type="arabicPeriod"/>
            </a:pPr>
            <a:r>
              <a:rPr lang="en-US" sz="2800" dirty="0"/>
              <a:t>Property rights confiscation</a:t>
            </a:r>
          </a:p>
          <a:p>
            <a:pPr marL="457200" indent="-457200">
              <a:buFont typeface="+mj-lt"/>
              <a:buAutoNum type="arabicPeriod"/>
            </a:pPr>
            <a:r>
              <a:rPr lang="en-US" sz="2800" dirty="0"/>
              <a:t>Heavy income tax on everyone</a:t>
            </a:r>
          </a:p>
          <a:p>
            <a:pPr marL="457200" indent="-457200">
              <a:buFont typeface="+mj-lt"/>
              <a:buAutoNum type="arabicPeriod"/>
            </a:pPr>
            <a:r>
              <a:rPr lang="en-US" sz="2800" dirty="0"/>
              <a:t>Elimination of inheritance rights</a:t>
            </a:r>
          </a:p>
          <a:p>
            <a:pPr marL="457200" indent="-457200">
              <a:buFont typeface="+mj-lt"/>
              <a:buAutoNum type="arabicPeriod"/>
            </a:pPr>
            <a:r>
              <a:rPr lang="en-US" sz="2800" dirty="0"/>
              <a:t>Regional planning</a:t>
            </a:r>
          </a:p>
          <a:p>
            <a:endParaRPr lang="en-US" dirty="0"/>
          </a:p>
        </p:txBody>
      </p:sp>
    </p:spTree>
    <p:extLst>
      <p:ext uri="{BB962C8B-B14F-4D97-AF65-F5344CB8AC3E}">
        <p14:creationId xmlns:p14="http://schemas.microsoft.com/office/powerpoint/2010/main" val="714353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585026"/>
            <a:ext cx="8229600" cy="5891974"/>
          </a:xfrm>
        </p:spPr>
        <p:txBody>
          <a:bodyPr>
            <a:normAutofit fontScale="92500" lnSpcReduction="20000"/>
          </a:bodyPr>
          <a:lstStyle/>
          <a:p>
            <a:pPr marL="0" indent="0">
              <a:buNone/>
            </a:pPr>
            <a:r>
              <a:rPr lang="en-US" dirty="0"/>
              <a:t>This might sound like a good idea from the ground up, but how do you turn an existing society to Communism?</a:t>
            </a:r>
          </a:p>
          <a:p>
            <a:endParaRPr lang="en-US" dirty="0"/>
          </a:p>
          <a:p>
            <a:pPr marL="0" indent="0">
              <a:buNone/>
            </a:pPr>
            <a:r>
              <a:rPr lang="en-US" b="1" dirty="0"/>
              <a:t>Marx outlined 3 phases:</a:t>
            </a:r>
          </a:p>
          <a:p>
            <a:endParaRPr lang="en-US" dirty="0"/>
          </a:p>
          <a:p>
            <a:r>
              <a:rPr lang="en-US" sz="2800" dirty="0"/>
              <a:t>Phase 1: A revolution must take place to overthrow government.</a:t>
            </a:r>
          </a:p>
          <a:p>
            <a:endParaRPr lang="en-US" sz="2800" dirty="0"/>
          </a:p>
          <a:p>
            <a:r>
              <a:rPr lang="en-US" sz="2800" dirty="0"/>
              <a:t>Phase 2: A dictator or elite leader(s) must gain total control over the proletariat, including personal choices like education, religion, employment, and marriage. Collectivization of property and wealth.</a:t>
            </a:r>
          </a:p>
          <a:p>
            <a:pPr marL="274320" lvl="1" indent="0">
              <a:buNone/>
            </a:pPr>
            <a:endParaRPr lang="en-US" dirty="0"/>
          </a:p>
          <a:p>
            <a:endParaRPr lang="en-US" sz="2800" dirty="0"/>
          </a:p>
          <a:p>
            <a:r>
              <a:rPr lang="en-US" sz="2800" dirty="0"/>
              <a:t>Phase 3: Achievement of utopia, opposition destroyed, full control of production.</a:t>
            </a:r>
          </a:p>
          <a:p>
            <a:endParaRPr lang="en-US" dirty="0"/>
          </a:p>
        </p:txBody>
      </p:sp>
    </p:spTree>
    <p:extLst>
      <p:ext uri="{BB962C8B-B14F-4D97-AF65-F5344CB8AC3E}">
        <p14:creationId xmlns:p14="http://schemas.microsoft.com/office/powerpoint/2010/main" val="295658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1084438"/>
            <a:ext cx="8229600" cy="5392562"/>
          </a:xfrm>
        </p:spPr>
        <p:txBody>
          <a:bodyPr/>
          <a:lstStyle/>
          <a:p>
            <a:pPr marL="0" indent="0" algn="ctr">
              <a:buNone/>
            </a:pPr>
            <a:r>
              <a:rPr lang="en-US" b="1" i="1" u="sng" dirty="0"/>
              <a:t>PHASE 1:</a:t>
            </a:r>
            <a:r>
              <a:rPr lang="en-US" dirty="0"/>
              <a:t> </a:t>
            </a:r>
          </a:p>
          <a:p>
            <a:pPr marL="0" indent="0" algn="ctr">
              <a:buNone/>
            </a:pPr>
            <a:endParaRPr lang="en-US" dirty="0"/>
          </a:p>
          <a:p>
            <a:pPr marL="0" indent="0" algn="ctr">
              <a:buNone/>
            </a:pPr>
            <a:r>
              <a:rPr lang="en-US" dirty="0"/>
              <a:t>OVERTHROW GOVERNMENT.</a:t>
            </a:r>
          </a:p>
          <a:p>
            <a:pPr marL="0" indent="0" algn="ctr">
              <a:buNone/>
            </a:pPr>
            <a:endParaRPr lang="en-US" dirty="0"/>
          </a:p>
          <a:p>
            <a:pPr marL="0" indent="0" algn="ctr">
              <a:buNone/>
            </a:pPr>
            <a:r>
              <a:rPr lang="en-US" b="1" i="1" u="sng" dirty="0"/>
              <a:t>PHASE 2:</a:t>
            </a:r>
            <a:endParaRPr lang="en-US" dirty="0"/>
          </a:p>
          <a:p>
            <a:pPr marL="0" indent="0" algn="ctr">
              <a:buNone/>
            </a:pPr>
            <a:endParaRPr lang="en-US" b="1" i="1" dirty="0"/>
          </a:p>
          <a:p>
            <a:pPr marL="0" indent="0" algn="ctr">
              <a:buNone/>
            </a:pPr>
            <a:r>
              <a:rPr lang="en-US" dirty="0"/>
              <a:t>INSTALL DICTATOR.</a:t>
            </a:r>
          </a:p>
          <a:p>
            <a:pPr marL="0" indent="0" algn="ctr">
              <a:buNone/>
            </a:pPr>
            <a:endParaRPr lang="en-US" dirty="0"/>
          </a:p>
          <a:p>
            <a:pPr marL="0" indent="0" algn="ctr">
              <a:buNone/>
            </a:pPr>
            <a:r>
              <a:rPr lang="en-US" b="1" i="1" u="sng" dirty="0"/>
              <a:t>PHASE 3:</a:t>
            </a:r>
            <a:endParaRPr lang="en-US" dirty="0"/>
          </a:p>
          <a:p>
            <a:pPr marL="0" indent="0" algn="ctr">
              <a:buNone/>
            </a:pPr>
            <a:endParaRPr lang="en-US" dirty="0"/>
          </a:p>
          <a:p>
            <a:pPr marL="0" indent="0" algn="ctr">
              <a:buNone/>
            </a:pPr>
            <a:r>
              <a:rPr lang="en-US" dirty="0"/>
              <a:t>ACCEPTANCE OF NEW ORDER.</a:t>
            </a:r>
          </a:p>
          <a:p>
            <a:endParaRPr lang="en-US" dirty="0"/>
          </a:p>
        </p:txBody>
      </p:sp>
    </p:spTree>
    <p:extLst>
      <p:ext uri="{BB962C8B-B14F-4D97-AF65-F5344CB8AC3E}">
        <p14:creationId xmlns:p14="http://schemas.microsoft.com/office/powerpoint/2010/main" val="3212443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ctrTitle"/>
          </p:nvPr>
        </p:nvSpPr>
        <p:spPr>
          <a:xfrm>
            <a:off x="914400" y="1371601"/>
            <a:ext cx="10464800" cy="1927225"/>
          </a:xfrm>
        </p:spPr>
        <p:txBody>
          <a:bodyPr anchor="b">
            <a:normAutofit/>
          </a:bodyPr>
          <a:lstStyle/>
          <a:p>
            <a:pPr marL="0" indent="0">
              <a:lnSpc>
                <a:spcPct val="90000"/>
              </a:lnSpc>
              <a:buNone/>
            </a:pPr>
            <a:r>
              <a:rPr lang="en-US" sz="4200" dirty="0"/>
              <a:t>As a Russian peasant, which ideology appeals to you the most, and why?</a:t>
            </a:r>
          </a:p>
        </p:txBody>
      </p:sp>
      <p:sp>
        <p:nvSpPr>
          <p:cNvPr id="8" name="Subtitle 2">
            <a:extLst>
              <a:ext uri="{FF2B5EF4-FFF2-40B4-BE49-F238E27FC236}">
                <a16:creationId xmlns:a16="http://schemas.microsoft.com/office/drawing/2014/main" id="{B5D29563-4570-CE27-81A9-58712F6F71BE}"/>
              </a:ext>
            </a:extLst>
          </p:cNvPr>
          <p:cNvSpPr>
            <a:spLocks noGrp="1"/>
          </p:cNvSpPr>
          <p:nvPr>
            <p:ph type="subTitle" idx="1"/>
          </p:nvPr>
        </p:nvSpPr>
        <p:spPr>
          <a:xfrm>
            <a:off x="914400" y="3505200"/>
            <a:ext cx="8534400" cy="1752600"/>
          </a:xfrm>
        </p:spPr>
        <p:txBody>
          <a:bodyPr/>
          <a:lstStyle/>
          <a:p>
            <a:endParaRPr lang="en-US"/>
          </a:p>
        </p:txBody>
      </p:sp>
    </p:spTree>
    <p:extLst>
      <p:ext uri="{BB962C8B-B14F-4D97-AF65-F5344CB8AC3E}">
        <p14:creationId xmlns:p14="http://schemas.microsoft.com/office/powerpoint/2010/main" val="7345736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a:t>In practice</a:t>
            </a:r>
            <a:endParaRPr lang="en-US" dirty="0"/>
          </a:p>
        </p:txBody>
      </p:sp>
      <p:sp>
        <p:nvSpPr>
          <p:cNvPr id="3" name="Content Placeholder 2"/>
          <p:cNvSpPr>
            <a:spLocks noGrp="1"/>
          </p:cNvSpPr>
          <p:nvPr>
            <p:ph idx="1"/>
          </p:nvPr>
        </p:nvSpPr>
        <p:spPr/>
        <p:txBody>
          <a:bodyPr>
            <a:normAutofit fontScale="92500" lnSpcReduction="10000"/>
          </a:bodyPr>
          <a:lstStyle/>
          <a:p>
            <a:pPr hangingPunct="0"/>
            <a:r>
              <a:rPr lang="en-US" dirty="0"/>
              <a:t>the state has </a:t>
            </a:r>
            <a:r>
              <a:rPr lang="en-US" u="sng" dirty="0"/>
              <a:t>NOT</a:t>
            </a:r>
            <a:r>
              <a:rPr lang="en-US" dirty="0"/>
              <a:t> “withered away” </a:t>
            </a:r>
          </a:p>
          <a:p>
            <a:pPr hangingPunct="0"/>
            <a:r>
              <a:rPr lang="en-US" dirty="0"/>
              <a:t>Typically communists set up </a:t>
            </a:r>
            <a:r>
              <a:rPr lang="en-US" u="sng" dirty="0"/>
              <a:t>a one party dictatorship</a:t>
            </a:r>
            <a:endParaRPr lang="en-US" dirty="0"/>
          </a:p>
          <a:p>
            <a:pPr hangingPunct="0"/>
            <a:r>
              <a:rPr lang="en-US" dirty="0"/>
              <a:t>	</a:t>
            </a:r>
          </a:p>
          <a:p>
            <a:pPr hangingPunct="0"/>
            <a:r>
              <a:rPr lang="en-US" dirty="0"/>
              <a:t>- communism had not taken hold in industrial societies with large proletariats (industrial workers), poor, peasant based societies - </a:t>
            </a:r>
            <a:r>
              <a:rPr lang="en-US" dirty="0" err="1"/>
              <a:t>eg</a:t>
            </a:r>
            <a:r>
              <a:rPr lang="en-US" dirty="0"/>
              <a:t>. Russia, China, Cuba, Vietnam </a:t>
            </a:r>
          </a:p>
          <a:p>
            <a:pPr hangingPunct="0"/>
            <a:r>
              <a:rPr lang="en-US" dirty="0"/>
              <a:t>	</a:t>
            </a:r>
          </a:p>
          <a:p>
            <a:pPr hangingPunct="0"/>
            <a:r>
              <a:rPr lang="en-US" dirty="0"/>
              <a:t>- In communist countries re-distribution of wealth has been done through the state, which owns virtually all “means of production”, </a:t>
            </a:r>
            <a:r>
              <a:rPr lang="en-US" dirty="0" err="1"/>
              <a:t>ie</a:t>
            </a:r>
            <a:r>
              <a:rPr lang="en-US" dirty="0"/>
              <a:t>. industry and agriculture, and redistributes wealth through state services. </a:t>
            </a:r>
          </a:p>
          <a:p>
            <a:pPr hangingPunct="0"/>
            <a:r>
              <a:rPr lang="en-US" dirty="0"/>
              <a:t> </a:t>
            </a:r>
          </a:p>
          <a:p>
            <a:pPr hangingPunct="0"/>
            <a:r>
              <a:rPr lang="en-US" dirty="0"/>
              <a:t>- most communist states have improved the standard of living for most people with better education, food, housing and health care for “the masses”. However rights and freedoms (in the western sense) are limited.</a:t>
            </a:r>
          </a:p>
          <a:p>
            <a:endParaRPr lang="en-US" dirty="0"/>
          </a:p>
        </p:txBody>
      </p:sp>
    </p:spTree>
    <p:extLst>
      <p:ext uri="{BB962C8B-B14F-4D97-AF65-F5344CB8AC3E}">
        <p14:creationId xmlns:p14="http://schemas.microsoft.com/office/powerpoint/2010/main" val="77968892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ustom 1">
      <a:dk1>
        <a:srgbClr val="292934"/>
      </a:dk1>
      <a:lt1>
        <a:srgbClr val="FFFFFF"/>
      </a:lt1>
      <a:dk2>
        <a:srgbClr val="FF0000"/>
      </a:dk2>
      <a:lt2>
        <a:srgbClr val="F3F2DC"/>
      </a:lt2>
      <a:accent1>
        <a:srgbClr val="EFB814"/>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Clarity.thmx</Template>
  <TotalTime>9280</TotalTime>
  <Words>765</Words>
  <Application>Microsoft Office PowerPoint</Application>
  <PresentationFormat>Widescreen</PresentationFormat>
  <Paragraphs>100</Paragraphs>
  <Slides>15</Slides>
  <Notes>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15</vt:i4>
      </vt:variant>
    </vt:vector>
  </HeadingPairs>
  <TitlesOfParts>
    <vt:vector size="17" baseType="lpstr">
      <vt:lpstr>Arial</vt:lpstr>
      <vt:lpstr>Clarity</vt:lpstr>
      <vt:lpstr>The Origins of Communism</vt:lpstr>
      <vt:lpstr>IDEOLOGY:</vt:lpstr>
      <vt:lpstr>Global Forces definition:</vt:lpstr>
      <vt:lpstr>The Communist Manifesto</vt:lpstr>
      <vt:lpstr>The Authors</vt:lpstr>
      <vt:lpstr>PowerPoint Presentation</vt:lpstr>
      <vt:lpstr>Marx outlined three basic “laws”</vt:lpstr>
      <vt:lpstr>PowerPoint Presentation</vt:lpstr>
      <vt:lpstr>PowerPoint Presentation</vt:lpstr>
      <vt:lpstr>PowerPoint Presentation</vt:lpstr>
      <vt:lpstr>Karl Marx’s Top Ten Tenets of Communism (As outlined in the Manifesto): </vt:lpstr>
      <vt:lpstr>PowerPoint Presentation</vt:lpstr>
      <vt:lpstr>PowerPoint Presentation</vt:lpstr>
      <vt:lpstr>As a Russian peasant, which ideology appeals to you the most, and why?</vt:lpstr>
      <vt:lpstr>In practice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Origins of Communism</dc:title>
  <dc:creator>Tatiana Wimmer</dc:creator>
  <cp:lastModifiedBy>Robert Bennett</cp:lastModifiedBy>
  <cp:revision>25</cp:revision>
  <dcterms:created xsi:type="dcterms:W3CDTF">2013-02-11T04:38:33Z</dcterms:created>
  <dcterms:modified xsi:type="dcterms:W3CDTF">2024-09-18T16:56:05Z</dcterms:modified>
</cp:coreProperties>
</file>