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
      <p:font typeface="Questrial" panose="020B0604020202020204" charset="0"/>
      <p:regular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7" d="100"/>
          <a:sy n="27" d="100"/>
        </p:scale>
        <p:origin x="720" y="4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7e6a68e66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7e6a68e6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ae8befb824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ae8befb82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ae8befb824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ae8befb82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marR="0" lvl="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 name="Google Shape;14;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 name="Google Shape;19;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4000"/>
              <a:buFont typeface="Calibri"/>
              <a:buNone/>
              <a:defRPr sz="4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 name="Google Shape;25;p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26" name="Google Shape;26;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 name="Google Shape;28;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 name="Google Shape;31;p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8" name="Google Shape;38;p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 name="Google Shape;39;p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0" name="Google Shape;40;p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 name="Google Shape;47;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Google Shape;70;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6" name="Google Shape;76;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fShsLqN01A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youtube.com/watch?v=pay-roHAwXo"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c0G6UsuzalQ"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531450" y="2458125"/>
            <a:ext cx="8081100" cy="17655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6400"/>
              <a:buFont typeface="Questrial"/>
              <a:buNone/>
            </a:pPr>
            <a:r>
              <a:rPr lang="en-US" sz="5000" i="0" u="none" strike="noStrike" cap="none" dirty="0">
                <a:solidFill>
                  <a:schemeClr val="dk1"/>
                </a:solidFill>
                <a:latin typeface="Questrial"/>
                <a:ea typeface="Questrial"/>
                <a:cs typeface="Questrial"/>
                <a:sym typeface="Questrial"/>
              </a:rPr>
              <a:t>Indigenous Land Claims</a:t>
            </a:r>
            <a:br>
              <a:rPr lang="en-US" sz="6600" b="0" i="0" u="none" strike="noStrike" cap="none" dirty="0">
                <a:solidFill>
                  <a:schemeClr val="dk1"/>
                </a:solidFill>
                <a:latin typeface="Questrial"/>
                <a:ea typeface="Questrial"/>
                <a:cs typeface="Questrial"/>
                <a:sym typeface="Questrial"/>
              </a:rPr>
            </a:br>
            <a:r>
              <a:rPr lang="en-US" b="0" i="1" u="none" strike="noStrike" cap="none" dirty="0">
                <a:solidFill>
                  <a:schemeClr val="dk1"/>
                </a:solidFill>
                <a:latin typeface="Questrial"/>
                <a:ea typeface="Questrial"/>
                <a:cs typeface="Questrial"/>
                <a:sym typeface="Questrial"/>
              </a:rPr>
              <a:t>- Oka, </a:t>
            </a:r>
            <a:r>
              <a:rPr lang="en-US" b="0" i="1" u="none" strike="noStrike" cap="none" dirty="0" err="1">
                <a:solidFill>
                  <a:schemeClr val="dk1"/>
                </a:solidFill>
                <a:latin typeface="Questrial"/>
                <a:ea typeface="Questrial"/>
                <a:cs typeface="Questrial"/>
                <a:sym typeface="Questrial"/>
              </a:rPr>
              <a:t>Ipperwash</a:t>
            </a:r>
            <a:r>
              <a:rPr lang="en-US" b="0" i="1" u="none" strike="noStrike" cap="none" dirty="0">
                <a:solidFill>
                  <a:schemeClr val="dk1"/>
                </a:solidFill>
                <a:latin typeface="Questrial"/>
                <a:ea typeface="Questrial"/>
                <a:cs typeface="Questrial"/>
                <a:sym typeface="Questrial"/>
              </a:rPr>
              <a:t>, </a:t>
            </a:r>
            <a:r>
              <a:rPr lang="en-US" i="1" u="none" strike="noStrike" cap="none" dirty="0">
                <a:solidFill>
                  <a:schemeClr val="dk1"/>
                </a:solidFill>
                <a:latin typeface="Arial"/>
                <a:ea typeface="Arial"/>
                <a:cs typeface="Arial"/>
                <a:sym typeface="Arial"/>
              </a:rPr>
              <a:t>&amp;</a:t>
            </a:r>
            <a:r>
              <a:rPr lang="en-US" b="0" i="1" u="none" strike="noStrike" cap="none" dirty="0">
                <a:solidFill>
                  <a:schemeClr val="dk1"/>
                </a:solidFill>
                <a:latin typeface="Questrial"/>
                <a:ea typeface="Questrial"/>
                <a:cs typeface="Questrial"/>
                <a:sym typeface="Questrial"/>
              </a:rPr>
              <a:t> Caledonia</a:t>
            </a:r>
            <a:r>
              <a:rPr lang="en-US" b="0" i="0" u="none" strike="noStrike" cap="none" dirty="0">
                <a:solidFill>
                  <a:schemeClr val="dk1"/>
                </a:solidFill>
                <a:latin typeface="Questrial"/>
                <a:ea typeface="Questrial"/>
                <a:cs typeface="Questrial"/>
                <a:sym typeface="Questrial"/>
              </a:rPr>
              <a:t> -</a:t>
            </a:r>
            <a:endParaRPr b="0" i="0" u="none" strike="noStrike" cap="none" dirty="0">
              <a:solidFill>
                <a:schemeClr val="dk1"/>
              </a:solidFill>
              <a:latin typeface="Questrial"/>
              <a:ea typeface="Questrial"/>
              <a:cs typeface="Questrial"/>
              <a:sym typeface="Questrial"/>
            </a:endParaRPr>
          </a:p>
        </p:txBody>
      </p:sp>
      <p:pic>
        <p:nvPicPr>
          <p:cNvPr id="85" name="Google Shape;85;p13" descr="https://upload.wikimedia.org/wikipedia/en/1/1f/Oka_stare_down.jpg"/>
          <p:cNvPicPr preferRelativeResize="0"/>
          <p:nvPr/>
        </p:nvPicPr>
        <p:blipFill rotWithShape="1">
          <a:blip r:embed="rId3">
            <a:alphaModFix/>
          </a:blip>
          <a:srcRect/>
          <a:stretch/>
        </p:blipFill>
        <p:spPr>
          <a:xfrm>
            <a:off x="763165" y="4223625"/>
            <a:ext cx="3383192" cy="2255475"/>
          </a:xfrm>
          <a:prstGeom prst="rect">
            <a:avLst/>
          </a:prstGeom>
          <a:noFill/>
          <a:ln>
            <a:noFill/>
          </a:ln>
        </p:spPr>
      </p:pic>
      <p:pic>
        <p:nvPicPr>
          <p:cNvPr id="86" name="Google Shape;86;p13" descr="https://warriorpublications.files.wordpress.com/2015/08/ipperwash-1995-burning-tires.jpg"/>
          <p:cNvPicPr preferRelativeResize="0"/>
          <p:nvPr/>
        </p:nvPicPr>
        <p:blipFill rotWithShape="1">
          <a:blip r:embed="rId4">
            <a:alphaModFix/>
          </a:blip>
          <a:srcRect/>
          <a:stretch/>
        </p:blipFill>
        <p:spPr>
          <a:xfrm>
            <a:off x="4369035" y="4223626"/>
            <a:ext cx="4011814" cy="2255473"/>
          </a:xfrm>
          <a:prstGeom prst="rect">
            <a:avLst/>
          </a:prstGeom>
          <a:noFill/>
          <a:ln>
            <a:noFill/>
          </a:ln>
        </p:spPr>
      </p:pic>
      <p:pic>
        <p:nvPicPr>
          <p:cNvPr id="87" name="Google Shape;87;p13" descr="http://activehistory.ca/wp-content/uploads/2011/03/six-nations-296x300.jpg"/>
          <p:cNvPicPr preferRelativeResize="0"/>
          <p:nvPr/>
        </p:nvPicPr>
        <p:blipFill rotWithShape="1">
          <a:blip r:embed="rId5">
            <a:alphaModFix/>
          </a:blip>
          <a:srcRect/>
          <a:stretch/>
        </p:blipFill>
        <p:spPr>
          <a:xfrm>
            <a:off x="6485428" y="314976"/>
            <a:ext cx="2099547" cy="2260524"/>
          </a:xfrm>
          <a:prstGeom prst="rect">
            <a:avLst/>
          </a:prstGeom>
          <a:noFill/>
          <a:ln>
            <a:noFill/>
          </a:ln>
        </p:spPr>
      </p:pic>
      <p:pic>
        <p:nvPicPr>
          <p:cNvPr id="88" name="Google Shape;88;p13" descr="http://www.turtleisland.org/photo/sxnbarricade.jpg"/>
          <p:cNvPicPr preferRelativeResize="0"/>
          <p:nvPr/>
        </p:nvPicPr>
        <p:blipFill rotWithShape="1">
          <a:blip r:embed="rId6">
            <a:alphaModFix/>
          </a:blip>
          <a:srcRect/>
          <a:stretch/>
        </p:blipFill>
        <p:spPr>
          <a:xfrm>
            <a:off x="3411093" y="314976"/>
            <a:ext cx="2832132" cy="2255480"/>
          </a:xfrm>
          <a:prstGeom prst="rect">
            <a:avLst/>
          </a:prstGeom>
          <a:noFill/>
          <a:ln>
            <a:noFill/>
          </a:ln>
        </p:spPr>
      </p:pic>
      <p:pic>
        <p:nvPicPr>
          <p:cNvPr id="89" name="Google Shape;89;p13" descr="https://caledoniawakeupcall.files.wordpress.com/2009/06/oka-sign.jpg"/>
          <p:cNvPicPr preferRelativeResize="0"/>
          <p:nvPr/>
        </p:nvPicPr>
        <p:blipFill rotWithShape="1">
          <a:blip r:embed="rId7">
            <a:alphaModFix/>
          </a:blip>
          <a:srcRect l="17795"/>
          <a:stretch/>
        </p:blipFill>
        <p:spPr>
          <a:xfrm>
            <a:off x="486725" y="314975"/>
            <a:ext cx="2705308" cy="225547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4"/>
          <p:cNvSpPr txBox="1">
            <a:spLocks noGrp="1"/>
          </p:cNvSpPr>
          <p:nvPr>
            <p:ph type="body" idx="1"/>
          </p:nvPr>
        </p:nvSpPr>
        <p:spPr>
          <a:xfrm>
            <a:off x="673225" y="476675"/>
            <a:ext cx="8011500" cy="612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600"/>
              <a:buFont typeface="Arial"/>
              <a:buNone/>
            </a:pPr>
            <a:r>
              <a:rPr lang="en-US" sz="3600" b="1" i="0" u="sng" strike="noStrike" cap="none" dirty="0">
                <a:solidFill>
                  <a:schemeClr val="dk1"/>
                </a:solidFill>
                <a:latin typeface="Questrial"/>
                <a:ea typeface="Questrial"/>
                <a:cs typeface="Questrial"/>
                <a:sym typeface="Questrial"/>
              </a:rPr>
              <a:t>Background:</a:t>
            </a:r>
            <a:endParaRPr dirty="0"/>
          </a:p>
          <a:p>
            <a:pPr marL="0" marR="0" lvl="0" indent="0" algn="l" rtl="0">
              <a:spcBef>
                <a:spcPts val="80"/>
              </a:spcBef>
              <a:spcAft>
                <a:spcPts val="0"/>
              </a:spcAft>
              <a:buClr>
                <a:schemeClr val="dk1"/>
              </a:buClr>
              <a:buSzPts val="400"/>
              <a:buFont typeface="Arial"/>
              <a:buNone/>
            </a:pPr>
            <a:endParaRPr sz="400" b="0" i="0" u="sng" strike="noStrike" cap="none" dirty="0">
              <a:solidFill>
                <a:schemeClr val="dk1"/>
              </a:solidFill>
              <a:latin typeface="Questrial"/>
              <a:ea typeface="Questrial"/>
              <a:cs typeface="Questrial"/>
              <a:sym typeface="Questrial"/>
            </a:endParaRPr>
          </a:p>
          <a:p>
            <a:pPr marL="342900" marR="0" lvl="0" indent="-304800" algn="l" rtl="0">
              <a:spcBef>
                <a:spcPts val="64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When the numbered treaties were signed, there were misunderstandings due to </a:t>
            </a:r>
            <a:r>
              <a:rPr lang="en-US" sz="2600" b="0" i="0" u="sng" strike="noStrike" cap="none" dirty="0">
                <a:solidFill>
                  <a:schemeClr val="dk1"/>
                </a:solidFill>
                <a:latin typeface="Questrial"/>
                <a:ea typeface="Questrial"/>
                <a:cs typeface="Questrial"/>
                <a:sym typeface="Questrial"/>
              </a:rPr>
              <a:t>language barriers</a:t>
            </a:r>
            <a:r>
              <a:rPr lang="en-US" sz="2600" b="0" i="0" u="none" strike="noStrike" cap="none" dirty="0">
                <a:solidFill>
                  <a:schemeClr val="dk1"/>
                </a:solidFill>
                <a:latin typeface="Questrial"/>
                <a:ea typeface="Questrial"/>
                <a:cs typeface="Questrial"/>
                <a:sym typeface="Questrial"/>
              </a:rPr>
              <a:t> and some of the </a:t>
            </a:r>
            <a:r>
              <a:rPr lang="en-US" sz="2600" b="0" i="0" u="sng" strike="noStrike" cap="none" dirty="0">
                <a:solidFill>
                  <a:schemeClr val="dk1"/>
                </a:solidFill>
                <a:latin typeface="Questrial"/>
                <a:ea typeface="Questrial"/>
                <a:cs typeface="Questrial"/>
                <a:sym typeface="Questrial"/>
              </a:rPr>
              <a:t>oral promises</a:t>
            </a:r>
            <a:r>
              <a:rPr lang="en-US" sz="2600" b="0" i="0" u="none" strike="noStrike" cap="none" dirty="0">
                <a:solidFill>
                  <a:schemeClr val="dk1"/>
                </a:solidFill>
                <a:latin typeface="Questrial"/>
                <a:ea typeface="Questrial"/>
                <a:cs typeface="Questrial"/>
                <a:sym typeface="Questrial"/>
              </a:rPr>
              <a:t> made by the government were </a:t>
            </a:r>
            <a:r>
              <a:rPr lang="en-US" sz="2600" b="0" i="0" u="sng" strike="noStrike" cap="none" dirty="0">
                <a:solidFill>
                  <a:schemeClr val="dk1"/>
                </a:solidFill>
                <a:latin typeface="Questrial"/>
                <a:ea typeface="Questrial"/>
                <a:cs typeface="Questrial"/>
                <a:sym typeface="Questrial"/>
              </a:rPr>
              <a:t>not </a:t>
            </a:r>
            <a:r>
              <a:rPr lang="en-US" sz="2600" b="0" i="0" u="sng" strike="noStrike" cap="none" dirty="0" err="1">
                <a:solidFill>
                  <a:schemeClr val="dk1"/>
                </a:solidFill>
                <a:latin typeface="Questrial"/>
                <a:ea typeface="Questrial"/>
                <a:cs typeface="Questrial"/>
                <a:sym typeface="Questrial"/>
              </a:rPr>
              <a:t>honoured</a:t>
            </a:r>
            <a:endParaRPr sz="2600" b="0" i="0" u="sng" strike="noStrike" cap="none" dirty="0">
              <a:solidFill>
                <a:schemeClr val="dk1"/>
              </a:solidFill>
              <a:latin typeface="Questrial"/>
              <a:ea typeface="Questrial"/>
              <a:cs typeface="Questrial"/>
              <a:sym typeface="Questrial"/>
            </a:endParaRPr>
          </a:p>
        </p:txBody>
      </p:sp>
      <p:sp>
        <p:nvSpPr>
          <p:cNvPr id="95" name="Google Shape;95;p14"/>
          <p:cNvSpPr txBox="1"/>
          <p:nvPr/>
        </p:nvSpPr>
        <p:spPr>
          <a:xfrm>
            <a:off x="673223" y="2916560"/>
            <a:ext cx="5019000" cy="3789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400"/>
              <a:buFont typeface="Arial"/>
              <a:buNone/>
            </a:pPr>
            <a:endParaRPr sz="400" b="0" i="0" u="sng" strike="noStrike" cap="none" dirty="0">
              <a:solidFill>
                <a:schemeClr val="dk1"/>
              </a:solidFill>
              <a:latin typeface="Questrial"/>
              <a:ea typeface="Questrial"/>
              <a:cs typeface="Questrial"/>
              <a:sym typeface="Questrial"/>
            </a:endParaRPr>
          </a:p>
          <a:p>
            <a:pPr marL="342900" marR="0" lvl="0" indent="-304800" algn="l" rtl="0">
              <a:spcBef>
                <a:spcPts val="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In 1973, the Supreme Court of Canada ruled </a:t>
            </a:r>
            <a:r>
              <a:rPr lang="en-US" sz="2600" b="0" i="0" u="none" strike="noStrike" cap="none">
                <a:solidFill>
                  <a:schemeClr val="dk1"/>
                </a:solidFill>
                <a:latin typeface="Questrial"/>
                <a:ea typeface="Questrial"/>
                <a:cs typeface="Questrial"/>
                <a:sym typeface="Questrial"/>
              </a:rPr>
              <a:t>that Indigenous </a:t>
            </a:r>
            <a:r>
              <a:rPr lang="en-US" sz="2600" b="0" i="0" u="none" strike="noStrike" cap="none" dirty="0">
                <a:solidFill>
                  <a:schemeClr val="dk1"/>
                </a:solidFill>
                <a:latin typeface="Questrial"/>
                <a:ea typeface="Questrial"/>
                <a:cs typeface="Questrial"/>
                <a:sym typeface="Questrial"/>
              </a:rPr>
              <a:t>who had </a:t>
            </a:r>
            <a:r>
              <a:rPr lang="en-US" sz="2600" b="0" i="0" u="sng" strike="noStrike" cap="none" dirty="0">
                <a:solidFill>
                  <a:schemeClr val="dk1"/>
                </a:solidFill>
                <a:latin typeface="Questrial"/>
                <a:ea typeface="Questrial"/>
                <a:cs typeface="Questrial"/>
                <a:sym typeface="Questrial"/>
              </a:rPr>
              <a:t>not signed treaties</a:t>
            </a:r>
            <a:r>
              <a:rPr lang="en-US" sz="2600" b="0" i="0" u="none" strike="noStrike" cap="none" dirty="0">
                <a:solidFill>
                  <a:schemeClr val="dk1"/>
                </a:solidFill>
                <a:latin typeface="Questrial"/>
                <a:ea typeface="Questrial"/>
                <a:cs typeface="Questrial"/>
                <a:sym typeface="Questrial"/>
              </a:rPr>
              <a:t> still had some </a:t>
            </a:r>
            <a:r>
              <a:rPr lang="en-US" sz="2600" b="0" i="0" u="sng" strike="noStrike" cap="none" dirty="0">
                <a:solidFill>
                  <a:schemeClr val="dk1"/>
                </a:solidFill>
                <a:latin typeface="Questrial"/>
                <a:ea typeface="Questrial"/>
                <a:cs typeface="Questrial"/>
                <a:sym typeface="Questrial"/>
              </a:rPr>
              <a:t>claim to traditional land</a:t>
            </a:r>
            <a:endParaRPr sz="2600" dirty="0"/>
          </a:p>
          <a:p>
            <a:pPr marL="342900" marR="0" lvl="0" indent="-304800" algn="l" rtl="0">
              <a:spcBef>
                <a:spcPts val="1600"/>
              </a:spcBef>
              <a:spcAft>
                <a:spcPts val="120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In response, Ottawa created an office to deal with </a:t>
            </a:r>
            <a:r>
              <a:rPr lang="en-US" sz="2600" b="0" i="0" u="none" strike="noStrike" cap="none" dirty="0" err="1">
                <a:solidFill>
                  <a:schemeClr val="dk1"/>
                </a:solidFill>
                <a:latin typeface="Questrial"/>
                <a:ea typeface="Questrial"/>
                <a:cs typeface="Questrial"/>
                <a:sym typeface="Questrial"/>
              </a:rPr>
              <a:t>Indigneous</a:t>
            </a:r>
            <a:r>
              <a:rPr lang="en-US" sz="2600" b="0" i="0" u="none" strike="noStrike" cap="none" dirty="0">
                <a:solidFill>
                  <a:schemeClr val="dk1"/>
                </a:solidFill>
                <a:latin typeface="Questrial"/>
                <a:ea typeface="Questrial"/>
                <a:cs typeface="Questrial"/>
                <a:sym typeface="Questrial"/>
              </a:rPr>
              <a:t> land claims</a:t>
            </a:r>
            <a:endParaRPr sz="2600" b="0" i="0" u="none" strike="noStrike" cap="none" dirty="0">
              <a:solidFill>
                <a:schemeClr val="dk1"/>
              </a:solidFill>
              <a:latin typeface="Questrial"/>
              <a:ea typeface="Questrial"/>
              <a:cs typeface="Questrial"/>
              <a:sym typeface="Questrial"/>
            </a:endParaRPr>
          </a:p>
        </p:txBody>
      </p:sp>
      <p:pic>
        <p:nvPicPr>
          <p:cNvPr id="96" name="Google Shape;96;p14"/>
          <p:cNvPicPr preferRelativeResize="0"/>
          <p:nvPr/>
        </p:nvPicPr>
        <p:blipFill rotWithShape="1">
          <a:blip r:embed="rId3">
            <a:alphaModFix/>
          </a:blip>
          <a:srcRect r="23315"/>
          <a:stretch/>
        </p:blipFill>
        <p:spPr>
          <a:xfrm>
            <a:off x="5603353" y="3153544"/>
            <a:ext cx="3217118" cy="2880319"/>
          </a:xfrm>
          <a:prstGeom prst="rect">
            <a:avLst/>
          </a:prstGeom>
          <a:noFill/>
          <a:ln w="9525" cap="flat" cmpd="sng">
            <a:solidFill>
              <a:srgbClr val="0C0C0C"/>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5"/>
          <p:cNvSpPr txBox="1">
            <a:spLocks noGrp="1"/>
          </p:cNvSpPr>
          <p:nvPr>
            <p:ph type="body" idx="1"/>
          </p:nvPr>
        </p:nvSpPr>
        <p:spPr>
          <a:xfrm>
            <a:off x="673224" y="476672"/>
            <a:ext cx="7643192" cy="61206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600"/>
              <a:buFont typeface="Arial"/>
              <a:buNone/>
            </a:pPr>
            <a:r>
              <a:rPr lang="en-US" sz="3600" b="1" i="0" u="sng" strike="noStrike" cap="none" dirty="0">
                <a:solidFill>
                  <a:schemeClr val="dk1"/>
                </a:solidFill>
                <a:latin typeface="Questrial"/>
                <a:ea typeface="Questrial"/>
                <a:cs typeface="Questrial"/>
                <a:sym typeface="Questrial"/>
              </a:rPr>
              <a:t>Types of Land Claims:</a:t>
            </a:r>
            <a:endParaRPr dirty="0"/>
          </a:p>
          <a:p>
            <a:pPr marL="0" marR="0" lvl="0" indent="0" algn="l" rtl="0">
              <a:spcBef>
                <a:spcPts val="80"/>
              </a:spcBef>
              <a:spcAft>
                <a:spcPts val="0"/>
              </a:spcAft>
              <a:buClr>
                <a:schemeClr val="dk1"/>
              </a:buClr>
              <a:buSzPts val="400"/>
              <a:buFont typeface="Arial"/>
              <a:buNone/>
            </a:pPr>
            <a:endParaRPr sz="400" b="0" i="0" u="sng" strike="noStrike" cap="none" dirty="0">
              <a:solidFill>
                <a:schemeClr val="dk1"/>
              </a:solidFill>
              <a:latin typeface="Questrial"/>
              <a:ea typeface="Questrial"/>
              <a:cs typeface="Questrial"/>
              <a:sym typeface="Questrial"/>
            </a:endParaRPr>
          </a:p>
          <a:p>
            <a:pPr marL="342900" marR="0" lvl="0" indent="-317500" algn="l" rtl="0">
              <a:spcBef>
                <a:spcPts val="640"/>
              </a:spcBef>
              <a:spcAft>
                <a:spcPts val="0"/>
              </a:spcAft>
              <a:buClr>
                <a:schemeClr val="dk1"/>
              </a:buClr>
              <a:buSzPts val="2800"/>
              <a:buFont typeface="Arial"/>
              <a:buChar char="•"/>
            </a:pPr>
            <a:r>
              <a:rPr lang="en-US" sz="2800" b="0" i="0" u="none" strike="noStrike" cap="none" dirty="0">
                <a:solidFill>
                  <a:schemeClr val="dk1"/>
                </a:solidFill>
                <a:latin typeface="Questrial"/>
                <a:ea typeface="Questrial"/>
                <a:cs typeface="Questrial"/>
                <a:sym typeface="Questrial"/>
              </a:rPr>
              <a:t>There are </a:t>
            </a:r>
            <a:r>
              <a:rPr lang="en-US" sz="2800" b="0" i="0" u="sng" strike="noStrike" cap="none" dirty="0">
                <a:solidFill>
                  <a:schemeClr val="dk1"/>
                </a:solidFill>
                <a:latin typeface="Questrial"/>
                <a:ea typeface="Questrial"/>
                <a:cs typeface="Questrial"/>
                <a:sym typeface="Questrial"/>
              </a:rPr>
              <a:t>two types</a:t>
            </a:r>
            <a:r>
              <a:rPr lang="en-US" sz="2800" b="0" i="0" u="none" strike="noStrike" cap="none" dirty="0">
                <a:solidFill>
                  <a:schemeClr val="dk1"/>
                </a:solidFill>
                <a:latin typeface="Questrial"/>
                <a:ea typeface="Questrial"/>
                <a:cs typeface="Questrial"/>
                <a:sym typeface="Questrial"/>
              </a:rPr>
              <a:t> of land claims that Indigenous groups can file, depending on whether they </a:t>
            </a:r>
            <a:r>
              <a:rPr lang="en-US" sz="2800" b="0" i="0" u="sng" strike="noStrike" cap="none" dirty="0">
                <a:solidFill>
                  <a:schemeClr val="dk1"/>
                </a:solidFill>
                <a:latin typeface="Questrial"/>
                <a:ea typeface="Questrial"/>
                <a:cs typeface="Questrial"/>
                <a:sym typeface="Questrial"/>
              </a:rPr>
              <a:t>signed a treaty</a:t>
            </a:r>
            <a:r>
              <a:rPr lang="en-US" sz="2800" b="0" i="0" u="none" strike="noStrike" cap="none" dirty="0">
                <a:solidFill>
                  <a:schemeClr val="dk1"/>
                </a:solidFill>
                <a:latin typeface="Questrial"/>
                <a:ea typeface="Questrial"/>
                <a:cs typeface="Questrial"/>
                <a:sym typeface="Questrial"/>
              </a:rPr>
              <a:t> with the government:</a:t>
            </a:r>
            <a:endParaRPr sz="2800" dirty="0"/>
          </a:p>
          <a:p>
            <a:pPr marL="0" marR="0" lvl="0" indent="0" algn="l" rtl="0">
              <a:spcBef>
                <a:spcPts val="300"/>
              </a:spcBef>
              <a:spcAft>
                <a:spcPts val="0"/>
              </a:spcAft>
              <a:buClr>
                <a:schemeClr val="dk1"/>
              </a:buClr>
              <a:buSzPts val="1500"/>
              <a:buFont typeface="Arial"/>
              <a:buNone/>
            </a:pPr>
            <a:endParaRPr sz="1400" b="0" i="0" u="none" strike="noStrike" cap="none" dirty="0">
              <a:solidFill>
                <a:schemeClr val="dk1"/>
              </a:solidFill>
              <a:latin typeface="Questrial"/>
              <a:ea typeface="Questrial"/>
              <a:cs typeface="Questrial"/>
              <a:sym typeface="Questrial"/>
            </a:endParaRPr>
          </a:p>
          <a:p>
            <a:pPr marL="514350" marR="0" lvl="0" indent="-488950" algn="l" rtl="0">
              <a:spcBef>
                <a:spcPts val="640"/>
              </a:spcBef>
              <a:spcAft>
                <a:spcPts val="0"/>
              </a:spcAft>
              <a:buClr>
                <a:schemeClr val="dk1"/>
              </a:buClr>
              <a:buSzPts val="2800"/>
              <a:buFont typeface="Calibri"/>
              <a:buAutoNum type="arabicPeriod"/>
            </a:pPr>
            <a:r>
              <a:rPr lang="en-US" sz="2800" b="1" i="0" u="sng" strike="noStrike" cap="none" dirty="0">
                <a:solidFill>
                  <a:schemeClr val="dk1"/>
                </a:solidFill>
                <a:latin typeface="Questrial"/>
                <a:ea typeface="Questrial"/>
                <a:cs typeface="Questrial"/>
                <a:sym typeface="Questrial"/>
              </a:rPr>
              <a:t>Specific claims</a:t>
            </a:r>
            <a:r>
              <a:rPr lang="en-US" sz="2800" b="0" i="0" u="none" strike="noStrike" cap="none" dirty="0">
                <a:solidFill>
                  <a:schemeClr val="dk1"/>
                </a:solidFill>
                <a:latin typeface="Questrial"/>
                <a:ea typeface="Questrial"/>
                <a:cs typeface="Questrial"/>
                <a:sym typeface="Questrial"/>
              </a:rPr>
              <a:t> can be made when a </a:t>
            </a:r>
            <a:r>
              <a:rPr lang="en-US" sz="2800" b="0" i="0" u="sng" strike="noStrike" cap="none" dirty="0">
                <a:solidFill>
                  <a:schemeClr val="dk1"/>
                </a:solidFill>
                <a:latin typeface="Questrial"/>
                <a:ea typeface="Questrial"/>
                <a:cs typeface="Questrial"/>
                <a:sym typeface="Questrial"/>
              </a:rPr>
              <a:t>treaty exists</a:t>
            </a:r>
            <a:r>
              <a:rPr lang="en-US" sz="2800" b="0" i="0" u="none" strike="noStrike" cap="none" dirty="0">
                <a:solidFill>
                  <a:schemeClr val="dk1"/>
                </a:solidFill>
                <a:latin typeface="Questrial"/>
                <a:ea typeface="Questrial"/>
                <a:cs typeface="Questrial"/>
                <a:sym typeface="Questrial"/>
              </a:rPr>
              <a:t>, but Indigenous Nations feel the government (federal or provincial) has </a:t>
            </a:r>
            <a:r>
              <a:rPr lang="en-US" sz="2800" b="0" i="0" u="sng" strike="noStrike" cap="none" dirty="0">
                <a:solidFill>
                  <a:schemeClr val="dk1"/>
                </a:solidFill>
                <a:latin typeface="Questrial"/>
                <a:ea typeface="Questrial"/>
                <a:cs typeface="Questrial"/>
                <a:sym typeface="Questrial"/>
              </a:rPr>
              <a:t>violated</a:t>
            </a:r>
            <a:r>
              <a:rPr lang="en-US" sz="2800" b="0" i="0" u="none" strike="noStrike" cap="none" dirty="0">
                <a:solidFill>
                  <a:schemeClr val="dk1"/>
                </a:solidFill>
                <a:latin typeface="Questrial"/>
                <a:ea typeface="Questrial"/>
                <a:cs typeface="Questrial"/>
                <a:sym typeface="Questrial"/>
              </a:rPr>
              <a:t> treaty rights</a:t>
            </a:r>
            <a:endParaRPr sz="2800" dirty="0"/>
          </a:p>
          <a:p>
            <a:pPr marL="342900" marR="0" lvl="0" indent="-247650" algn="l" rtl="0">
              <a:spcBef>
                <a:spcPts val="300"/>
              </a:spcBef>
              <a:spcAft>
                <a:spcPts val="0"/>
              </a:spcAft>
              <a:buClr>
                <a:schemeClr val="dk1"/>
              </a:buClr>
              <a:buSzPts val="1500"/>
              <a:buFont typeface="Calibri"/>
              <a:buNone/>
            </a:pPr>
            <a:endParaRPr sz="1400" b="0" i="0" u="none" strike="noStrike" cap="none" dirty="0">
              <a:solidFill>
                <a:schemeClr val="dk1"/>
              </a:solidFill>
              <a:latin typeface="Questrial"/>
              <a:ea typeface="Questrial"/>
              <a:cs typeface="Questrial"/>
              <a:sym typeface="Questrial"/>
            </a:endParaRPr>
          </a:p>
          <a:p>
            <a:pPr marL="514350" marR="0" lvl="0" indent="-488950" algn="l" rtl="0">
              <a:spcBef>
                <a:spcPts val="640"/>
              </a:spcBef>
              <a:spcAft>
                <a:spcPts val="0"/>
              </a:spcAft>
              <a:buClr>
                <a:schemeClr val="dk1"/>
              </a:buClr>
              <a:buSzPts val="2800"/>
              <a:buFont typeface="Calibri"/>
              <a:buAutoNum type="arabicPeriod"/>
            </a:pPr>
            <a:r>
              <a:rPr lang="en-US" sz="2800" b="1" i="0" u="sng" strike="noStrike" cap="none" dirty="0">
                <a:solidFill>
                  <a:schemeClr val="dk1"/>
                </a:solidFill>
                <a:latin typeface="Questrial"/>
                <a:ea typeface="Questrial"/>
                <a:cs typeface="Questrial"/>
                <a:sym typeface="Questrial"/>
              </a:rPr>
              <a:t>Comprehensive claims</a:t>
            </a:r>
            <a:r>
              <a:rPr lang="en-US" sz="2800" b="0" i="0" u="none" strike="noStrike" cap="none" dirty="0">
                <a:solidFill>
                  <a:schemeClr val="dk1"/>
                </a:solidFill>
                <a:latin typeface="Questrial"/>
                <a:ea typeface="Questrial"/>
                <a:cs typeface="Questrial"/>
                <a:sym typeface="Questrial"/>
              </a:rPr>
              <a:t> can be made in areas were treaties were </a:t>
            </a:r>
            <a:r>
              <a:rPr lang="en-US" sz="2800" b="0" i="0" u="sng" strike="noStrike" cap="none" dirty="0">
                <a:solidFill>
                  <a:schemeClr val="dk1"/>
                </a:solidFill>
                <a:latin typeface="Questrial"/>
                <a:ea typeface="Questrial"/>
                <a:cs typeface="Questrial"/>
                <a:sym typeface="Questrial"/>
              </a:rPr>
              <a:t>not signed </a:t>
            </a:r>
            <a:endParaRPr sz="2800" dirty="0"/>
          </a:p>
          <a:p>
            <a:pPr marL="742950" marR="0" lvl="1" indent="-107950" algn="l" rtl="0">
              <a:spcBef>
                <a:spcPts val="560"/>
              </a:spcBef>
              <a:spcAft>
                <a:spcPts val="0"/>
              </a:spcAft>
              <a:buClr>
                <a:schemeClr val="dk1"/>
              </a:buClr>
              <a:buSzPts val="2800"/>
              <a:buFont typeface="Arial"/>
              <a:buNone/>
            </a:pPr>
            <a:endParaRPr sz="2800" b="0" i="0" u="none" strike="noStrike" cap="none" dirty="0">
              <a:solidFill>
                <a:schemeClr val="dk1"/>
              </a:solidFill>
              <a:latin typeface="Questrial"/>
              <a:ea typeface="Questrial"/>
              <a:cs typeface="Questrial"/>
              <a:sym typeface="Quest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6"/>
          <p:cNvSpPr txBox="1">
            <a:spLocks noGrp="1"/>
          </p:cNvSpPr>
          <p:nvPr>
            <p:ph type="body" idx="1"/>
          </p:nvPr>
        </p:nvSpPr>
        <p:spPr>
          <a:xfrm>
            <a:off x="673224" y="476672"/>
            <a:ext cx="7643192" cy="61206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600"/>
              <a:buFont typeface="Arial"/>
              <a:buNone/>
            </a:pPr>
            <a:r>
              <a:rPr lang="en-US" sz="3600" b="1" i="0" u="sng" strike="noStrike" cap="none" dirty="0">
                <a:solidFill>
                  <a:schemeClr val="dk1"/>
                </a:solidFill>
                <a:latin typeface="Questrial"/>
                <a:ea typeface="Questrial"/>
                <a:cs typeface="Questrial"/>
                <a:sym typeface="Questrial"/>
              </a:rPr>
              <a:t>The Land Claim Process</a:t>
            </a:r>
            <a:endParaRPr dirty="0"/>
          </a:p>
          <a:p>
            <a:pPr marL="0" marR="0" lvl="0" indent="0" algn="l" rtl="0">
              <a:spcBef>
                <a:spcPts val="80"/>
              </a:spcBef>
              <a:spcAft>
                <a:spcPts val="0"/>
              </a:spcAft>
              <a:buClr>
                <a:schemeClr val="dk1"/>
              </a:buClr>
              <a:buSzPts val="400"/>
              <a:buFont typeface="Arial"/>
              <a:buNone/>
            </a:pPr>
            <a:endParaRPr sz="400" b="0" i="0" u="sng" strike="noStrike" cap="none" dirty="0">
              <a:solidFill>
                <a:schemeClr val="dk1"/>
              </a:solidFill>
              <a:latin typeface="Questrial"/>
              <a:ea typeface="Questrial"/>
              <a:cs typeface="Questrial"/>
              <a:sym typeface="Questrial"/>
            </a:endParaRPr>
          </a:p>
          <a:p>
            <a:pPr marL="342900" marR="0" lvl="0" indent="-311150" algn="l" rtl="0">
              <a:spcBef>
                <a:spcPts val="0"/>
              </a:spcBef>
              <a:spcAft>
                <a:spcPts val="0"/>
              </a:spcAft>
              <a:buClr>
                <a:schemeClr val="dk1"/>
              </a:buClr>
              <a:buSzPts val="2700"/>
              <a:buFont typeface="Arial"/>
              <a:buChar char="•"/>
            </a:pPr>
            <a:r>
              <a:rPr lang="en-US" sz="2700" b="0" i="0" u="none" strike="noStrike" cap="none" dirty="0">
                <a:solidFill>
                  <a:schemeClr val="dk1"/>
                </a:solidFill>
                <a:latin typeface="Questrial"/>
                <a:ea typeface="Questrial"/>
                <a:cs typeface="Questrial"/>
                <a:sym typeface="Questrial"/>
              </a:rPr>
              <a:t>If for any reason the federal government decides a land claim is </a:t>
            </a:r>
            <a:r>
              <a:rPr lang="en-US" sz="2700" b="0" i="0" u="sng" strike="noStrike" cap="none" dirty="0">
                <a:solidFill>
                  <a:schemeClr val="dk1"/>
                </a:solidFill>
                <a:latin typeface="Questrial"/>
                <a:ea typeface="Questrial"/>
                <a:cs typeface="Questrial"/>
                <a:sym typeface="Questrial"/>
              </a:rPr>
              <a:t>not valid</a:t>
            </a:r>
            <a:r>
              <a:rPr lang="en-US" sz="2700" b="0" i="0" u="none" strike="noStrike" cap="none" dirty="0">
                <a:solidFill>
                  <a:schemeClr val="dk1"/>
                </a:solidFill>
                <a:latin typeface="Questrial"/>
                <a:ea typeface="Questrial"/>
                <a:cs typeface="Questrial"/>
                <a:sym typeface="Questrial"/>
              </a:rPr>
              <a:t>, the claims process ends without the possibility of </a:t>
            </a:r>
            <a:r>
              <a:rPr lang="en-US" sz="2700" b="0" i="0" u="sng" strike="noStrike" cap="none" dirty="0">
                <a:solidFill>
                  <a:schemeClr val="dk1"/>
                </a:solidFill>
                <a:latin typeface="Questrial"/>
                <a:ea typeface="Questrial"/>
                <a:cs typeface="Questrial"/>
                <a:sym typeface="Questrial"/>
              </a:rPr>
              <a:t>appeal</a:t>
            </a:r>
            <a:r>
              <a:rPr lang="en-US" sz="2700" b="0" i="0" u="none" strike="noStrike" cap="none" dirty="0">
                <a:solidFill>
                  <a:schemeClr val="dk1"/>
                </a:solidFill>
                <a:latin typeface="Questrial"/>
                <a:ea typeface="Questrial"/>
                <a:cs typeface="Questrial"/>
                <a:sym typeface="Questrial"/>
              </a:rPr>
              <a:t> (except through the </a:t>
            </a:r>
            <a:r>
              <a:rPr lang="en-US" sz="2700" b="0" i="0" u="sng" strike="noStrike" cap="none" dirty="0">
                <a:solidFill>
                  <a:schemeClr val="dk1"/>
                </a:solidFill>
                <a:latin typeface="Questrial"/>
                <a:ea typeface="Questrial"/>
                <a:cs typeface="Questrial"/>
                <a:sym typeface="Questrial"/>
              </a:rPr>
              <a:t>courts</a:t>
            </a:r>
            <a:r>
              <a:rPr lang="en-US" sz="2700" b="0" i="0" u="none" strike="noStrike" cap="none" dirty="0">
                <a:solidFill>
                  <a:schemeClr val="dk1"/>
                </a:solidFill>
                <a:latin typeface="Questrial"/>
                <a:ea typeface="Questrial"/>
                <a:cs typeface="Questrial"/>
                <a:sym typeface="Questrial"/>
              </a:rPr>
              <a:t>)</a:t>
            </a:r>
            <a:endParaRPr sz="2700" dirty="0"/>
          </a:p>
          <a:p>
            <a:pPr marL="0" marR="0" lvl="0" indent="0" algn="l" rtl="0">
              <a:spcBef>
                <a:spcPts val="0"/>
              </a:spcBef>
              <a:spcAft>
                <a:spcPts val="0"/>
              </a:spcAft>
              <a:buClr>
                <a:schemeClr val="dk1"/>
              </a:buClr>
              <a:buSzPts val="1500"/>
              <a:buFont typeface="Arial"/>
              <a:buNone/>
            </a:pPr>
            <a:endParaRPr sz="1800" b="0" i="0" u="none" strike="noStrike" cap="none" dirty="0">
              <a:solidFill>
                <a:schemeClr val="dk1"/>
              </a:solidFill>
              <a:latin typeface="Questrial"/>
              <a:ea typeface="Questrial"/>
              <a:cs typeface="Questrial"/>
              <a:sym typeface="Questrial"/>
            </a:endParaRPr>
          </a:p>
          <a:p>
            <a:pPr marL="342900" marR="0" lvl="0" indent="-311150" algn="l" rtl="0">
              <a:spcBef>
                <a:spcPts val="0"/>
              </a:spcBef>
              <a:spcAft>
                <a:spcPts val="0"/>
              </a:spcAft>
              <a:buClr>
                <a:schemeClr val="dk1"/>
              </a:buClr>
              <a:buSzPts val="2700"/>
              <a:buFont typeface="Arial"/>
              <a:buChar char="•"/>
            </a:pPr>
            <a:r>
              <a:rPr lang="en-US" sz="2700" b="0" i="0" u="none" strike="noStrike" cap="none" dirty="0">
                <a:solidFill>
                  <a:schemeClr val="dk1"/>
                </a:solidFill>
                <a:latin typeface="Questrial"/>
                <a:ea typeface="Questrial"/>
                <a:cs typeface="Questrial"/>
                <a:sym typeface="Questrial"/>
              </a:rPr>
              <a:t>If the process reaches the </a:t>
            </a:r>
            <a:r>
              <a:rPr lang="en-US" sz="2700" b="0" i="0" u="sng" strike="noStrike" cap="none" dirty="0">
                <a:solidFill>
                  <a:schemeClr val="dk1"/>
                </a:solidFill>
                <a:latin typeface="Questrial"/>
                <a:ea typeface="Questrial"/>
                <a:cs typeface="Questrial"/>
                <a:sym typeface="Questrial"/>
              </a:rPr>
              <a:t>negotiation stage</a:t>
            </a:r>
            <a:r>
              <a:rPr lang="en-US" sz="2700" b="0" i="0" u="none" strike="noStrike" cap="none" dirty="0">
                <a:solidFill>
                  <a:schemeClr val="dk1"/>
                </a:solidFill>
                <a:latin typeface="Questrial"/>
                <a:ea typeface="Questrial"/>
                <a:cs typeface="Questrial"/>
                <a:sym typeface="Questrial"/>
              </a:rPr>
              <a:t>, the federal government still controls the </a:t>
            </a:r>
            <a:r>
              <a:rPr lang="en-US" sz="2700" b="0" i="0" u="sng" strike="noStrike" cap="none" dirty="0">
                <a:solidFill>
                  <a:schemeClr val="dk1"/>
                </a:solidFill>
                <a:latin typeface="Questrial"/>
                <a:ea typeface="Questrial"/>
                <a:cs typeface="Questrial"/>
                <a:sym typeface="Questrial"/>
              </a:rPr>
              <a:t>pace</a:t>
            </a:r>
            <a:r>
              <a:rPr lang="en-US" sz="2700" b="0" i="0" u="none" strike="noStrike" cap="none" dirty="0">
                <a:solidFill>
                  <a:schemeClr val="dk1"/>
                </a:solidFill>
                <a:latin typeface="Questrial"/>
                <a:ea typeface="Questrial"/>
                <a:cs typeface="Questrial"/>
                <a:sym typeface="Questrial"/>
              </a:rPr>
              <a:t> of negotiation</a:t>
            </a:r>
            <a:endParaRPr sz="2700" dirty="0"/>
          </a:p>
          <a:p>
            <a:pPr marL="0" marR="0" lvl="0" indent="0" algn="l" rtl="0">
              <a:spcBef>
                <a:spcPts val="0"/>
              </a:spcBef>
              <a:spcAft>
                <a:spcPts val="0"/>
              </a:spcAft>
              <a:buClr>
                <a:schemeClr val="dk1"/>
              </a:buClr>
              <a:buSzPts val="1500"/>
              <a:buFont typeface="Arial"/>
              <a:buNone/>
            </a:pPr>
            <a:endParaRPr sz="1800" b="0" i="0" u="none" strike="noStrike" cap="none" dirty="0">
              <a:solidFill>
                <a:schemeClr val="dk1"/>
              </a:solidFill>
              <a:latin typeface="Questrial"/>
              <a:ea typeface="Questrial"/>
              <a:cs typeface="Questrial"/>
              <a:sym typeface="Questrial"/>
            </a:endParaRPr>
          </a:p>
          <a:p>
            <a:pPr marL="342900" marR="0" lvl="0" indent="-311150" algn="l" rtl="0">
              <a:spcBef>
                <a:spcPts val="0"/>
              </a:spcBef>
              <a:spcAft>
                <a:spcPts val="0"/>
              </a:spcAft>
              <a:buClr>
                <a:schemeClr val="dk1"/>
              </a:buClr>
              <a:buSzPts val="2700"/>
              <a:buFont typeface="Arial"/>
              <a:buChar char="•"/>
            </a:pPr>
            <a:r>
              <a:rPr lang="en-US" sz="2700" b="0" i="0" u="none" strike="noStrike" cap="none" dirty="0">
                <a:solidFill>
                  <a:schemeClr val="dk1"/>
                </a:solidFill>
                <a:latin typeface="Questrial"/>
                <a:ea typeface="Questrial"/>
                <a:cs typeface="Questrial"/>
                <a:sym typeface="Questrial"/>
              </a:rPr>
              <a:t>In successful land claims, the parties usually agree to </a:t>
            </a:r>
            <a:r>
              <a:rPr lang="en-US" sz="2700" b="0" i="0" u="sng" strike="noStrike" cap="none" dirty="0">
                <a:solidFill>
                  <a:schemeClr val="dk1"/>
                </a:solidFill>
                <a:latin typeface="Questrial"/>
                <a:ea typeface="Questrial"/>
                <a:cs typeface="Questrial"/>
                <a:sym typeface="Questrial"/>
              </a:rPr>
              <a:t>transfers</a:t>
            </a:r>
            <a:r>
              <a:rPr lang="en-US" sz="2700" b="0" i="0" u="none" strike="noStrike" cap="none" dirty="0">
                <a:solidFill>
                  <a:schemeClr val="dk1"/>
                </a:solidFill>
                <a:latin typeface="Questrial"/>
                <a:ea typeface="Questrial"/>
                <a:cs typeface="Questrial"/>
                <a:sym typeface="Questrial"/>
              </a:rPr>
              <a:t> of specified amounts of </a:t>
            </a:r>
            <a:r>
              <a:rPr lang="en-US" sz="2700" b="0" i="0" u="sng" strike="noStrike" cap="none" dirty="0">
                <a:solidFill>
                  <a:schemeClr val="dk1"/>
                </a:solidFill>
                <a:latin typeface="Questrial"/>
                <a:ea typeface="Questrial"/>
                <a:cs typeface="Questrial"/>
                <a:sym typeface="Questrial"/>
              </a:rPr>
              <a:t>cash and land</a:t>
            </a:r>
            <a:r>
              <a:rPr lang="en-US" sz="2700" b="0" i="0" u="none" strike="noStrike" cap="none" dirty="0">
                <a:solidFill>
                  <a:schemeClr val="dk1"/>
                </a:solidFill>
                <a:latin typeface="Questrial"/>
                <a:ea typeface="Questrial"/>
                <a:cs typeface="Questrial"/>
                <a:sym typeface="Questrial"/>
              </a:rPr>
              <a:t> from the government to </a:t>
            </a:r>
            <a:r>
              <a:rPr lang="en-US" sz="2700" b="0" i="0" u="sng" strike="noStrike" cap="none" dirty="0" err="1">
                <a:solidFill>
                  <a:schemeClr val="dk1"/>
                </a:solidFill>
                <a:latin typeface="Questrial"/>
                <a:ea typeface="Questrial"/>
                <a:cs typeface="Questrial"/>
                <a:sym typeface="Questrial"/>
              </a:rPr>
              <a:t>Indigneous</a:t>
            </a:r>
            <a:r>
              <a:rPr lang="en-US" sz="2700" b="0" i="0" u="sng" strike="noStrike" cap="none" dirty="0">
                <a:solidFill>
                  <a:schemeClr val="dk1"/>
                </a:solidFill>
                <a:latin typeface="Questrial"/>
                <a:ea typeface="Questrial"/>
                <a:cs typeface="Questrial"/>
                <a:sym typeface="Questrial"/>
              </a:rPr>
              <a:t> communities</a:t>
            </a:r>
            <a:endParaRPr sz="2700" b="0" i="0" u="sng" strike="noStrike" cap="none" dirty="0">
              <a:solidFill>
                <a:schemeClr val="dk1"/>
              </a:solidFill>
              <a:latin typeface="Questrial"/>
              <a:ea typeface="Questrial"/>
              <a:cs typeface="Questrial"/>
              <a:sym typeface="Quest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457200" y="122243"/>
            <a:ext cx="8229600" cy="4641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3000" b="1">
                <a:latin typeface="Questrial"/>
                <a:ea typeface="Questrial"/>
                <a:cs typeface="Questrial"/>
                <a:sym typeface="Questrial"/>
              </a:rPr>
              <a:t>VIDEO: Oka Crisis</a:t>
            </a:r>
            <a:endParaRPr sz="3000" b="1">
              <a:latin typeface="Questrial"/>
              <a:ea typeface="Questrial"/>
              <a:cs typeface="Questrial"/>
              <a:sym typeface="Questrial"/>
            </a:endParaRPr>
          </a:p>
        </p:txBody>
      </p:sp>
      <p:pic>
        <p:nvPicPr>
          <p:cNvPr id="112" name="Google Shape;112;p17" descr="[1-2 sentences for brief description of video- use as many keywords as possible and front-load description to put keywords first] &#10;Click here for the full story: [insert url]&#10;»»» Subscribe to The National to watch more videos here:   https://www.youtube.com/user/CBCTheNational?sub_confirmation=1&#10;&#10;Voice Your Opinion &amp; Connect With Us Online:&#10;&#10;The National Updates on Facebook: https://www.facebook.com/thenational&#10;The National Updates on Twitter: https://twitter.com/CBCTheNational&#10;The National Updates on Google+:  https://plus.google.com/+CBCTheNational&#10;&#10;»»» »»» »»» »»» »»» &#10;The National is CBC Television's flagship news program. Airing seven days a week, the show delivers news, feature documentaries  and analysis from some of Canada's leading journalists." title="Oka Crisis: How It Started">
            <a:hlinkClick r:id="rId3"/>
          </p:cNvPr>
          <p:cNvPicPr preferRelativeResize="0"/>
          <p:nvPr/>
        </p:nvPicPr>
        <p:blipFill>
          <a:blip r:embed="rId4">
            <a:alphaModFix/>
          </a:blip>
          <a:stretch>
            <a:fillRect/>
          </a:stretch>
        </p:blipFill>
        <p:spPr>
          <a:xfrm>
            <a:off x="539188" y="662555"/>
            <a:ext cx="8065625" cy="6049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8"/>
          <p:cNvSpPr txBox="1">
            <a:spLocks noGrp="1"/>
          </p:cNvSpPr>
          <p:nvPr>
            <p:ph type="body" idx="1"/>
          </p:nvPr>
        </p:nvSpPr>
        <p:spPr>
          <a:xfrm>
            <a:off x="611560" y="400472"/>
            <a:ext cx="5400600" cy="612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600"/>
              <a:buFont typeface="Arial"/>
              <a:buNone/>
            </a:pPr>
            <a:r>
              <a:rPr lang="en-US" sz="3600" b="1" i="0" u="sng" strike="noStrike" cap="none">
                <a:solidFill>
                  <a:schemeClr val="dk1"/>
                </a:solidFill>
                <a:latin typeface="Questrial"/>
                <a:ea typeface="Questrial"/>
                <a:cs typeface="Questrial"/>
                <a:sym typeface="Questrial"/>
              </a:rPr>
              <a:t>Case Study #1: Oka</a:t>
            </a:r>
            <a:endParaRPr/>
          </a:p>
          <a:p>
            <a:pPr marL="0" marR="0" lvl="0" indent="0" algn="l" rtl="0">
              <a:spcBef>
                <a:spcPts val="80"/>
              </a:spcBef>
              <a:spcAft>
                <a:spcPts val="0"/>
              </a:spcAft>
              <a:buClr>
                <a:schemeClr val="dk1"/>
              </a:buClr>
              <a:buSzPts val="400"/>
              <a:buFont typeface="Arial"/>
              <a:buNone/>
            </a:pPr>
            <a:endParaRPr sz="400" b="0" i="0" u="sng" strike="noStrike" cap="none">
              <a:solidFill>
                <a:schemeClr val="dk1"/>
              </a:solidFill>
              <a:latin typeface="Questrial"/>
              <a:ea typeface="Questrial"/>
              <a:cs typeface="Questrial"/>
              <a:sym typeface="Questrial"/>
            </a:endParaRPr>
          </a:p>
          <a:p>
            <a:pPr marL="342900" marR="0" lvl="0" indent="-304800" algn="l" rtl="0">
              <a:spcBef>
                <a:spcPts val="0"/>
              </a:spcBef>
              <a:spcAft>
                <a:spcPts val="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In 1959, the town of </a:t>
            </a:r>
            <a:r>
              <a:rPr lang="en-US" sz="2600" b="0" i="0" u="sng" strike="noStrike" cap="none">
                <a:solidFill>
                  <a:schemeClr val="dk1"/>
                </a:solidFill>
                <a:latin typeface="Questrial"/>
                <a:ea typeface="Questrial"/>
                <a:cs typeface="Questrial"/>
                <a:sym typeface="Questrial"/>
              </a:rPr>
              <a:t>Oka</a:t>
            </a:r>
            <a:r>
              <a:rPr lang="en-US" sz="2600" b="0" i="0" u="none" strike="noStrike" cap="none">
                <a:solidFill>
                  <a:schemeClr val="dk1"/>
                </a:solidFill>
                <a:latin typeface="Questrial"/>
                <a:ea typeface="Questrial"/>
                <a:cs typeface="Questrial"/>
                <a:sym typeface="Questrial"/>
              </a:rPr>
              <a:t> (in Quebec) built a 9-hole golf course on </a:t>
            </a:r>
            <a:r>
              <a:rPr lang="en-US" sz="2600" b="0" i="0" u="sng" strike="noStrike" cap="none">
                <a:solidFill>
                  <a:schemeClr val="dk1"/>
                </a:solidFill>
                <a:latin typeface="Questrial"/>
                <a:ea typeface="Questrial"/>
                <a:cs typeface="Questrial"/>
                <a:sym typeface="Questrial"/>
              </a:rPr>
              <a:t>Mohawk land</a:t>
            </a:r>
            <a:r>
              <a:rPr lang="en-US" sz="2600" b="0" i="0" u="none" strike="noStrike" cap="none">
                <a:solidFill>
                  <a:schemeClr val="dk1"/>
                </a:solidFill>
                <a:latin typeface="Questrial"/>
                <a:ea typeface="Questrial"/>
                <a:cs typeface="Questrial"/>
                <a:sym typeface="Questrial"/>
              </a:rPr>
              <a:t> along the Ottawa River</a:t>
            </a:r>
            <a:endParaRPr sz="2600"/>
          </a:p>
          <a:p>
            <a:pPr marL="742950" marR="0" lvl="1" indent="-273050" algn="l" rtl="0">
              <a:spcBef>
                <a:spcPts val="1400"/>
              </a:spcBef>
              <a:spcAft>
                <a:spcPts val="0"/>
              </a:spcAft>
              <a:buClr>
                <a:schemeClr val="dk1"/>
              </a:buClr>
              <a:buSzPts val="2600"/>
              <a:buFont typeface="Arial"/>
              <a:buChar char="–"/>
            </a:pPr>
            <a:r>
              <a:rPr lang="en-US" sz="2600" b="0" i="0" u="sng" strike="noStrike" cap="none">
                <a:solidFill>
                  <a:schemeClr val="dk1"/>
                </a:solidFill>
                <a:latin typeface="Questrial"/>
                <a:ea typeface="Questrial"/>
                <a:cs typeface="Questrial"/>
                <a:sym typeface="Questrial"/>
              </a:rPr>
              <a:t>France</a:t>
            </a:r>
            <a:r>
              <a:rPr lang="en-US" sz="2600" b="0" i="0" u="none" strike="noStrike" cap="none">
                <a:solidFill>
                  <a:schemeClr val="dk1"/>
                </a:solidFill>
                <a:latin typeface="Questrial"/>
                <a:ea typeface="Questrial"/>
                <a:cs typeface="Questrial"/>
                <a:sym typeface="Questrial"/>
              </a:rPr>
              <a:t> had given this land to </a:t>
            </a:r>
            <a:r>
              <a:rPr lang="en-US" sz="2600" b="0" i="0" u="sng" strike="noStrike" cap="none">
                <a:solidFill>
                  <a:schemeClr val="dk1"/>
                </a:solidFill>
                <a:latin typeface="Questrial"/>
                <a:ea typeface="Questrial"/>
                <a:cs typeface="Questrial"/>
                <a:sym typeface="Questrial"/>
              </a:rPr>
              <a:t>Catholic missionaries</a:t>
            </a:r>
            <a:r>
              <a:rPr lang="en-US" sz="2600" b="0" i="0" u="none" strike="noStrike" cap="none">
                <a:solidFill>
                  <a:schemeClr val="dk1"/>
                </a:solidFill>
                <a:latin typeface="Questrial"/>
                <a:ea typeface="Questrial"/>
                <a:cs typeface="Questrial"/>
                <a:sym typeface="Questrial"/>
              </a:rPr>
              <a:t> in 1717</a:t>
            </a:r>
            <a:endParaRPr sz="2600"/>
          </a:p>
          <a:p>
            <a:pPr marL="342900" marR="0" lvl="0" indent="-304800" algn="l" rtl="0">
              <a:spcBef>
                <a:spcPts val="1400"/>
              </a:spcBef>
              <a:spcAft>
                <a:spcPts val="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In 1977, the Mohawk filed an </a:t>
            </a:r>
            <a:r>
              <a:rPr lang="en-US" sz="2600" b="0" i="0" u="sng" strike="noStrike" cap="none">
                <a:solidFill>
                  <a:schemeClr val="dk1"/>
                </a:solidFill>
                <a:latin typeface="Questrial"/>
                <a:ea typeface="Questrial"/>
                <a:cs typeface="Questrial"/>
                <a:sym typeface="Questrial"/>
              </a:rPr>
              <a:t>official land claim</a:t>
            </a:r>
            <a:r>
              <a:rPr lang="en-US" sz="2600" b="0" i="0" u="none" strike="noStrike" cap="none">
                <a:solidFill>
                  <a:schemeClr val="dk1"/>
                </a:solidFill>
                <a:latin typeface="Questrial"/>
                <a:ea typeface="Questrial"/>
                <a:cs typeface="Questrial"/>
                <a:sym typeface="Questrial"/>
              </a:rPr>
              <a:t> in an attempt to </a:t>
            </a:r>
            <a:r>
              <a:rPr lang="en-US" sz="2600" b="0" i="0" u="sng" strike="noStrike" cap="none">
                <a:solidFill>
                  <a:schemeClr val="dk1"/>
                </a:solidFill>
                <a:latin typeface="Questrial"/>
                <a:ea typeface="Questrial"/>
                <a:cs typeface="Questrial"/>
                <a:sym typeface="Questrial"/>
              </a:rPr>
              <a:t>regain</a:t>
            </a:r>
            <a:r>
              <a:rPr lang="en-US" sz="2600" b="0" i="0" u="none" strike="noStrike" cap="none">
                <a:solidFill>
                  <a:schemeClr val="dk1"/>
                </a:solidFill>
                <a:latin typeface="Questrial"/>
                <a:ea typeface="Questrial"/>
                <a:cs typeface="Questrial"/>
                <a:sym typeface="Questrial"/>
              </a:rPr>
              <a:t> the land</a:t>
            </a:r>
            <a:endParaRPr sz="2600"/>
          </a:p>
          <a:p>
            <a:pPr marL="342900" marR="0" lvl="0" indent="-139700" algn="l" rtl="0">
              <a:spcBef>
                <a:spcPts val="1400"/>
              </a:spcBef>
              <a:spcAft>
                <a:spcPts val="0"/>
              </a:spcAft>
              <a:buClr>
                <a:schemeClr val="dk1"/>
              </a:buClr>
              <a:buSzPts val="3200"/>
              <a:buFont typeface="Arial"/>
              <a:buNone/>
            </a:pPr>
            <a:endParaRPr sz="2800" b="0" i="0" u="none" strike="noStrike" cap="none">
              <a:solidFill>
                <a:schemeClr val="dk1"/>
              </a:solidFill>
              <a:latin typeface="Questrial"/>
              <a:ea typeface="Questrial"/>
              <a:cs typeface="Questrial"/>
              <a:sym typeface="Questrial"/>
            </a:endParaRPr>
          </a:p>
        </p:txBody>
      </p:sp>
      <p:pic>
        <p:nvPicPr>
          <p:cNvPr id="118" name="Google Shape;118;p18" descr="http://ca.epodunk.com/images/locatorMaps/qc/QC_2001695.gif"/>
          <p:cNvPicPr preferRelativeResize="0"/>
          <p:nvPr/>
        </p:nvPicPr>
        <p:blipFill rotWithShape="1">
          <a:blip r:embed="rId3">
            <a:alphaModFix/>
          </a:blip>
          <a:srcRect/>
          <a:stretch/>
        </p:blipFill>
        <p:spPr>
          <a:xfrm>
            <a:off x="5776907" y="260648"/>
            <a:ext cx="3115573" cy="2648238"/>
          </a:xfrm>
          <a:prstGeom prst="rect">
            <a:avLst/>
          </a:prstGeom>
          <a:noFill/>
          <a:ln>
            <a:noFill/>
          </a:ln>
        </p:spPr>
      </p:pic>
      <p:sp>
        <p:nvSpPr>
          <p:cNvPr id="119" name="Google Shape;119;p18"/>
          <p:cNvSpPr txBox="1"/>
          <p:nvPr/>
        </p:nvSpPr>
        <p:spPr>
          <a:xfrm>
            <a:off x="611560" y="5180384"/>
            <a:ext cx="8064900" cy="1601400"/>
          </a:xfrm>
          <a:prstGeom prst="rect">
            <a:avLst/>
          </a:prstGeom>
          <a:noFill/>
          <a:ln>
            <a:noFill/>
          </a:ln>
        </p:spPr>
        <p:txBody>
          <a:bodyPr spcFirstLastPara="1" wrap="square" lIns="91425" tIns="45700" rIns="91425" bIns="45700" anchor="t" anchorCtr="0">
            <a:noAutofit/>
          </a:bodyPr>
          <a:lstStyle/>
          <a:p>
            <a:pPr marL="342900" marR="0" lvl="0" indent="-304800" algn="l" rtl="0">
              <a:spcBef>
                <a:spcPts val="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The Office of Native Land Claims </a:t>
            </a:r>
            <a:r>
              <a:rPr lang="en-US" sz="2600" b="0" i="0" u="sng" strike="noStrike" cap="none" dirty="0">
                <a:solidFill>
                  <a:schemeClr val="dk1"/>
                </a:solidFill>
                <a:latin typeface="Questrial"/>
                <a:ea typeface="Questrial"/>
                <a:cs typeface="Questrial"/>
                <a:sym typeface="Questrial"/>
              </a:rPr>
              <a:t>rejected</a:t>
            </a:r>
            <a:r>
              <a:rPr lang="en-US" sz="2600" b="0" i="0" u="none" strike="noStrike" cap="none" dirty="0">
                <a:solidFill>
                  <a:schemeClr val="dk1"/>
                </a:solidFill>
                <a:latin typeface="Questrial"/>
                <a:ea typeface="Questrial"/>
                <a:cs typeface="Questrial"/>
                <a:sym typeface="Questrial"/>
              </a:rPr>
              <a:t> the Mohawk’s claim, saying that Indigenous people couldn’t </a:t>
            </a:r>
            <a:r>
              <a:rPr lang="en-US" sz="2600" b="0" i="0" u="sng" strike="noStrike" cap="none" dirty="0">
                <a:solidFill>
                  <a:schemeClr val="dk1"/>
                </a:solidFill>
                <a:latin typeface="Questrial"/>
                <a:ea typeface="Questrial"/>
                <a:cs typeface="Questrial"/>
                <a:sym typeface="Questrial"/>
              </a:rPr>
              <a:t>prove ownership</a:t>
            </a:r>
            <a:endParaRPr sz="2600" b="0" i="0" u="sng" strike="noStrike" cap="none" dirty="0">
              <a:solidFill>
                <a:schemeClr val="dk1"/>
              </a:solidFill>
              <a:latin typeface="Questrial"/>
              <a:ea typeface="Questrial"/>
              <a:cs typeface="Questrial"/>
              <a:sym typeface="Questrial"/>
            </a:endParaRPr>
          </a:p>
          <a:p>
            <a:pPr marL="342900" marR="0" lvl="0" indent="-139700" algn="l" rtl="0">
              <a:spcBef>
                <a:spcPts val="640"/>
              </a:spcBef>
              <a:spcAft>
                <a:spcPts val="0"/>
              </a:spcAft>
              <a:buClr>
                <a:schemeClr val="dk1"/>
              </a:buClr>
              <a:buSzPts val="3200"/>
              <a:buFont typeface="Arial"/>
              <a:buNone/>
            </a:pPr>
            <a:endParaRPr sz="3200" b="0" i="0" u="none" strike="noStrike" cap="none" dirty="0">
              <a:solidFill>
                <a:schemeClr val="dk1"/>
              </a:solidFill>
              <a:latin typeface="Questrial"/>
              <a:ea typeface="Questrial"/>
              <a:cs typeface="Questrial"/>
              <a:sym typeface="Questrial"/>
            </a:endParaRPr>
          </a:p>
        </p:txBody>
      </p:sp>
      <p:pic>
        <p:nvPicPr>
          <p:cNvPr id="120" name="Google Shape;120;p18" descr="https://caledoniawakeupcall.files.wordpress.com/2009/06/oka-map.jpg"/>
          <p:cNvPicPr preferRelativeResize="0"/>
          <p:nvPr/>
        </p:nvPicPr>
        <p:blipFill rotWithShape="1">
          <a:blip r:embed="rId4">
            <a:alphaModFix/>
          </a:blip>
          <a:srcRect l="11732" t="2380" r="12024" b="3443"/>
          <a:stretch/>
        </p:blipFill>
        <p:spPr>
          <a:xfrm>
            <a:off x="6012160" y="2976590"/>
            <a:ext cx="2736304" cy="21806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a:spLocks noGrp="1"/>
          </p:cNvSpPr>
          <p:nvPr>
            <p:ph type="body" idx="1"/>
          </p:nvPr>
        </p:nvSpPr>
        <p:spPr>
          <a:xfrm>
            <a:off x="611560" y="489248"/>
            <a:ext cx="4752600" cy="5328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400"/>
              <a:buFont typeface="Arial"/>
              <a:buNone/>
            </a:pPr>
            <a:endParaRPr sz="400" b="0" i="0" u="sng" strike="noStrike" cap="none">
              <a:solidFill>
                <a:schemeClr val="dk1"/>
              </a:solidFill>
              <a:latin typeface="Questrial"/>
              <a:ea typeface="Questrial"/>
              <a:cs typeface="Questrial"/>
              <a:sym typeface="Questrial"/>
            </a:endParaRPr>
          </a:p>
          <a:p>
            <a:pPr marL="342900" marR="0" lvl="0" indent="-304800" algn="l" rtl="0">
              <a:spcBef>
                <a:spcPts val="0"/>
              </a:spcBef>
              <a:spcAft>
                <a:spcPts val="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In 1989, the mayor of Oka announced that the golf course was going to be </a:t>
            </a:r>
            <a:r>
              <a:rPr lang="en-US" sz="2600" b="0" i="0" u="sng" strike="noStrike" cap="none">
                <a:solidFill>
                  <a:schemeClr val="dk1"/>
                </a:solidFill>
                <a:latin typeface="Questrial"/>
                <a:ea typeface="Questrial"/>
                <a:cs typeface="Questrial"/>
                <a:sym typeface="Questrial"/>
              </a:rPr>
              <a:t>expanded</a:t>
            </a:r>
            <a:r>
              <a:rPr lang="en-US" sz="2600" b="0" i="0" u="none" strike="noStrike" cap="none">
                <a:solidFill>
                  <a:schemeClr val="dk1"/>
                </a:solidFill>
                <a:latin typeface="Questrial"/>
                <a:ea typeface="Questrial"/>
                <a:cs typeface="Questrial"/>
                <a:sym typeface="Questrial"/>
              </a:rPr>
              <a:t> to 18-holes and that luxury condos were also going to be built on the site</a:t>
            </a:r>
            <a:endParaRPr sz="2600" b="0" i="0" u="none" strike="noStrike" cap="none">
              <a:solidFill>
                <a:schemeClr val="dk1"/>
              </a:solidFill>
              <a:latin typeface="Questrial"/>
              <a:ea typeface="Questrial"/>
              <a:cs typeface="Questrial"/>
              <a:sym typeface="Questrial"/>
            </a:endParaRPr>
          </a:p>
          <a:p>
            <a:pPr marL="342900" marR="0" lvl="0" indent="-304800" algn="l" rtl="0">
              <a:spcBef>
                <a:spcPts val="1400"/>
              </a:spcBef>
              <a:spcAft>
                <a:spcPts val="140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The town prepared to take </a:t>
            </a:r>
            <a:r>
              <a:rPr lang="en-US" sz="2600" b="0" i="0" u="sng" strike="noStrike" cap="none">
                <a:solidFill>
                  <a:schemeClr val="dk1"/>
                </a:solidFill>
                <a:latin typeface="Questrial"/>
                <a:ea typeface="Questrial"/>
                <a:cs typeface="Questrial"/>
                <a:sym typeface="Questrial"/>
              </a:rPr>
              <a:t>more Mohawk land</a:t>
            </a:r>
            <a:r>
              <a:rPr lang="en-US" sz="2600" b="0" i="0" u="none" strike="noStrike" cap="none">
                <a:solidFill>
                  <a:schemeClr val="dk1"/>
                </a:solidFill>
                <a:latin typeface="Questrial"/>
                <a:ea typeface="Questrial"/>
                <a:cs typeface="Questrial"/>
                <a:sym typeface="Questrial"/>
              </a:rPr>
              <a:t>, levelling an important forest known as “The Pines” and </a:t>
            </a:r>
            <a:r>
              <a:rPr lang="en-US" sz="2600" b="0" i="0" u="sng" strike="noStrike" cap="none">
                <a:solidFill>
                  <a:schemeClr val="dk1"/>
                </a:solidFill>
                <a:latin typeface="Questrial"/>
                <a:ea typeface="Questrial"/>
                <a:cs typeface="Questrial"/>
                <a:sym typeface="Questrial"/>
              </a:rPr>
              <a:t>building on top of the band cemetery </a:t>
            </a:r>
            <a:endParaRPr sz="2600" b="0" i="0" u="none" strike="noStrike" cap="none">
              <a:solidFill>
                <a:schemeClr val="dk1"/>
              </a:solidFill>
              <a:latin typeface="Questrial"/>
              <a:ea typeface="Questrial"/>
              <a:cs typeface="Questrial"/>
              <a:sym typeface="Questrial"/>
            </a:endParaRPr>
          </a:p>
        </p:txBody>
      </p:sp>
      <p:pic>
        <p:nvPicPr>
          <p:cNvPr id="126" name="Google Shape;126;p19" descr="https://warriorpublications.files.wordpress.com/2015/07/oka-1990-warrior-blockade-2.jpg"/>
          <p:cNvPicPr preferRelativeResize="0"/>
          <p:nvPr/>
        </p:nvPicPr>
        <p:blipFill rotWithShape="1">
          <a:blip r:embed="rId3">
            <a:alphaModFix/>
          </a:blip>
          <a:srcRect l="4301"/>
          <a:stretch/>
        </p:blipFill>
        <p:spPr>
          <a:xfrm>
            <a:off x="5436096" y="476672"/>
            <a:ext cx="3293295" cy="4824536"/>
          </a:xfrm>
          <a:prstGeom prst="rect">
            <a:avLst/>
          </a:prstGeom>
          <a:noFill/>
          <a:ln>
            <a:noFill/>
          </a:ln>
        </p:spPr>
      </p:pic>
      <p:sp>
        <p:nvSpPr>
          <p:cNvPr id="127" name="Google Shape;127;p19"/>
          <p:cNvSpPr txBox="1"/>
          <p:nvPr/>
        </p:nvSpPr>
        <p:spPr>
          <a:xfrm>
            <a:off x="611560" y="5369024"/>
            <a:ext cx="7776900" cy="1296000"/>
          </a:xfrm>
          <a:prstGeom prst="rect">
            <a:avLst/>
          </a:prstGeom>
          <a:noFill/>
          <a:ln>
            <a:noFill/>
          </a:ln>
        </p:spPr>
        <p:txBody>
          <a:bodyPr spcFirstLastPara="1" wrap="square" lIns="91425" tIns="45700" rIns="91425" bIns="45700" anchor="t" anchorCtr="0">
            <a:noAutofit/>
          </a:bodyPr>
          <a:lstStyle/>
          <a:p>
            <a:pPr marL="342900" marR="0" lvl="0" indent="-304800" algn="l" rtl="0">
              <a:spcBef>
                <a:spcPts val="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On March 10, 1990, Mohawk and their allies began </a:t>
            </a:r>
            <a:r>
              <a:rPr lang="en-US" sz="2600" b="0" i="0" u="sng" strike="noStrike" cap="none" dirty="0">
                <a:solidFill>
                  <a:schemeClr val="dk1"/>
                </a:solidFill>
                <a:latin typeface="Questrial"/>
                <a:ea typeface="Questrial"/>
                <a:cs typeface="Questrial"/>
                <a:sym typeface="Questrial"/>
              </a:rPr>
              <a:t>occupying</a:t>
            </a:r>
            <a:r>
              <a:rPr lang="en-US" sz="2600" b="0" i="0" u="none" strike="noStrike" cap="none" dirty="0">
                <a:solidFill>
                  <a:schemeClr val="dk1"/>
                </a:solidFill>
                <a:latin typeface="Questrial"/>
                <a:ea typeface="Questrial"/>
                <a:cs typeface="Questrial"/>
                <a:sym typeface="Questrial"/>
              </a:rPr>
              <a:t> the Pines, protecting their trees and graveyard</a:t>
            </a:r>
            <a:endParaRPr sz="2600" b="0" i="0" u="none" strike="noStrike" cap="none" dirty="0">
              <a:solidFill>
                <a:schemeClr val="dk1"/>
              </a:solidFill>
              <a:latin typeface="Questrial"/>
              <a:ea typeface="Questrial"/>
              <a:cs typeface="Questrial"/>
              <a:sym typeface="Questrial"/>
            </a:endParaRPr>
          </a:p>
          <a:p>
            <a:pPr marL="0" marR="0" lvl="0" indent="0" algn="l" rtl="0">
              <a:spcBef>
                <a:spcPts val="640"/>
              </a:spcBef>
              <a:spcAft>
                <a:spcPts val="0"/>
              </a:spcAft>
              <a:buClr>
                <a:schemeClr val="dk1"/>
              </a:buClr>
              <a:buSzPts val="3200"/>
              <a:buFont typeface="Arial"/>
              <a:buNone/>
            </a:pPr>
            <a:endParaRPr sz="3200" b="0" i="0" u="none" strike="noStrike" cap="none" dirty="0">
              <a:solidFill>
                <a:schemeClr val="dk1"/>
              </a:solidFill>
              <a:latin typeface="Questrial"/>
              <a:ea typeface="Questrial"/>
              <a:cs typeface="Questrial"/>
              <a:sym typeface="Quest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txBox="1">
            <a:spLocks noGrp="1"/>
          </p:cNvSpPr>
          <p:nvPr>
            <p:ph type="body" idx="1"/>
          </p:nvPr>
        </p:nvSpPr>
        <p:spPr>
          <a:xfrm>
            <a:off x="441350" y="320075"/>
            <a:ext cx="8307000" cy="4104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400"/>
              <a:buFont typeface="Arial"/>
              <a:buNone/>
            </a:pPr>
            <a:endParaRPr sz="400" b="0" i="0" u="sng" strike="noStrike" cap="none" dirty="0">
              <a:solidFill>
                <a:schemeClr val="dk1"/>
              </a:solidFill>
              <a:latin typeface="Questrial"/>
              <a:ea typeface="Questrial"/>
              <a:cs typeface="Questrial"/>
              <a:sym typeface="Questrial"/>
            </a:endParaRPr>
          </a:p>
          <a:p>
            <a:pPr marL="342900" marR="0" lvl="0" indent="-304800" algn="l" rtl="0">
              <a:spcBef>
                <a:spcPts val="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Five months later in July, the </a:t>
            </a:r>
            <a:r>
              <a:rPr lang="en-US" sz="2600" b="0" i="0" u="sng" strike="noStrike" cap="none" dirty="0">
                <a:solidFill>
                  <a:schemeClr val="dk1"/>
                </a:solidFill>
                <a:latin typeface="Questrial"/>
                <a:ea typeface="Questrial"/>
                <a:cs typeface="Questrial"/>
                <a:sym typeface="Questrial"/>
              </a:rPr>
              <a:t>standoff became a shooting war </a:t>
            </a:r>
            <a:endParaRPr sz="2600" dirty="0"/>
          </a:p>
          <a:p>
            <a:pPr marL="342900" marR="0" lvl="0" indent="-304800" algn="l" rtl="0">
              <a:spcBef>
                <a:spcPts val="1200"/>
              </a:spcBef>
              <a:spcAft>
                <a:spcPts val="0"/>
              </a:spcAft>
              <a:buClr>
                <a:schemeClr val="dk1"/>
              </a:buClr>
              <a:buSzPts val="2600"/>
              <a:buFont typeface="Arial"/>
              <a:buChar char="•"/>
            </a:pPr>
            <a:r>
              <a:rPr lang="en-US" sz="2600" b="0" i="0" u="sng" strike="noStrike" cap="none" dirty="0">
                <a:solidFill>
                  <a:schemeClr val="dk1"/>
                </a:solidFill>
                <a:latin typeface="Questrial"/>
                <a:ea typeface="Questrial"/>
                <a:cs typeface="Questrial"/>
                <a:sym typeface="Questrial"/>
              </a:rPr>
              <a:t>Quebec provincial police</a:t>
            </a:r>
            <a:r>
              <a:rPr lang="en-US" sz="2600" b="0" i="0" u="none" strike="noStrike" cap="none" dirty="0">
                <a:solidFill>
                  <a:schemeClr val="dk1"/>
                </a:solidFill>
                <a:latin typeface="Questrial"/>
                <a:ea typeface="Questrial"/>
                <a:cs typeface="Questrial"/>
                <a:sym typeface="Questrial"/>
              </a:rPr>
              <a:t> were sent in, storming the </a:t>
            </a:r>
            <a:r>
              <a:rPr lang="en-US" sz="2600" b="0" i="0" u="sng" strike="noStrike" cap="none" dirty="0">
                <a:solidFill>
                  <a:schemeClr val="dk1"/>
                </a:solidFill>
                <a:latin typeface="Questrial"/>
                <a:ea typeface="Questrial"/>
                <a:cs typeface="Questrial"/>
                <a:sym typeface="Questrial"/>
              </a:rPr>
              <a:t>barricades </a:t>
            </a:r>
            <a:r>
              <a:rPr lang="en-US" sz="2600" b="0" i="0" u="none" strike="noStrike" cap="none" dirty="0">
                <a:solidFill>
                  <a:schemeClr val="dk1"/>
                </a:solidFill>
                <a:latin typeface="Questrial"/>
                <a:ea typeface="Questrial"/>
                <a:cs typeface="Questrial"/>
                <a:sym typeface="Questrial"/>
              </a:rPr>
              <a:t>the </a:t>
            </a:r>
            <a:r>
              <a:rPr lang="en-US" sz="2600" dirty="0">
                <a:latin typeface="Questrial"/>
                <a:ea typeface="Questrial"/>
                <a:cs typeface="Questrial"/>
                <a:sym typeface="Questrial"/>
              </a:rPr>
              <a:t>Mohawk and their allies</a:t>
            </a:r>
            <a:r>
              <a:rPr lang="en-US" sz="2600" b="0" i="0" u="none" strike="noStrike" cap="none" dirty="0">
                <a:solidFill>
                  <a:schemeClr val="dk1"/>
                </a:solidFill>
                <a:latin typeface="Questrial"/>
                <a:ea typeface="Questrial"/>
                <a:cs typeface="Questrial"/>
                <a:sym typeface="Questrial"/>
              </a:rPr>
              <a:t> had set up with </a:t>
            </a:r>
            <a:r>
              <a:rPr lang="en-US" sz="2600" b="0" i="0" u="sng" strike="noStrike" cap="none" dirty="0">
                <a:solidFill>
                  <a:schemeClr val="dk1"/>
                </a:solidFill>
                <a:latin typeface="Questrial"/>
                <a:ea typeface="Questrial"/>
                <a:cs typeface="Questrial"/>
                <a:sym typeface="Questrial"/>
              </a:rPr>
              <a:t>tear gas and flash grenades</a:t>
            </a:r>
            <a:endParaRPr sz="2600" b="0" i="0" u="sng" strike="noStrike" cap="none" dirty="0">
              <a:solidFill>
                <a:schemeClr val="dk1"/>
              </a:solidFill>
              <a:latin typeface="Questrial"/>
              <a:ea typeface="Questrial"/>
              <a:cs typeface="Questrial"/>
              <a:sym typeface="Questrial"/>
            </a:endParaRPr>
          </a:p>
          <a:p>
            <a:pPr marL="342900" marR="0" lvl="0" indent="-304800" algn="l" rtl="0">
              <a:spcBef>
                <a:spcPts val="120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Shots were fired (no one knows who shot first)</a:t>
            </a:r>
            <a:endParaRPr sz="2600" dirty="0"/>
          </a:p>
          <a:p>
            <a:pPr marL="342900" marR="0" lvl="0" indent="-304800" algn="l" rtl="0">
              <a:spcBef>
                <a:spcPts val="120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An </a:t>
            </a:r>
            <a:r>
              <a:rPr lang="en-US" sz="2600" b="0" i="0" u="sng" strike="noStrike" cap="none" dirty="0">
                <a:solidFill>
                  <a:schemeClr val="dk1"/>
                </a:solidFill>
                <a:latin typeface="Questrial"/>
                <a:ea typeface="Questrial"/>
                <a:cs typeface="Questrial"/>
                <a:sym typeface="Questrial"/>
              </a:rPr>
              <a:t>officer was fatally wounded</a:t>
            </a:r>
            <a:r>
              <a:rPr lang="en-US" sz="2600" b="0" i="0" u="none" strike="noStrike" cap="none" dirty="0">
                <a:solidFill>
                  <a:schemeClr val="dk1"/>
                </a:solidFill>
                <a:latin typeface="Questrial"/>
                <a:ea typeface="Questrial"/>
                <a:cs typeface="Questrial"/>
                <a:sym typeface="Questrial"/>
              </a:rPr>
              <a:t>, and a Mohawk elder suffered a fatal heart attack</a:t>
            </a:r>
            <a:endParaRPr sz="2600" b="0" i="0" u="none" strike="noStrike" cap="none" dirty="0">
              <a:solidFill>
                <a:schemeClr val="dk1"/>
              </a:solidFill>
              <a:latin typeface="Questrial"/>
              <a:ea typeface="Questrial"/>
              <a:cs typeface="Questrial"/>
              <a:sym typeface="Questrial"/>
            </a:endParaRPr>
          </a:p>
          <a:p>
            <a:pPr marL="0" marR="0" lvl="0" indent="0" algn="l" rtl="0">
              <a:spcBef>
                <a:spcPts val="1200"/>
              </a:spcBef>
              <a:spcAft>
                <a:spcPts val="0"/>
              </a:spcAft>
              <a:buClr>
                <a:schemeClr val="dk1"/>
              </a:buClr>
              <a:buSzPts val="3200"/>
              <a:buFont typeface="Arial"/>
              <a:buNone/>
            </a:pPr>
            <a:endParaRPr sz="3200" b="0" i="0" u="none" strike="noStrike" cap="none" dirty="0">
              <a:solidFill>
                <a:schemeClr val="dk1"/>
              </a:solidFill>
              <a:latin typeface="Questrial"/>
              <a:ea typeface="Questrial"/>
              <a:cs typeface="Questrial"/>
              <a:sym typeface="Questrial"/>
            </a:endParaRPr>
          </a:p>
        </p:txBody>
      </p:sp>
      <p:pic>
        <p:nvPicPr>
          <p:cNvPr id="133" name="Google Shape;133;p20" descr="http://thumbnails.cbc.ca/maven_legacy/thumbnails/361/23/oka-july-11-1990-macdonald-workman_2500kbps_852x480_2670617819.jpg"/>
          <p:cNvPicPr preferRelativeResize="0"/>
          <p:nvPr/>
        </p:nvPicPr>
        <p:blipFill rotWithShape="1">
          <a:blip r:embed="rId3">
            <a:alphaModFix/>
          </a:blip>
          <a:srcRect/>
          <a:stretch/>
        </p:blipFill>
        <p:spPr>
          <a:xfrm>
            <a:off x="971600" y="4297288"/>
            <a:ext cx="3744416" cy="2109530"/>
          </a:xfrm>
          <a:prstGeom prst="rect">
            <a:avLst/>
          </a:prstGeom>
          <a:noFill/>
          <a:ln>
            <a:noFill/>
          </a:ln>
        </p:spPr>
      </p:pic>
      <p:pic>
        <p:nvPicPr>
          <p:cNvPr id="134" name="Google Shape;134;p20" descr="http://i.imgur.com/pO5fi.jpg"/>
          <p:cNvPicPr preferRelativeResize="0"/>
          <p:nvPr/>
        </p:nvPicPr>
        <p:blipFill rotWithShape="1">
          <a:blip r:embed="rId4">
            <a:alphaModFix/>
          </a:blip>
          <a:srcRect/>
          <a:stretch/>
        </p:blipFill>
        <p:spPr>
          <a:xfrm>
            <a:off x="4974636" y="4297288"/>
            <a:ext cx="3269771" cy="210953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txBox="1">
            <a:spLocks noGrp="1"/>
          </p:cNvSpPr>
          <p:nvPr>
            <p:ph type="body" idx="1"/>
          </p:nvPr>
        </p:nvSpPr>
        <p:spPr>
          <a:xfrm>
            <a:off x="611560" y="548680"/>
            <a:ext cx="5040560" cy="590465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400"/>
              <a:buFont typeface="Arial"/>
              <a:buNone/>
            </a:pPr>
            <a:endParaRPr sz="400" b="0" i="0" u="sng" strike="noStrike" cap="none">
              <a:solidFill>
                <a:schemeClr val="dk1"/>
              </a:solidFill>
              <a:latin typeface="Questrial"/>
              <a:ea typeface="Questrial"/>
              <a:cs typeface="Questrial"/>
              <a:sym typeface="Questrial"/>
            </a:endParaRPr>
          </a:p>
          <a:p>
            <a:pPr marL="342900" marR="0" lvl="0" indent="-139700" algn="l" rtl="0">
              <a:spcBef>
                <a:spcPts val="640"/>
              </a:spcBef>
              <a:spcAft>
                <a:spcPts val="0"/>
              </a:spcAft>
              <a:buClr>
                <a:schemeClr val="dk1"/>
              </a:buClr>
              <a:buSzPts val="3200"/>
              <a:buFont typeface="Arial"/>
              <a:buNone/>
            </a:pPr>
            <a:endParaRPr sz="3200" b="0" i="0" u="none" strike="noStrike" cap="none">
              <a:solidFill>
                <a:schemeClr val="dk1"/>
              </a:solidFill>
              <a:latin typeface="Questrial"/>
              <a:ea typeface="Questrial"/>
              <a:cs typeface="Questrial"/>
              <a:sym typeface="Questrial"/>
            </a:endParaRPr>
          </a:p>
        </p:txBody>
      </p:sp>
      <p:pic>
        <p:nvPicPr>
          <p:cNvPr id="140" name="Google Shape;140;p21" descr="https://upload.wikimedia.org/wikipedia/en/1/1f/Oka_stare_down.jpg"/>
          <p:cNvPicPr preferRelativeResize="0"/>
          <p:nvPr/>
        </p:nvPicPr>
        <p:blipFill rotWithShape="1">
          <a:blip r:embed="rId3">
            <a:alphaModFix/>
          </a:blip>
          <a:srcRect/>
          <a:stretch/>
        </p:blipFill>
        <p:spPr>
          <a:xfrm>
            <a:off x="5004048" y="3789040"/>
            <a:ext cx="3732151" cy="2488102"/>
          </a:xfrm>
          <a:prstGeom prst="rect">
            <a:avLst/>
          </a:prstGeom>
          <a:noFill/>
          <a:ln>
            <a:noFill/>
          </a:ln>
        </p:spPr>
      </p:pic>
      <p:sp>
        <p:nvSpPr>
          <p:cNvPr id="141" name="Google Shape;141;p21"/>
          <p:cNvSpPr txBox="1"/>
          <p:nvPr/>
        </p:nvSpPr>
        <p:spPr>
          <a:xfrm>
            <a:off x="336811" y="90054"/>
            <a:ext cx="4160700" cy="6287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400"/>
              <a:buFont typeface="Arial"/>
              <a:buNone/>
            </a:pPr>
            <a:endParaRPr sz="400" b="0" i="0" u="sng" strike="noStrike" cap="none" dirty="0">
              <a:solidFill>
                <a:schemeClr val="dk1"/>
              </a:solidFill>
              <a:latin typeface="Questrial"/>
              <a:ea typeface="Questrial"/>
              <a:cs typeface="Questrial"/>
              <a:sym typeface="Questrial"/>
            </a:endParaRPr>
          </a:p>
          <a:p>
            <a:pPr marL="342900" marR="0" lvl="0" indent="-304800" algn="l" rtl="0">
              <a:spcBef>
                <a:spcPts val="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The QPP was                          reinforced by                 members of the                      </a:t>
            </a:r>
            <a:r>
              <a:rPr lang="en-US" sz="2600" b="0" i="0" u="sng" strike="noStrike" cap="none" dirty="0">
                <a:solidFill>
                  <a:schemeClr val="dk1"/>
                </a:solidFill>
                <a:latin typeface="Questrial"/>
                <a:ea typeface="Questrial"/>
                <a:cs typeface="Questrial"/>
                <a:sym typeface="Questrial"/>
              </a:rPr>
              <a:t>RCMP</a:t>
            </a:r>
            <a:r>
              <a:rPr lang="en-US" sz="2600" b="0" i="0" u="none" strike="noStrike" cap="none" dirty="0">
                <a:solidFill>
                  <a:schemeClr val="dk1"/>
                </a:solidFill>
                <a:latin typeface="Questrial"/>
                <a:ea typeface="Questrial"/>
                <a:cs typeface="Questrial"/>
                <a:sym typeface="Questrial"/>
              </a:rPr>
              <a:t>, and around  </a:t>
            </a:r>
            <a:r>
              <a:rPr lang="en-US" sz="2600" dirty="0">
                <a:solidFill>
                  <a:schemeClr val="dk1"/>
                </a:solidFill>
                <a:latin typeface="Questrial"/>
                <a:ea typeface="Questrial"/>
                <a:cs typeface="Questrial"/>
                <a:sym typeface="Questrial"/>
              </a:rPr>
              <a:t>2500 </a:t>
            </a:r>
            <a:r>
              <a:rPr lang="en-US" sz="2600" b="0" i="0" u="none" strike="noStrike" cap="none" dirty="0">
                <a:solidFill>
                  <a:schemeClr val="dk1"/>
                </a:solidFill>
                <a:latin typeface="Questrial"/>
                <a:ea typeface="Questrial"/>
                <a:cs typeface="Questrial"/>
                <a:sym typeface="Questrial"/>
              </a:rPr>
              <a:t>members of the </a:t>
            </a:r>
            <a:r>
              <a:rPr lang="en-US" sz="2600" b="0" i="0" u="sng" strike="noStrike" cap="none" dirty="0">
                <a:solidFill>
                  <a:schemeClr val="dk1"/>
                </a:solidFill>
                <a:latin typeface="Questrial"/>
                <a:ea typeface="Questrial"/>
                <a:cs typeface="Questrial"/>
                <a:sym typeface="Questrial"/>
              </a:rPr>
              <a:t>Canadian military </a:t>
            </a:r>
            <a:endParaRPr sz="2600" dirty="0"/>
          </a:p>
          <a:p>
            <a:pPr marL="742950" marR="0" lvl="1" indent="-273050" algn="l" rtl="0">
              <a:spcBef>
                <a:spcPts val="120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Who came with        jets, </a:t>
            </a:r>
            <a:r>
              <a:rPr lang="en-US" sz="2600" b="0" i="0" u="sng" strike="noStrike" cap="none" dirty="0">
                <a:solidFill>
                  <a:schemeClr val="dk1"/>
                </a:solidFill>
                <a:latin typeface="Questrial"/>
                <a:ea typeface="Questrial"/>
                <a:cs typeface="Questrial"/>
                <a:sym typeface="Questrial"/>
              </a:rPr>
              <a:t>tanks</a:t>
            </a:r>
            <a:r>
              <a:rPr lang="en-US" sz="2600" b="0" i="0" u="none" strike="noStrike" cap="none" dirty="0">
                <a:solidFill>
                  <a:schemeClr val="dk1"/>
                </a:solidFill>
                <a:latin typeface="Questrial"/>
                <a:ea typeface="Questrial"/>
                <a:cs typeface="Questrial"/>
                <a:sym typeface="Questrial"/>
              </a:rPr>
              <a:t>, and armored personnel carriers</a:t>
            </a:r>
            <a:endParaRPr sz="2600" b="0" i="0" u="none" strike="noStrike" cap="none" dirty="0">
              <a:solidFill>
                <a:schemeClr val="dk1"/>
              </a:solidFill>
              <a:latin typeface="Questrial"/>
              <a:ea typeface="Questrial"/>
              <a:cs typeface="Questrial"/>
              <a:sym typeface="Questrial"/>
            </a:endParaRPr>
          </a:p>
          <a:p>
            <a:pPr marL="342900" marR="0" lvl="0" indent="-304800" algn="l" rtl="0">
              <a:spcBef>
                <a:spcPts val="120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The Mohawk were </a:t>
            </a:r>
            <a:r>
              <a:rPr lang="en-US" sz="2600" b="0" i="0" u="sng" strike="noStrike" cap="none" dirty="0">
                <a:solidFill>
                  <a:schemeClr val="dk1"/>
                </a:solidFill>
                <a:latin typeface="Questrial"/>
                <a:ea typeface="Questrial"/>
                <a:cs typeface="Questrial"/>
                <a:sym typeface="Questrial"/>
              </a:rPr>
              <a:t>joined by other Indigenous people</a:t>
            </a:r>
            <a:r>
              <a:rPr lang="en-US" sz="2600" b="0" i="0" u="none" strike="noStrike" cap="none" dirty="0">
                <a:solidFill>
                  <a:schemeClr val="dk1"/>
                </a:solidFill>
                <a:latin typeface="Questrial"/>
                <a:ea typeface="Questrial"/>
                <a:cs typeface="Questrial"/>
                <a:sym typeface="Questrial"/>
              </a:rPr>
              <a:t> and for </a:t>
            </a:r>
            <a:r>
              <a:rPr lang="en-US" sz="2600" b="0" i="0" u="sng" strike="noStrike" cap="none" dirty="0">
                <a:solidFill>
                  <a:schemeClr val="dk1"/>
                </a:solidFill>
                <a:latin typeface="Questrial"/>
                <a:ea typeface="Questrial"/>
                <a:cs typeface="Questrial"/>
                <a:sym typeface="Questrial"/>
              </a:rPr>
              <a:t>78 days</a:t>
            </a:r>
            <a:r>
              <a:rPr lang="en-US" sz="2600" b="0" i="0" u="none" strike="noStrike" cap="none" dirty="0">
                <a:solidFill>
                  <a:schemeClr val="dk1"/>
                </a:solidFill>
                <a:latin typeface="Questrial"/>
                <a:ea typeface="Questrial"/>
                <a:cs typeface="Questrial"/>
                <a:sym typeface="Questrial"/>
              </a:rPr>
              <a:t> the 2 sides were locked in a standoff </a:t>
            </a:r>
            <a:endParaRPr sz="2600" b="0" i="0" u="none" strike="noStrike" cap="none" dirty="0">
              <a:solidFill>
                <a:schemeClr val="dk1"/>
              </a:solidFill>
              <a:latin typeface="Questrial"/>
              <a:ea typeface="Questrial"/>
              <a:cs typeface="Questrial"/>
              <a:sym typeface="Questrial"/>
            </a:endParaRPr>
          </a:p>
          <a:p>
            <a:pPr marL="0" marR="0" lvl="0" indent="0" algn="l" rtl="0">
              <a:spcBef>
                <a:spcPts val="1200"/>
              </a:spcBef>
              <a:spcAft>
                <a:spcPts val="0"/>
              </a:spcAft>
              <a:buClr>
                <a:schemeClr val="dk1"/>
              </a:buClr>
              <a:buSzPts val="3200"/>
              <a:buFont typeface="Arial"/>
              <a:buNone/>
            </a:pPr>
            <a:endParaRPr sz="2600" b="0" i="0" u="none" strike="noStrike" cap="none" dirty="0">
              <a:solidFill>
                <a:schemeClr val="dk1"/>
              </a:solidFill>
              <a:latin typeface="Questrial"/>
              <a:ea typeface="Questrial"/>
              <a:cs typeface="Questrial"/>
              <a:sym typeface="Questrial"/>
            </a:endParaRPr>
          </a:p>
        </p:txBody>
      </p:sp>
      <p:pic>
        <p:nvPicPr>
          <p:cNvPr id="142" name="Google Shape;142;p21" descr="Armoured personnel carriers on highway near Kanesatake."/>
          <p:cNvPicPr preferRelativeResize="0"/>
          <p:nvPr/>
        </p:nvPicPr>
        <p:blipFill rotWithShape="1">
          <a:blip r:embed="rId4">
            <a:alphaModFix/>
          </a:blip>
          <a:srcRect l="7847" r="3703"/>
          <a:stretch/>
        </p:blipFill>
        <p:spPr>
          <a:xfrm>
            <a:off x="4222761" y="620688"/>
            <a:ext cx="4525703" cy="28803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2"/>
          <p:cNvSpPr txBox="1">
            <a:spLocks noGrp="1"/>
          </p:cNvSpPr>
          <p:nvPr>
            <p:ph type="body" idx="1"/>
          </p:nvPr>
        </p:nvSpPr>
        <p:spPr>
          <a:xfrm>
            <a:off x="611560" y="548680"/>
            <a:ext cx="5040560" cy="590465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400"/>
              <a:buFont typeface="Arial"/>
              <a:buNone/>
            </a:pPr>
            <a:endParaRPr sz="400" b="0" i="0" u="sng" strike="noStrike" cap="none">
              <a:solidFill>
                <a:schemeClr val="dk1"/>
              </a:solidFill>
              <a:latin typeface="Questrial"/>
              <a:ea typeface="Questrial"/>
              <a:cs typeface="Questrial"/>
              <a:sym typeface="Questrial"/>
            </a:endParaRPr>
          </a:p>
          <a:p>
            <a:pPr marL="342900" marR="0" lvl="0" indent="-139700" algn="l" rtl="0">
              <a:spcBef>
                <a:spcPts val="640"/>
              </a:spcBef>
              <a:spcAft>
                <a:spcPts val="0"/>
              </a:spcAft>
              <a:buClr>
                <a:schemeClr val="dk1"/>
              </a:buClr>
              <a:buSzPts val="3200"/>
              <a:buFont typeface="Arial"/>
              <a:buNone/>
            </a:pPr>
            <a:endParaRPr sz="3200" b="0" i="0" u="none" strike="noStrike" cap="none">
              <a:solidFill>
                <a:schemeClr val="dk1"/>
              </a:solidFill>
              <a:latin typeface="Questrial"/>
              <a:ea typeface="Questrial"/>
              <a:cs typeface="Questrial"/>
              <a:sym typeface="Questrial"/>
            </a:endParaRPr>
          </a:p>
        </p:txBody>
      </p:sp>
      <p:sp>
        <p:nvSpPr>
          <p:cNvPr id="148" name="Google Shape;148;p22"/>
          <p:cNvSpPr txBox="1"/>
          <p:nvPr/>
        </p:nvSpPr>
        <p:spPr>
          <a:xfrm>
            <a:off x="407400" y="328475"/>
            <a:ext cx="5347200" cy="61926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400"/>
              <a:buFont typeface="Arial"/>
              <a:buNone/>
            </a:pPr>
            <a:endParaRPr sz="400" b="0" i="0" u="sng" strike="noStrike" cap="none" dirty="0">
              <a:solidFill>
                <a:schemeClr val="dk1"/>
              </a:solidFill>
              <a:latin typeface="Questrial"/>
              <a:ea typeface="Questrial"/>
              <a:cs typeface="Questrial"/>
              <a:sym typeface="Questrial"/>
            </a:endParaRPr>
          </a:p>
          <a:p>
            <a:pPr marL="342900" marR="0" lvl="0" indent="-304800" algn="l" rtl="0">
              <a:lnSpc>
                <a:spcPct val="100000"/>
              </a:lnSpc>
              <a:spcBef>
                <a:spcPts val="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Despite </a:t>
            </a:r>
            <a:r>
              <a:rPr lang="en-US" sz="2600" b="0" i="0" u="sng" strike="noStrike" cap="none" dirty="0">
                <a:solidFill>
                  <a:schemeClr val="dk1"/>
                </a:solidFill>
                <a:latin typeface="Questrial"/>
                <a:ea typeface="Questrial"/>
                <a:cs typeface="Questrial"/>
                <a:sym typeface="Questrial"/>
              </a:rPr>
              <a:t>high tensions</a:t>
            </a:r>
            <a:r>
              <a:rPr lang="en-US" sz="2600" b="0" i="0" u="none" strike="noStrike" cap="none" dirty="0">
                <a:solidFill>
                  <a:schemeClr val="dk1"/>
                </a:solidFill>
                <a:latin typeface="Questrial"/>
                <a:ea typeface="Questrial"/>
                <a:cs typeface="Questrial"/>
                <a:sym typeface="Questrial"/>
              </a:rPr>
              <a:t>, no further shots were fired</a:t>
            </a:r>
            <a:endParaRPr sz="2600" dirty="0"/>
          </a:p>
          <a:p>
            <a:pPr marL="342900" marR="0" lvl="0" indent="-304800" algn="l" rtl="0">
              <a:lnSpc>
                <a:spcPct val="100000"/>
              </a:lnSpc>
              <a:spcBef>
                <a:spcPts val="120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The crises eventually </a:t>
            </a:r>
            <a:r>
              <a:rPr lang="en-US" sz="2600" b="0" i="0" u="sng" strike="noStrike" cap="none" dirty="0">
                <a:solidFill>
                  <a:schemeClr val="dk1"/>
                </a:solidFill>
                <a:latin typeface="Questrial"/>
                <a:ea typeface="Questrial"/>
                <a:cs typeface="Questrial"/>
                <a:sym typeface="Questrial"/>
              </a:rPr>
              <a:t>ended</a:t>
            </a:r>
            <a:r>
              <a:rPr lang="en-US" sz="2600" b="0" i="0" u="none" strike="noStrike" cap="none" dirty="0">
                <a:solidFill>
                  <a:schemeClr val="dk1"/>
                </a:solidFill>
                <a:latin typeface="Questrial"/>
                <a:ea typeface="Questrial"/>
                <a:cs typeface="Questrial"/>
                <a:sym typeface="Questrial"/>
              </a:rPr>
              <a:t> and the golf course </a:t>
            </a:r>
            <a:r>
              <a:rPr lang="en-US" sz="2600" b="0" i="0" u="sng" strike="noStrike" cap="none" dirty="0">
                <a:solidFill>
                  <a:schemeClr val="dk1"/>
                </a:solidFill>
                <a:latin typeface="Questrial"/>
                <a:ea typeface="Questrial"/>
                <a:cs typeface="Questrial"/>
                <a:sym typeface="Questrial"/>
              </a:rPr>
              <a:t>expansion was cancelled</a:t>
            </a:r>
            <a:endParaRPr sz="2600" dirty="0"/>
          </a:p>
          <a:p>
            <a:pPr marL="342900" marR="0" lvl="0" indent="-304800" algn="l" rtl="0">
              <a:lnSpc>
                <a:spcPct val="100000"/>
              </a:lnSpc>
              <a:spcBef>
                <a:spcPts val="120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The crisis cost well over </a:t>
            </a:r>
            <a:r>
              <a:rPr lang="en-US" sz="2600" b="0" i="0" u="sng" strike="noStrike" cap="none" dirty="0">
                <a:solidFill>
                  <a:schemeClr val="dk1"/>
                </a:solidFill>
                <a:latin typeface="Questrial"/>
                <a:ea typeface="Questrial"/>
                <a:cs typeface="Questrial"/>
                <a:sym typeface="Questrial"/>
              </a:rPr>
              <a:t>$200 million </a:t>
            </a:r>
            <a:r>
              <a:rPr lang="en-US" sz="2600" b="0" i="0" u="none" strike="noStrike" cap="none" dirty="0">
                <a:solidFill>
                  <a:schemeClr val="dk1"/>
                </a:solidFill>
                <a:latin typeface="Questrial"/>
                <a:ea typeface="Questrial"/>
                <a:cs typeface="Questrial"/>
                <a:sym typeface="Questrial"/>
              </a:rPr>
              <a:t>and was the first </a:t>
            </a:r>
            <a:r>
              <a:rPr lang="en-US" sz="2600" b="0" i="0" u="sng" strike="noStrike" cap="none" dirty="0">
                <a:solidFill>
                  <a:schemeClr val="dk1"/>
                </a:solidFill>
                <a:latin typeface="Questrial"/>
                <a:ea typeface="Questrial"/>
                <a:cs typeface="Questrial"/>
                <a:sym typeface="Questrial"/>
              </a:rPr>
              <a:t>violent conflict </a:t>
            </a:r>
            <a:r>
              <a:rPr lang="en-US" sz="2600" b="0" i="0" u="none" strike="noStrike" cap="none" dirty="0">
                <a:solidFill>
                  <a:schemeClr val="dk1"/>
                </a:solidFill>
                <a:latin typeface="Questrial"/>
                <a:ea typeface="Questrial"/>
                <a:cs typeface="Questrial"/>
                <a:sym typeface="Questrial"/>
              </a:rPr>
              <a:t>between Mohawk and the government in the </a:t>
            </a:r>
            <a:r>
              <a:rPr lang="en-US" sz="2600" b="0" i="0" u="sng" strike="noStrike" cap="none" dirty="0">
                <a:solidFill>
                  <a:schemeClr val="dk1"/>
                </a:solidFill>
                <a:latin typeface="Questrial"/>
                <a:ea typeface="Questrial"/>
                <a:cs typeface="Questrial"/>
                <a:sym typeface="Questrial"/>
              </a:rPr>
              <a:t>late 20</a:t>
            </a:r>
            <a:r>
              <a:rPr lang="en-US" sz="2600" b="0" i="0" u="sng" strike="noStrike" cap="none" baseline="30000" dirty="0">
                <a:solidFill>
                  <a:schemeClr val="dk1"/>
                </a:solidFill>
                <a:latin typeface="Questrial"/>
                <a:ea typeface="Questrial"/>
                <a:cs typeface="Questrial"/>
                <a:sym typeface="Questrial"/>
              </a:rPr>
              <a:t>th</a:t>
            </a:r>
            <a:r>
              <a:rPr lang="en-US" sz="2600" b="0" i="0" u="sng" strike="noStrike" cap="none" dirty="0">
                <a:solidFill>
                  <a:schemeClr val="dk1"/>
                </a:solidFill>
                <a:latin typeface="Questrial"/>
                <a:ea typeface="Questrial"/>
                <a:cs typeface="Questrial"/>
                <a:sym typeface="Questrial"/>
              </a:rPr>
              <a:t> century  </a:t>
            </a:r>
            <a:endParaRPr sz="2600" dirty="0"/>
          </a:p>
          <a:p>
            <a:pPr marL="342900" marR="0" lvl="0" indent="-304800" algn="l" rtl="0">
              <a:lnSpc>
                <a:spcPct val="100000"/>
              </a:lnSpc>
              <a:spcBef>
                <a:spcPts val="1200"/>
              </a:spcBef>
              <a:spcAft>
                <a:spcPts val="120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In 1997, the Department of Indian Affairs </a:t>
            </a:r>
            <a:r>
              <a:rPr lang="en-US" sz="2600" b="0" i="0" u="sng" strike="noStrike" cap="none" dirty="0">
                <a:solidFill>
                  <a:schemeClr val="dk1"/>
                </a:solidFill>
                <a:latin typeface="Questrial"/>
                <a:ea typeface="Questrial"/>
                <a:cs typeface="Questrial"/>
                <a:sym typeface="Questrial"/>
              </a:rPr>
              <a:t>quietly purchased</a:t>
            </a:r>
            <a:r>
              <a:rPr lang="en-US" sz="2600" b="0" i="0" u="none" strike="noStrike" cap="none" dirty="0">
                <a:solidFill>
                  <a:schemeClr val="dk1"/>
                </a:solidFill>
                <a:latin typeface="Questrial"/>
                <a:ea typeface="Questrial"/>
                <a:cs typeface="Questrial"/>
                <a:sym typeface="Questrial"/>
              </a:rPr>
              <a:t> the disputed land for $5.2 million and </a:t>
            </a:r>
            <a:r>
              <a:rPr lang="en-US" sz="2600" b="0" i="0" u="sng" strike="noStrike" cap="none" dirty="0">
                <a:solidFill>
                  <a:schemeClr val="dk1"/>
                </a:solidFill>
                <a:latin typeface="Questrial"/>
                <a:ea typeface="Questrial"/>
                <a:cs typeface="Questrial"/>
                <a:sym typeface="Questrial"/>
              </a:rPr>
              <a:t>“gave” it to the Mohawk</a:t>
            </a:r>
            <a:endParaRPr sz="3200" b="0" i="0" u="none" strike="noStrike" cap="none" dirty="0">
              <a:solidFill>
                <a:schemeClr val="dk1"/>
              </a:solidFill>
              <a:latin typeface="Questrial"/>
              <a:ea typeface="Questrial"/>
              <a:cs typeface="Questrial"/>
              <a:sym typeface="Questrial"/>
            </a:endParaRPr>
          </a:p>
        </p:txBody>
      </p:sp>
      <p:pic>
        <p:nvPicPr>
          <p:cNvPr id="149" name="Google Shape;149;p22" descr="Warrior raises rifle from atop an overturned police cruiser at Oka roadblock in Quebec on July 1990. Photo by Tom Hanson / The Canadian Press."/>
          <p:cNvPicPr preferRelativeResize="0"/>
          <p:nvPr/>
        </p:nvPicPr>
        <p:blipFill rotWithShape="1">
          <a:blip r:embed="rId3">
            <a:alphaModFix/>
          </a:blip>
          <a:srcRect r="8833"/>
          <a:stretch/>
        </p:blipFill>
        <p:spPr>
          <a:xfrm>
            <a:off x="5891849" y="332650"/>
            <a:ext cx="2841725" cy="6120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3"/>
          <p:cNvSpPr txBox="1">
            <a:spLocks noGrp="1"/>
          </p:cNvSpPr>
          <p:nvPr>
            <p:ph type="body" idx="1"/>
          </p:nvPr>
        </p:nvSpPr>
        <p:spPr>
          <a:xfrm>
            <a:off x="611550" y="476675"/>
            <a:ext cx="6127500" cy="612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600"/>
              <a:buFont typeface="Arial"/>
              <a:buNone/>
            </a:pPr>
            <a:r>
              <a:rPr lang="en-US" sz="3600" b="1" i="0" u="sng" strike="noStrike" cap="none" dirty="0">
                <a:solidFill>
                  <a:schemeClr val="dk1"/>
                </a:solidFill>
                <a:latin typeface="Questrial"/>
                <a:ea typeface="Questrial"/>
                <a:cs typeface="Questrial"/>
                <a:sym typeface="Questrial"/>
              </a:rPr>
              <a:t>Case Study #2: </a:t>
            </a:r>
            <a:r>
              <a:rPr lang="en-US" sz="3600" b="1" i="0" u="sng" strike="noStrike" cap="none" dirty="0" err="1">
                <a:solidFill>
                  <a:schemeClr val="dk1"/>
                </a:solidFill>
                <a:latin typeface="Questrial"/>
                <a:ea typeface="Questrial"/>
                <a:cs typeface="Questrial"/>
                <a:sym typeface="Questrial"/>
              </a:rPr>
              <a:t>Ipperwash</a:t>
            </a:r>
            <a:endParaRPr sz="3600" b="1" i="0" u="sng" strike="noStrike" cap="none" dirty="0">
              <a:solidFill>
                <a:schemeClr val="dk1"/>
              </a:solidFill>
              <a:latin typeface="Questrial"/>
              <a:ea typeface="Questrial"/>
              <a:cs typeface="Questrial"/>
              <a:sym typeface="Questrial"/>
            </a:endParaRPr>
          </a:p>
          <a:p>
            <a:pPr marL="0" marR="0" lvl="0" indent="0" algn="l" rtl="0">
              <a:spcBef>
                <a:spcPts val="80"/>
              </a:spcBef>
              <a:spcAft>
                <a:spcPts val="0"/>
              </a:spcAft>
              <a:buClr>
                <a:schemeClr val="dk1"/>
              </a:buClr>
              <a:buSzPts val="400"/>
              <a:buFont typeface="Arial"/>
              <a:buNone/>
            </a:pPr>
            <a:endParaRPr sz="400" b="0" i="0" u="sng" strike="noStrike" cap="none" dirty="0">
              <a:solidFill>
                <a:schemeClr val="dk1"/>
              </a:solidFill>
              <a:latin typeface="Questrial"/>
              <a:ea typeface="Questrial"/>
              <a:cs typeface="Questrial"/>
              <a:sym typeface="Questrial"/>
            </a:endParaRPr>
          </a:p>
          <a:p>
            <a:pPr marL="0" marR="0" lvl="0" indent="0" algn="l" rtl="0">
              <a:spcBef>
                <a:spcPts val="0"/>
              </a:spcBef>
              <a:spcAft>
                <a:spcPts val="0"/>
              </a:spcAft>
              <a:buNone/>
            </a:pPr>
            <a:endParaRPr sz="600" dirty="0">
              <a:latin typeface="Questrial"/>
              <a:ea typeface="Questrial"/>
              <a:cs typeface="Questrial"/>
              <a:sym typeface="Questrial"/>
            </a:endParaRPr>
          </a:p>
          <a:p>
            <a:pPr marL="342900" marR="0" lvl="0" indent="-304800" algn="l" rtl="0">
              <a:spcBef>
                <a:spcPts val="140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In 1942, during WWII, the                  Canadian government went                 looking for a place to set up a military-training base and settled                      on the Stoney Point </a:t>
            </a:r>
            <a:r>
              <a:rPr lang="en-US" sz="2600" b="0" i="0" u="sng" strike="noStrike" cap="none" dirty="0">
                <a:solidFill>
                  <a:schemeClr val="dk1"/>
                </a:solidFill>
                <a:latin typeface="Questrial"/>
                <a:ea typeface="Questrial"/>
                <a:cs typeface="Questrial"/>
                <a:sym typeface="Questrial"/>
              </a:rPr>
              <a:t>Ojibway</a:t>
            </a:r>
            <a:r>
              <a:rPr lang="en-US" sz="2600" dirty="0">
                <a:latin typeface="Questrial"/>
                <a:ea typeface="Questrial"/>
                <a:cs typeface="Questrial"/>
                <a:sym typeface="Questrial"/>
              </a:rPr>
              <a:t>                     </a:t>
            </a:r>
            <a:r>
              <a:rPr lang="en-US" sz="2600" b="0" i="0" u="sng" strike="noStrike" cap="none" dirty="0">
                <a:solidFill>
                  <a:schemeClr val="dk1"/>
                </a:solidFill>
                <a:latin typeface="Questrial"/>
                <a:ea typeface="Questrial"/>
                <a:cs typeface="Questrial"/>
                <a:sym typeface="Questrial"/>
              </a:rPr>
              <a:t>reserve in </a:t>
            </a:r>
            <a:r>
              <a:rPr lang="en-US" sz="2600" b="0" i="0" u="sng" strike="noStrike" cap="none" dirty="0" err="1">
                <a:solidFill>
                  <a:schemeClr val="dk1"/>
                </a:solidFill>
                <a:latin typeface="Questrial"/>
                <a:ea typeface="Questrial"/>
                <a:cs typeface="Questrial"/>
                <a:sym typeface="Questrial"/>
              </a:rPr>
              <a:t>Ipperwash</a:t>
            </a:r>
            <a:r>
              <a:rPr lang="en-US" sz="2600" b="0" i="0" u="none" strike="noStrike" cap="none" dirty="0">
                <a:solidFill>
                  <a:schemeClr val="dk1"/>
                </a:solidFill>
                <a:latin typeface="Questrial"/>
                <a:ea typeface="Questrial"/>
                <a:cs typeface="Questrial"/>
                <a:sym typeface="Questrial"/>
              </a:rPr>
              <a:t>, Ontario</a:t>
            </a:r>
            <a:endParaRPr sz="2600" b="0" i="0" u="none" strike="noStrike" cap="none" dirty="0">
              <a:solidFill>
                <a:schemeClr val="dk1"/>
              </a:solidFill>
              <a:latin typeface="Questrial"/>
              <a:ea typeface="Questrial"/>
              <a:cs typeface="Questrial"/>
              <a:sym typeface="Questrial"/>
            </a:endParaRPr>
          </a:p>
          <a:p>
            <a:pPr marL="342900" marR="0" lvl="0" indent="-304800" algn="l" rtl="0">
              <a:spcBef>
                <a:spcPts val="140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The government offered the band                               </a:t>
            </a:r>
            <a:r>
              <a:rPr lang="en-US" sz="2600" b="0" i="0" u="sng" strike="noStrike" cap="none" dirty="0">
                <a:solidFill>
                  <a:schemeClr val="dk1"/>
                </a:solidFill>
                <a:latin typeface="Questrial"/>
                <a:ea typeface="Questrial"/>
                <a:cs typeface="Questrial"/>
                <a:sym typeface="Questrial"/>
              </a:rPr>
              <a:t>$15 an acre</a:t>
            </a:r>
            <a:r>
              <a:rPr lang="en-US" sz="2600" b="0" i="0" u="none" strike="noStrike" cap="none" dirty="0">
                <a:solidFill>
                  <a:schemeClr val="dk1"/>
                </a:solidFill>
                <a:latin typeface="Questrial"/>
                <a:ea typeface="Questrial"/>
                <a:cs typeface="Questrial"/>
                <a:sym typeface="Questrial"/>
              </a:rPr>
              <a:t>, but the </a:t>
            </a:r>
            <a:r>
              <a:rPr lang="en-US" sz="2600" b="0" i="0" u="sng" strike="noStrike" cap="none" dirty="0">
                <a:solidFill>
                  <a:schemeClr val="dk1"/>
                </a:solidFill>
                <a:latin typeface="Questrial"/>
                <a:ea typeface="Questrial"/>
                <a:cs typeface="Questrial"/>
                <a:sym typeface="Questrial"/>
              </a:rPr>
              <a:t>band refused</a:t>
            </a:r>
            <a:endParaRPr sz="2600" dirty="0"/>
          </a:p>
          <a:p>
            <a:pPr marL="342900" marR="0" lvl="0" indent="-304800" algn="l" rtl="0">
              <a:spcBef>
                <a:spcPts val="1400"/>
              </a:spcBef>
              <a:spcAft>
                <a:spcPts val="140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Instead, the government </a:t>
            </a:r>
            <a:r>
              <a:rPr lang="en-US" sz="2600" b="0" i="0" u="sng" strike="noStrike" cap="none" dirty="0">
                <a:solidFill>
                  <a:schemeClr val="dk1"/>
                </a:solidFill>
                <a:latin typeface="Questrial"/>
                <a:ea typeface="Questrial"/>
                <a:cs typeface="Questrial"/>
                <a:sym typeface="Questrial"/>
              </a:rPr>
              <a:t>confiscated the land</a:t>
            </a:r>
            <a:r>
              <a:rPr lang="en-US" sz="2600" b="0" i="0" u="none" strike="noStrike" cap="none" dirty="0">
                <a:solidFill>
                  <a:schemeClr val="dk1"/>
                </a:solidFill>
                <a:latin typeface="Questrial"/>
                <a:ea typeface="Questrial"/>
                <a:cs typeface="Questrial"/>
                <a:sym typeface="Questrial"/>
              </a:rPr>
              <a:t> with the promise to </a:t>
            </a:r>
            <a:r>
              <a:rPr lang="en-US" sz="2600" b="0" i="0" u="sng" strike="noStrike" cap="none" dirty="0">
                <a:solidFill>
                  <a:schemeClr val="dk1"/>
                </a:solidFill>
                <a:latin typeface="Questrial"/>
                <a:ea typeface="Questrial"/>
                <a:cs typeface="Questrial"/>
                <a:sym typeface="Questrial"/>
              </a:rPr>
              <a:t>return it after the war – it didn’t</a:t>
            </a:r>
            <a:endParaRPr sz="2600" b="0" i="0" u="sng" strike="noStrike" cap="none" dirty="0">
              <a:solidFill>
                <a:schemeClr val="dk1"/>
              </a:solidFill>
              <a:latin typeface="Questrial"/>
              <a:ea typeface="Questrial"/>
              <a:cs typeface="Questrial"/>
              <a:sym typeface="Questrial"/>
            </a:endParaRPr>
          </a:p>
        </p:txBody>
      </p:sp>
      <p:pic>
        <p:nvPicPr>
          <p:cNvPr id="155" name="Google Shape;155;p23" descr="http://hrsbstaff.ednet.ns.ca/mwebb/ipperwash_and_the_killing_of_dud_files/image001.jpg"/>
          <p:cNvPicPr preferRelativeResize="0"/>
          <p:nvPr/>
        </p:nvPicPr>
        <p:blipFill rotWithShape="1">
          <a:blip r:embed="rId3">
            <a:alphaModFix/>
          </a:blip>
          <a:srcRect/>
          <a:stretch/>
        </p:blipFill>
        <p:spPr>
          <a:xfrm>
            <a:off x="6149034" y="1259878"/>
            <a:ext cx="2625080" cy="315009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4"/>
          <p:cNvSpPr txBox="1">
            <a:spLocks noGrp="1"/>
          </p:cNvSpPr>
          <p:nvPr>
            <p:ph type="body" idx="1"/>
          </p:nvPr>
        </p:nvSpPr>
        <p:spPr>
          <a:xfrm>
            <a:off x="539552" y="476672"/>
            <a:ext cx="8352928" cy="5184576"/>
          </a:xfrm>
          <a:prstGeom prst="rect">
            <a:avLst/>
          </a:prstGeom>
          <a:noFill/>
          <a:ln>
            <a:noFill/>
          </a:ln>
        </p:spPr>
        <p:txBody>
          <a:bodyPr spcFirstLastPara="1" wrap="square" lIns="91425" tIns="45700" rIns="91425" bIns="45700" anchor="t" anchorCtr="0">
            <a:noAutofit/>
          </a:bodyPr>
          <a:lstStyle/>
          <a:p>
            <a:pPr marL="342900" marR="0" lvl="0" indent="-304800" algn="l" rtl="0">
              <a:spcBef>
                <a:spcPts val="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Because the land had been used as a military range, there were </a:t>
            </a:r>
            <a:r>
              <a:rPr lang="en-US" sz="2600" b="0" i="0" u="sng" strike="noStrike" cap="none" dirty="0">
                <a:solidFill>
                  <a:schemeClr val="dk1"/>
                </a:solidFill>
                <a:latin typeface="Questrial"/>
                <a:ea typeface="Questrial"/>
                <a:cs typeface="Questrial"/>
                <a:sym typeface="Questrial"/>
              </a:rPr>
              <a:t>unexploded shells</a:t>
            </a:r>
            <a:r>
              <a:rPr lang="en-US" sz="2600" b="0" i="0" u="none" strike="noStrike" cap="none" dirty="0">
                <a:solidFill>
                  <a:schemeClr val="dk1"/>
                </a:solidFill>
                <a:latin typeface="Questrial"/>
                <a:ea typeface="Questrial"/>
                <a:cs typeface="Questrial"/>
                <a:sym typeface="Questrial"/>
              </a:rPr>
              <a:t> in the ground</a:t>
            </a:r>
            <a:endParaRPr sz="2600" dirty="0"/>
          </a:p>
          <a:p>
            <a:pPr marL="742950" marR="0" lvl="1" indent="-273050" algn="l" rtl="0">
              <a:spcBef>
                <a:spcPts val="160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The army claimed they did not have </a:t>
            </a:r>
            <a:r>
              <a:rPr lang="en-US" sz="2600" b="0" i="0" u="sng" strike="noStrike" cap="none" dirty="0">
                <a:solidFill>
                  <a:schemeClr val="dk1"/>
                </a:solidFill>
                <a:latin typeface="Questrial"/>
                <a:ea typeface="Questrial"/>
                <a:cs typeface="Questrial"/>
                <a:sym typeface="Questrial"/>
              </a:rPr>
              <a:t>money</a:t>
            </a:r>
            <a:r>
              <a:rPr lang="en-US" sz="2600" b="0" i="0" u="none" strike="noStrike" cap="none" dirty="0">
                <a:solidFill>
                  <a:schemeClr val="dk1"/>
                </a:solidFill>
                <a:latin typeface="Questrial"/>
                <a:ea typeface="Questrial"/>
                <a:cs typeface="Questrial"/>
                <a:sym typeface="Questrial"/>
              </a:rPr>
              <a:t> in the budget to </a:t>
            </a:r>
            <a:r>
              <a:rPr lang="en-US" sz="2600" b="0" i="0" u="sng" strike="noStrike" cap="none" dirty="0">
                <a:solidFill>
                  <a:schemeClr val="dk1"/>
                </a:solidFill>
                <a:latin typeface="Questrial"/>
                <a:ea typeface="Questrial"/>
                <a:cs typeface="Questrial"/>
                <a:sym typeface="Questrial"/>
              </a:rPr>
              <a:t>clean it up</a:t>
            </a:r>
            <a:endParaRPr sz="2600" dirty="0"/>
          </a:p>
          <a:p>
            <a:pPr marL="342900" marR="0" lvl="0" indent="-304800" algn="l" rtl="0">
              <a:spcBef>
                <a:spcPts val="160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In Sept, 199</a:t>
            </a:r>
            <a:r>
              <a:rPr lang="en-US" sz="2600" dirty="0">
                <a:latin typeface="Questrial"/>
                <a:ea typeface="Questrial"/>
                <a:cs typeface="Questrial"/>
                <a:sym typeface="Questrial"/>
              </a:rPr>
              <a:t>5</a:t>
            </a:r>
            <a:r>
              <a:rPr lang="en-US" sz="2600" b="0" i="0" u="none" strike="noStrike" cap="none" dirty="0">
                <a:solidFill>
                  <a:schemeClr val="dk1"/>
                </a:solidFill>
                <a:latin typeface="Questrial"/>
                <a:ea typeface="Questrial"/>
                <a:cs typeface="Questrial"/>
                <a:sym typeface="Questrial"/>
              </a:rPr>
              <a:t>, about 35 Indigenous people </a:t>
            </a:r>
            <a:r>
              <a:rPr lang="en-US" sz="2600" b="0" i="0" u="sng" strike="noStrike" cap="none" dirty="0">
                <a:solidFill>
                  <a:schemeClr val="dk1"/>
                </a:solidFill>
                <a:latin typeface="Questrial"/>
                <a:ea typeface="Questrial"/>
                <a:cs typeface="Questrial"/>
                <a:sym typeface="Questrial"/>
              </a:rPr>
              <a:t>took over the park to call attention</a:t>
            </a:r>
            <a:r>
              <a:rPr lang="en-US" sz="2600" b="0" i="0" u="none" strike="noStrike" cap="none" dirty="0">
                <a:solidFill>
                  <a:schemeClr val="dk1"/>
                </a:solidFill>
                <a:latin typeface="Questrial"/>
                <a:ea typeface="Questrial"/>
                <a:cs typeface="Questrial"/>
                <a:sym typeface="Questrial"/>
              </a:rPr>
              <a:t> to the long-standing claim</a:t>
            </a:r>
            <a:endParaRPr sz="2600" dirty="0"/>
          </a:p>
          <a:p>
            <a:pPr marL="342900" marR="0" lvl="0" indent="-304800" algn="l" rtl="0">
              <a:spcBef>
                <a:spcPts val="1600"/>
              </a:spcBef>
              <a:spcAft>
                <a:spcPts val="160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The protest </a:t>
            </a:r>
            <a:r>
              <a:rPr lang="en-US" sz="2600" b="0" i="0" u="sng" strike="noStrike" cap="none" dirty="0">
                <a:solidFill>
                  <a:schemeClr val="dk1"/>
                </a:solidFill>
                <a:latin typeface="Questrial"/>
                <a:ea typeface="Questrial"/>
                <a:cs typeface="Questrial"/>
                <a:sym typeface="Questrial"/>
              </a:rPr>
              <a:t>started peacefully, but grew heated</a:t>
            </a:r>
            <a:r>
              <a:rPr lang="en-US" sz="2600" b="0" i="0" u="none" strike="noStrike" cap="none" dirty="0">
                <a:solidFill>
                  <a:schemeClr val="dk1"/>
                </a:solidFill>
                <a:latin typeface="Questrial"/>
                <a:ea typeface="Questrial"/>
                <a:cs typeface="Questrial"/>
                <a:sym typeface="Questrial"/>
              </a:rPr>
              <a:t> – an OPP cruiser had its                                                                  window smashed and                                                                      a band councilor had                                                                                         a rock thrown at his car</a:t>
            </a:r>
            <a:endParaRPr sz="2600" dirty="0"/>
          </a:p>
        </p:txBody>
      </p:sp>
      <p:pic>
        <p:nvPicPr>
          <p:cNvPr id="161" name="Google Shape;161;p24" descr="http://anishinabeknews.ca/wp-content/uploads/2015/07/CampIpperwash_Sign2003_MVirtue-2.jpg"/>
          <p:cNvPicPr preferRelativeResize="0"/>
          <p:nvPr/>
        </p:nvPicPr>
        <p:blipFill rotWithShape="1">
          <a:blip r:embed="rId3">
            <a:alphaModFix/>
          </a:blip>
          <a:srcRect/>
          <a:stretch/>
        </p:blipFill>
        <p:spPr>
          <a:xfrm>
            <a:off x="4540699" y="4148332"/>
            <a:ext cx="3880248" cy="210130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5"/>
          <p:cNvSpPr txBox="1">
            <a:spLocks noGrp="1"/>
          </p:cNvSpPr>
          <p:nvPr>
            <p:ph type="body" idx="1"/>
          </p:nvPr>
        </p:nvSpPr>
        <p:spPr>
          <a:xfrm>
            <a:off x="539552" y="476672"/>
            <a:ext cx="8352928" cy="5184576"/>
          </a:xfrm>
          <a:prstGeom prst="rect">
            <a:avLst/>
          </a:prstGeom>
          <a:noFill/>
          <a:ln>
            <a:noFill/>
          </a:ln>
        </p:spPr>
        <p:txBody>
          <a:bodyPr spcFirstLastPara="1" wrap="square" lIns="91425" tIns="45700" rIns="91425" bIns="45700" anchor="t" anchorCtr="0">
            <a:noAutofit/>
          </a:bodyPr>
          <a:lstStyle/>
          <a:p>
            <a:pPr marL="342900" marR="0" lvl="0" indent="-304800" algn="l" rtl="0">
              <a:spcBef>
                <a:spcPts val="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The confrontation came to a head with </a:t>
            </a:r>
            <a:r>
              <a:rPr lang="en-US" sz="2600" b="0" i="0" u="sng" strike="noStrike" cap="none" dirty="0">
                <a:solidFill>
                  <a:schemeClr val="dk1"/>
                </a:solidFill>
                <a:latin typeface="Questrial"/>
                <a:ea typeface="Questrial"/>
                <a:cs typeface="Questrial"/>
                <a:sym typeface="Questrial"/>
              </a:rPr>
              <a:t>police firing</a:t>
            </a:r>
            <a:r>
              <a:rPr lang="en-US" sz="2600" b="0" i="0" u="none" strike="noStrike" cap="none" dirty="0">
                <a:solidFill>
                  <a:schemeClr val="dk1"/>
                </a:solidFill>
                <a:latin typeface="Questrial"/>
                <a:ea typeface="Questrial"/>
                <a:cs typeface="Questrial"/>
                <a:sym typeface="Questrial"/>
              </a:rPr>
              <a:t> on a car and a school bus, wounding two of the defenders and </a:t>
            </a:r>
            <a:r>
              <a:rPr lang="en-US" sz="2600" b="0" i="0" u="sng" strike="noStrike" cap="none" dirty="0">
                <a:solidFill>
                  <a:schemeClr val="dk1"/>
                </a:solidFill>
                <a:latin typeface="Questrial"/>
                <a:ea typeface="Questrial"/>
                <a:cs typeface="Questrial"/>
                <a:sym typeface="Questrial"/>
              </a:rPr>
              <a:t>killing Dudley George, an Ojibwa</a:t>
            </a:r>
            <a:r>
              <a:rPr lang="en-US" sz="2600" u="sng" dirty="0">
                <a:latin typeface="Questrial"/>
                <a:ea typeface="Questrial"/>
                <a:cs typeface="Questrial"/>
                <a:sym typeface="Questrial"/>
              </a:rPr>
              <a:t>y</a:t>
            </a:r>
            <a:r>
              <a:rPr lang="en-US" sz="2600" b="0" i="0" u="sng" strike="noStrike" cap="none" dirty="0">
                <a:solidFill>
                  <a:schemeClr val="dk1"/>
                </a:solidFill>
                <a:latin typeface="Questrial"/>
                <a:ea typeface="Questrial"/>
                <a:cs typeface="Questrial"/>
                <a:sym typeface="Questrial"/>
              </a:rPr>
              <a:t> protestor</a:t>
            </a:r>
            <a:endParaRPr sz="2600" dirty="0"/>
          </a:p>
          <a:p>
            <a:pPr marL="342900" marR="0" lvl="0" indent="-304800" algn="l" rtl="0">
              <a:spcBef>
                <a:spcPts val="1400"/>
              </a:spcBef>
              <a:spcAft>
                <a:spcPts val="140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According to police officers, there was </a:t>
            </a:r>
            <a:r>
              <a:rPr lang="en-US" sz="2600" b="0" i="0" u="sng" strike="noStrike" cap="none" dirty="0">
                <a:solidFill>
                  <a:schemeClr val="dk1"/>
                </a:solidFill>
                <a:latin typeface="Questrial"/>
                <a:ea typeface="Questrial"/>
                <a:cs typeface="Questrial"/>
                <a:sym typeface="Questrial"/>
              </a:rPr>
              <a:t>gunfire</a:t>
            </a:r>
            <a:r>
              <a:rPr lang="en-US" sz="2600" b="0" i="0" u="none" strike="noStrike" cap="none" dirty="0">
                <a:solidFill>
                  <a:schemeClr val="dk1"/>
                </a:solidFill>
                <a:latin typeface="Questrial"/>
                <a:ea typeface="Questrial"/>
                <a:cs typeface="Questrial"/>
                <a:sym typeface="Questrial"/>
              </a:rPr>
              <a:t> from these vehicles but First Nations protesters have </a:t>
            </a:r>
            <a:r>
              <a:rPr lang="en-US" sz="2600" b="0" i="0" u="sng" strike="noStrike" cap="none" dirty="0">
                <a:solidFill>
                  <a:schemeClr val="dk1"/>
                </a:solidFill>
                <a:latin typeface="Questrial"/>
                <a:ea typeface="Questrial"/>
                <a:cs typeface="Questrial"/>
                <a:sym typeface="Questrial"/>
              </a:rPr>
              <a:t>insisted they had no weapons</a:t>
            </a:r>
            <a:r>
              <a:rPr lang="en-US" sz="2600" b="0" i="0" u="none" strike="noStrike" cap="none" dirty="0">
                <a:solidFill>
                  <a:schemeClr val="dk1"/>
                </a:solidFill>
                <a:latin typeface="Questrial"/>
                <a:ea typeface="Questrial"/>
                <a:cs typeface="Questrial"/>
                <a:sym typeface="Questrial"/>
              </a:rPr>
              <a:t> in the park that night</a:t>
            </a:r>
            <a:endParaRPr sz="2600" dirty="0"/>
          </a:p>
        </p:txBody>
      </p:sp>
      <p:pic>
        <p:nvPicPr>
          <p:cNvPr id="167" name="Google Shape;167;p25" descr="http://www.thestar.com/content/dam/thestar/news/canada/2010/02/28/ontario_closer_to_handing_over_ipperwash_park/aboriginal_affairs_takes_stepbackward.jpeg.size.xxlarge.letterbox.jpeg"/>
          <p:cNvPicPr preferRelativeResize="0"/>
          <p:nvPr/>
        </p:nvPicPr>
        <p:blipFill rotWithShape="1">
          <a:blip r:embed="rId3">
            <a:alphaModFix/>
          </a:blip>
          <a:srcRect l="16088" r="15939" b="13807"/>
          <a:stretch/>
        </p:blipFill>
        <p:spPr>
          <a:xfrm>
            <a:off x="5334957" y="3716825"/>
            <a:ext cx="3257168" cy="2766125"/>
          </a:xfrm>
          <a:prstGeom prst="rect">
            <a:avLst/>
          </a:prstGeom>
          <a:noFill/>
          <a:ln>
            <a:noFill/>
          </a:ln>
        </p:spPr>
      </p:pic>
      <p:sp>
        <p:nvSpPr>
          <p:cNvPr id="168" name="Google Shape;168;p25"/>
          <p:cNvSpPr txBox="1"/>
          <p:nvPr/>
        </p:nvSpPr>
        <p:spPr>
          <a:xfrm>
            <a:off x="539552" y="3716825"/>
            <a:ext cx="4536600" cy="2079900"/>
          </a:xfrm>
          <a:prstGeom prst="rect">
            <a:avLst/>
          </a:prstGeom>
          <a:noFill/>
          <a:ln>
            <a:noFill/>
          </a:ln>
        </p:spPr>
        <p:txBody>
          <a:bodyPr spcFirstLastPara="1" wrap="square" lIns="91425" tIns="45700" rIns="91425" bIns="45700" anchor="t" anchorCtr="0">
            <a:noAutofit/>
          </a:bodyPr>
          <a:lstStyle/>
          <a:p>
            <a:pPr marL="342900" marR="0" lvl="0" indent="-304800" algn="l" rtl="0">
              <a:spcBef>
                <a:spcPts val="0"/>
              </a:spcBef>
              <a:spcAft>
                <a:spcPts val="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The </a:t>
            </a:r>
            <a:r>
              <a:rPr lang="en-US" sz="2600" b="0" i="0" u="sng" strike="noStrike" cap="none">
                <a:solidFill>
                  <a:schemeClr val="dk1"/>
                </a:solidFill>
                <a:latin typeface="Questrial"/>
                <a:ea typeface="Questrial"/>
                <a:cs typeface="Questrial"/>
                <a:sym typeface="Questrial"/>
              </a:rPr>
              <a:t>officer</a:t>
            </a:r>
            <a:r>
              <a:rPr lang="en-US" sz="2600" b="0" i="0" u="none" strike="noStrike" cap="none">
                <a:solidFill>
                  <a:schemeClr val="dk1"/>
                </a:solidFill>
                <a:latin typeface="Questrial"/>
                <a:ea typeface="Questrial"/>
                <a:cs typeface="Questrial"/>
                <a:sym typeface="Questrial"/>
              </a:rPr>
              <a:t> who shot George was later </a:t>
            </a:r>
            <a:r>
              <a:rPr lang="en-US" sz="2600" b="0" i="0" u="sng" strike="noStrike" cap="none">
                <a:solidFill>
                  <a:schemeClr val="dk1"/>
                </a:solidFill>
                <a:latin typeface="Questrial"/>
                <a:ea typeface="Questrial"/>
                <a:cs typeface="Questrial"/>
                <a:sym typeface="Questrial"/>
              </a:rPr>
              <a:t>convicted</a:t>
            </a:r>
            <a:r>
              <a:rPr lang="en-US" sz="2600" b="0" i="0" u="none" strike="noStrike" cap="none">
                <a:solidFill>
                  <a:schemeClr val="dk1"/>
                </a:solidFill>
                <a:latin typeface="Questrial"/>
                <a:ea typeface="Questrial"/>
                <a:cs typeface="Questrial"/>
                <a:sym typeface="Questrial"/>
              </a:rPr>
              <a:t> of criminal negligence causing death</a:t>
            </a:r>
            <a:endParaRPr sz="2600"/>
          </a:p>
        </p:txBody>
      </p:sp>
      <p:sp>
        <p:nvSpPr>
          <p:cNvPr id="169" name="Google Shape;169;p25"/>
          <p:cNvSpPr txBox="1"/>
          <p:nvPr/>
        </p:nvSpPr>
        <p:spPr>
          <a:xfrm>
            <a:off x="2919374" y="6021300"/>
            <a:ext cx="2374500" cy="4617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2400" b="0" i="1" u="none" strike="noStrike" cap="none">
                <a:solidFill>
                  <a:schemeClr val="dk1"/>
                </a:solidFill>
                <a:latin typeface="Questrial"/>
                <a:ea typeface="Questrial"/>
                <a:cs typeface="Questrial"/>
                <a:sym typeface="Questrial"/>
              </a:rPr>
              <a:t>Dudley George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6"/>
          <p:cNvSpPr txBox="1">
            <a:spLocks noGrp="1"/>
          </p:cNvSpPr>
          <p:nvPr>
            <p:ph type="title"/>
          </p:nvPr>
        </p:nvSpPr>
        <p:spPr>
          <a:xfrm>
            <a:off x="457200" y="122243"/>
            <a:ext cx="8229600" cy="4641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3000" b="1">
                <a:latin typeface="Questrial"/>
                <a:ea typeface="Questrial"/>
                <a:cs typeface="Questrial"/>
                <a:sym typeface="Questrial"/>
              </a:rPr>
              <a:t>VIDEO: Ipperwash Crisis</a:t>
            </a:r>
            <a:endParaRPr sz="3000" b="1">
              <a:latin typeface="Questrial"/>
              <a:ea typeface="Questrial"/>
              <a:cs typeface="Questrial"/>
              <a:sym typeface="Questrial"/>
            </a:endParaRPr>
          </a:p>
        </p:txBody>
      </p:sp>
      <p:pic>
        <p:nvPicPr>
          <p:cNvPr id="175" name="Google Shape;175;p26" descr="Dudley George died in 1995 after he was shot by a sniper as he and other protesters tried to take back land near Sarnia, Ont., that was expropriated by the Canadian military.&#10;&#10;To read more: http://cbc.ca/1.5708055&#10; &#10;»»» Subscribe to CBC News to watch more videos: http://bit.ly/1RreYWS &#10; &#10;Connect with CBC News Online: &#10; &#10;For breaking news, video, audio and in-depth coverage: http://bit.ly/1Z0m6iX &#10;Find CBC News on Facebook: http://bit.ly/1WjG36m &#10;Follow CBC News on Twitter: http://bit.ly/1sA5P9H &#10;For breaking news on Twitter: http://bit.ly/1WjDyks &#10;Follow CBC News on Instagram: http://bit.ly/1Z0iE7O &#10; &#10;Download the CBC News app for iOS: http://apple.co/25mpsUz &#10;Download the CBC News app for Android: http://bit.ly/1XxuozZ &#10; &#10;»»»»»»»»»»»»»»»»»» &#10;For more than 75 years, CBC News has been the source Canadians turn to, to keep them informed about their communities, their country and their world. Through regional and national programming on multiple platforms, including CBC Television, CBC News Network, CBC Radio, CBCNews.ca, mobile and on-demand, CBC News and its internationally recognized team of award-winning journalists deliver the breaking stories, the issues, the analyses and the personalities that matter to Canadians." title="Police killed Dudley George 25 years ago. His fight for land continues">
            <a:hlinkClick r:id="rId3"/>
          </p:cNvPr>
          <p:cNvPicPr preferRelativeResize="0"/>
          <p:nvPr/>
        </p:nvPicPr>
        <p:blipFill>
          <a:blip r:embed="rId4">
            <a:alphaModFix/>
          </a:blip>
          <a:stretch>
            <a:fillRect/>
          </a:stretch>
        </p:blipFill>
        <p:spPr>
          <a:xfrm>
            <a:off x="510575" y="600175"/>
            <a:ext cx="8122850" cy="609211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10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body" idx="1"/>
          </p:nvPr>
        </p:nvSpPr>
        <p:spPr>
          <a:xfrm>
            <a:off x="539550" y="476674"/>
            <a:ext cx="8352900" cy="3325800"/>
          </a:xfrm>
          <a:prstGeom prst="rect">
            <a:avLst/>
          </a:prstGeom>
          <a:noFill/>
          <a:ln>
            <a:noFill/>
          </a:ln>
        </p:spPr>
        <p:txBody>
          <a:bodyPr spcFirstLastPara="1" wrap="square" lIns="91425" tIns="45700" rIns="91425" bIns="45700" anchor="t" anchorCtr="0">
            <a:noAutofit/>
          </a:bodyPr>
          <a:lstStyle/>
          <a:p>
            <a:pPr marL="342900" marR="0" lvl="0" indent="-304800" algn="l" rtl="0">
              <a:spcBef>
                <a:spcPts val="0"/>
              </a:spcBef>
              <a:spcAft>
                <a:spcPts val="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In 2007, the </a:t>
            </a:r>
            <a:r>
              <a:rPr lang="en-US" sz="2600" b="0" i="0" u="sng" strike="noStrike" cap="none">
                <a:solidFill>
                  <a:schemeClr val="dk1"/>
                </a:solidFill>
                <a:latin typeface="Questrial"/>
                <a:ea typeface="Questrial"/>
                <a:cs typeface="Questrial"/>
                <a:sym typeface="Questrial"/>
              </a:rPr>
              <a:t>government</a:t>
            </a:r>
            <a:r>
              <a:rPr lang="en-US" sz="2600" b="0" i="0" u="none" strike="noStrike" cap="none">
                <a:solidFill>
                  <a:schemeClr val="dk1"/>
                </a:solidFill>
                <a:latin typeface="Questrial"/>
                <a:ea typeface="Questrial"/>
                <a:cs typeface="Questrial"/>
                <a:sym typeface="Questrial"/>
              </a:rPr>
              <a:t> of Ontario announced its plans to </a:t>
            </a:r>
            <a:r>
              <a:rPr lang="en-US" sz="2600" b="0" i="0" u="sng" strike="noStrike" cap="none">
                <a:solidFill>
                  <a:schemeClr val="dk1"/>
                </a:solidFill>
                <a:latin typeface="Questrial"/>
                <a:ea typeface="Questrial"/>
                <a:cs typeface="Questrial"/>
                <a:sym typeface="Questrial"/>
              </a:rPr>
              <a:t>return the land</a:t>
            </a:r>
            <a:endParaRPr sz="2600"/>
          </a:p>
          <a:p>
            <a:pPr marL="342900" marR="0" lvl="0" indent="-304800" algn="l" rtl="0">
              <a:spcBef>
                <a:spcPts val="1400"/>
              </a:spcBef>
              <a:spcAft>
                <a:spcPts val="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The settlement was finalized on April 14, 2016</a:t>
            </a:r>
            <a:endParaRPr sz="2600"/>
          </a:p>
          <a:p>
            <a:pPr marL="342900" marR="0" lvl="0" indent="-304800" algn="l" rtl="0">
              <a:spcBef>
                <a:spcPts val="1400"/>
              </a:spcBef>
              <a:spcAft>
                <a:spcPts val="140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Along with a </a:t>
            </a:r>
            <a:r>
              <a:rPr lang="en-US" sz="2600" b="0" i="0" u="sng" strike="noStrike" cap="none">
                <a:solidFill>
                  <a:schemeClr val="dk1"/>
                </a:solidFill>
                <a:latin typeface="Questrial"/>
                <a:ea typeface="Questrial"/>
                <a:cs typeface="Questrial"/>
                <a:sym typeface="Questrial"/>
              </a:rPr>
              <a:t>$95 million payment</a:t>
            </a:r>
            <a:r>
              <a:rPr lang="en-US" sz="2600" b="0" i="0" u="none" strike="noStrike" cap="none">
                <a:solidFill>
                  <a:schemeClr val="dk1"/>
                </a:solidFill>
                <a:latin typeface="Questrial"/>
                <a:ea typeface="Questrial"/>
                <a:cs typeface="Questrial"/>
                <a:sym typeface="Questrial"/>
              </a:rPr>
              <a:t>, the land was signed over to the Kettle and Stony Point First Nation</a:t>
            </a:r>
            <a:endParaRPr sz="2600"/>
          </a:p>
        </p:txBody>
      </p:sp>
      <p:sp>
        <p:nvSpPr>
          <p:cNvPr id="181" name="Google Shape;181;p27"/>
          <p:cNvSpPr txBox="1"/>
          <p:nvPr/>
        </p:nvSpPr>
        <p:spPr>
          <a:xfrm>
            <a:off x="539552" y="2988568"/>
            <a:ext cx="3456300" cy="3717000"/>
          </a:xfrm>
          <a:prstGeom prst="rect">
            <a:avLst/>
          </a:prstGeom>
          <a:noFill/>
          <a:ln>
            <a:noFill/>
          </a:ln>
        </p:spPr>
        <p:txBody>
          <a:bodyPr spcFirstLastPara="1" wrap="square" lIns="91425" tIns="45700" rIns="91425" bIns="45700" anchor="t" anchorCtr="0">
            <a:noAutofit/>
          </a:bodyPr>
          <a:lstStyle/>
          <a:p>
            <a:pPr marL="342900" marR="0" lvl="0" indent="-304800" algn="l" rtl="0">
              <a:spcBef>
                <a:spcPts val="0"/>
              </a:spcBef>
              <a:spcAft>
                <a:spcPts val="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In September of </a:t>
            </a:r>
            <a:r>
              <a:rPr lang="en-US" sz="2600">
                <a:solidFill>
                  <a:schemeClr val="dk1"/>
                </a:solidFill>
                <a:latin typeface="Questrial"/>
                <a:ea typeface="Questrial"/>
                <a:cs typeface="Questrial"/>
                <a:sym typeface="Questrial"/>
              </a:rPr>
              <a:t>2015</a:t>
            </a:r>
            <a:r>
              <a:rPr lang="en-US" sz="2600" b="0" i="0" u="none" strike="noStrike" cap="none">
                <a:solidFill>
                  <a:schemeClr val="dk1"/>
                </a:solidFill>
                <a:latin typeface="Questrial"/>
                <a:ea typeface="Questrial"/>
                <a:cs typeface="Questrial"/>
                <a:sym typeface="Questrial"/>
              </a:rPr>
              <a:t>, Dudley George’s brother Pierre accidentally set himself on fire while protesting the settlement deal</a:t>
            </a:r>
            <a:endParaRPr sz="2600"/>
          </a:p>
        </p:txBody>
      </p:sp>
      <p:pic>
        <p:nvPicPr>
          <p:cNvPr id="182" name="Google Shape;182;p27" descr="Pierre George, the brother of killed protester Dudley George, is engulfed in flames after attempting to pour gasoline on a fire during a protest against a community march intended to &quot;walk home&quot; to the gates of the former Camp Ipperwash on Sunday, Sept. 20, 2015, in London, Ontario. "/>
          <p:cNvPicPr preferRelativeResize="0"/>
          <p:nvPr/>
        </p:nvPicPr>
        <p:blipFill rotWithShape="1">
          <a:blip r:embed="rId3">
            <a:alphaModFix/>
          </a:blip>
          <a:srcRect l="2990"/>
          <a:stretch/>
        </p:blipFill>
        <p:spPr>
          <a:xfrm>
            <a:off x="4067944" y="3132584"/>
            <a:ext cx="4671538" cy="321037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28" descr="http://ca.epodunk.com/images/locatorMaps/on/ON_2003567.gif"/>
          <p:cNvPicPr preferRelativeResize="0"/>
          <p:nvPr/>
        </p:nvPicPr>
        <p:blipFill rotWithShape="1">
          <a:blip r:embed="rId3">
            <a:alphaModFix/>
          </a:blip>
          <a:srcRect/>
          <a:stretch/>
        </p:blipFill>
        <p:spPr>
          <a:xfrm>
            <a:off x="5347188" y="2297832"/>
            <a:ext cx="3473327" cy="2952328"/>
          </a:xfrm>
          <a:prstGeom prst="rect">
            <a:avLst/>
          </a:prstGeom>
          <a:noFill/>
          <a:ln>
            <a:noFill/>
          </a:ln>
        </p:spPr>
      </p:pic>
      <p:sp>
        <p:nvSpPr>
          <p:cNvPr id="188" name="Google Shape;188;p28"/>
          <p:cNvSpPr txBox="1">
            <a:spLocks noGrp="1"/>
          </p:cNvSpPr>
          <p:nvPr>
            <p:ph type="body" idx="1"/>
          </p:nvPr>
        </p:nvSpPr>
        <p:spPr>
          <a:xfrm>
            <a:off x="611560" y="476672"/>
            <a:ext cx="5472608" cy="61206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600"/>
              <a:buFont typeface="Arial"/>
              <a:buNone/>
            </a:pPr>
            <a:r>
              <a:rPr lang="en-US" sz="3600" b="1" i="0" u="sng" strike="noStrike" cap="none">
                <a:solidFill>
                  <a:schemeClr val="dk1"/>
                </a:solidFill>
                <a:latin typeface="Questrial"/>
                <a:ea typeface="Questrial"/>
                <a:cs typeface="Questrial"/>
                <a:sym typeface="Questrial"/>
              </a:rPr>
              <a:t>Case Study #3: Caledonia</a:t>
            </a:r>
            <a:endParaRPr/>
          </a:p>
          <a:p>
            <a:pPr marL="0" marR="0" lvl="0" indent="0" algn="l" rtl="0">
              <a:spcBef>
                <a:spcPts val="80"/>
              </a:spcBef>
              <a:spcAft>
                <a:spcPts val="0"/>
              </a:spcAft>
              <a:buClr>
                <a:schemeClr val="dk1"/>
              </a:buClr>
              <a:buSzPts val="400"/>
              <a:buFont typeface="Arial"/>
              <a:buNone/>
            </a:pPr>
            <a:endParaRPr sz="400" b="0" i="0" u="sng" strike="noStrike" cap="none">
              <a:solidFill>
                <a:schemeClr val="dk1"/>
              </a:solidFill>
              <a:latin typeface="Questrial"/>
              <a:ea typeface="Questrial"/>
              <a:cs typeface="Questrial"/>
              <a:sym typeface="Questrial"/>
            </a:endParaRPr>
          </a:p>
          <a:p>
            <a:pPr marL="342900" marR="0" lvl="0" indent="-304800" algn="l" rtl="0">
              <a:spcBef>
                <a:spcPts val="1000"/>
              </a:spcBef>
              <a:spcAft>
                <a:spcPts val="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In 2006, at Caledonia, Ontario, Mohawks took over a </a:t>
            </a:r>
            <a:r>
              <a:rPr lang="en-US" sz="2600" b="0" i="0" u="sng" strike="noStrike" cap="none">
                <a:solidFill>
                  <a:schemeClr val="dk1"/>
                </a:solidFill>
                <a:latin typeface="Questrial"/>
                <a:ea typeface="Questrial"/>
                <a:cs typeface="Questrial"/>
                <a:sym typeface="Questrial"/>
              </a:rPr>
              <a:t>housing development</a:t>
            </a:r>
            <a:r>
              <a:rPr lang="en-US" sz="2600" b="0" i="0" u="none" strike="noStrike" cap="none">
                <a:solidFill>
                  <a:schemeClr val="dk1"/>
                </a:solidFill>
                <a:latin typeface="Questrial"/>
                <a:ea typeface="Questrial"/>
                <a:cs typeface="Questrial"/>
                <a:sym typeface="Questrial"/>
              </a:rPr>
              <a:t> to protest the building of new homes on what they considered to be </a:t>
            </a:r>
            <a:r>
              <a:rPr lang="en-US" sz="2600" b="0" i="0" u="sng" strike="noStrike" cap="none">
                <a:solidFill>
                  <a:schemeClr val="dk1"/>
                </a:solidFill>
                <a:latin typeface="Questrial"/>
                <a:ea typeface="Questrial"/>
                <a:cs typeface="Questrial"/>
                <a:sym typeface="Questrial"/>
              </a:rPr>
              <a:t>their territory</a:t>
            </a:r>
            <a:endParaRPr sz="2600"/>
          </a:p>
          <a:p>
            <a:pPr marL="342900" marR="0" lvl="0" indent="-304800" algn="l" rtl="0">
              <a:spcBef>
                <a:spcPts val="1400"/>
              </a:spcBef>
              <a:spcAft>
                <a:spcPts val="140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During the dispute, the                     provincial government announced it had </a:t>
            </a:r>
            <a:r>
              <a:rPr lang="en-US" sz="2600" b="0" i="0" u="sng" strike="noStrike" cap="none">
                <a:solidFill>
                  <a:schemeClr val="dk1"/>
                </a:solidFill>
                <a:latin typeface="Questrial"/>
                <a:ea typeface="Questrial"/>
                <a:cs typeface="Questrial"/>
                <a:sym typeface="Questrial"/>
              </a:rPr>
              <a:t>bought the disputed land</a:t>
            </a:r>
            <a:r>
              <a:rPr lang="en-US" sz="2600" b="0" i="0" u="none" strike="noStrike" cap="none">
                <a:solidFill>
                  <a:schemeClr val="dk1"/>
                </a:solidFill>
                <a:latin typeface="Questrial"/>
                <a:ea typeface="Questrial"/>
                <a:cs typeface="Questrial"/>
                <a:sym typeface="Questrial"/>
              </a:rPr>
              <a:t> from the developer and would </a:t>
            </a:r>
            <a:r>
              <a:rPr lang="en-US" sz="2600" b="0" i="0" u="sng" strike="noStrike" cap="none">
                <a:solidFill>
                  <a:schemeClr val="dk1"/>
                </a:solidFill>
                <a:latin typeface="Questrial"/>
                <a:ea typeface="Questrial"/>
                <a:cs typeface="Questrial"/>
                <a:sym typeface="Questrial"/>
              </a:rPr>
              <a:t>hold it in trust</a:t>
            </a:r>
            <a:r>
              <a:rPr lang="en-US" sz="2600" b="0" i="0" u="none" strike="noStrike" cap="none">
                <a:solidFill>
                  <a:schemeClr val="dk1"/>
                </a:solidFill>
                <a:latin typeface="Questrial"/>
                <a:ea typeface="Questrial"/>
                <a:cs typeface="Questrial"/>
                <a:sym typeface="Questrial"/>
              </a:rPr>
              <a:t> until negotiations settled the claim</a:t>
            </a:r>
            <a:endParaRPr sz="2600" b="0" i="0" u="none" strike="noStrike" cap="none">
              <a:solidFill>
                <a:schemeClr val="dk1"/>
              </a:solidFill>
              <a:latin typeface="Questrial"/>
              <a:ea typeface="Questrial"/>
              <a:cs typeface="Questrial"/>
              <a:sym typeface="Quest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9"/>
          <p:cNvSpPr txBox="1">
            <a:spLocks noGrp="1"/>
          </p:cNvSpPr>
          <p:nvPr>
            <p:ph type="body" idx="1"/>
          </p:nvPr>
        </p:nvSpPr>
        <p:spPr>
          <a:xfrm>
            <a:off x="611560" y="476672"/>
            <a:ext cx="8064896" cy="3888432"/>
          </a:xfrm>
          <a:prstGeom prst="rect">
            <a:avLst/>
          </a:prstGeom>
          <a:noFill/>
          <a:ln>
            <a:noFill/>
          </a:ln>
        </p:spPr>
        <p:txBody>
          <a:bodyPr spcFirstLastPara="1" wrap="square" lIns="91425" tIns="45700" rIns="91425" bIns="45700" anchor="t" anchorCtr="0">
            <a:noAutofit/>
          </a:bodyPr>
          <a:lstStyle/>
          <a:p>
            <a:pPr marL="342900" marR="0" lvl="0" indent="-304800" algn="l" rtl="0">
              <a:spcBef>
                <a:spcPts val="0"/>
              </a:spcBef>
              <a:spcAft>
                <a:spcPts val="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Protests included a </a:t>
            </a:r>
            <a:r>
              <a:rPr lang="en-US" sz="2600" b="0" i="0" u="sng" strike="noStrike" cap="none">
                <a:solidFill>
                  <a:schemeClr val="dk1"/>
                </a:solidFill>
                <a:latin typeface="Questrial"/>
                <a:ea typeface="Questrial"/>
                <a:cs typeface="Questrial"/>
                <a:sym typeface="Questrial"/>
              </a:rPr>
              <a:t>blockade of roads and rail lines</a:t>
            </a:r>
            <a:r>
              <a:rPr lang="en-US" sz="2600" b="0" i="0" u="none" strike="noStrike" cap="none">
                <a:solidFill>
                  <a:schemeClr val="dk1"/>
                </a:solidFill>
                <a:latin typeface="Questrial"/>
                <a:ea typeface="Questrial"/>
                <a:cs typeface="Questrial"/>
                <a:sym typeface="Questrial"/>
              </a:rPr>
              <a:t>, damage to a power station resulting in an area blackout and more than $1 million in repairs, and </a:t>
            </a:r>
            <a:r>
              <a:rPr lang="en-US" sz="2600" b="0" i="0" u="sng" strike="noStrike" cap="none">
                <a:solidFill>
                  <a:schemeClr val="dk1"/>
                </a:solidFill>
                <a:latin typeface="Questrial"/>
                <a:ea typeface="Questrial"/>
                <a:cs typeface="Questrial"/>
                <a:sym typeface="Questrial"/>
              </a:rPr>
              <a:t>low levels of violence from both sides</a:t>
            </a:r>
            <a:endParaRPr sz="2600"/>
          </a:p>
          <a:p>
            <a:pPr marL="342900" marR="0" lvl="1" indent="-304800" algn="l" rtl="0">
              <a:spcBef>
                <a:spcPts val="1400"/>
              </a:spcBef>
              <a:spcAft>
                <a:spcPts val="0"/>
              </a:spcAft>
              <a:buClr>
                <a:schemeClr val="dk1"/>
              </a:buClr>
              <a:buSzPts val="2600"/>
              <a:buFont typeface="Arial"/>
              <a:buChar char="•"/>
            </a:pPr>
            <a:r>
              <a:rPr lang="en-US" sz="2600" b="0" i="0" u="none" strike="noStrike" cap="none">
                <a:solidFill>
                  <a:schemeClr val="dk1"/>
                </a:solidFill>
                <a:latin typeface="Questrial"/>
                <a:ea typeface="Questrial"/>
                <a:cs typeface="Questrial"/>
                <a:sym typeface="Questrial"/>
              </a:rPr>
              <a:t>In 2011, the Ontario government agreed to a </a:t>
            </a:r>
            <a:r>
              <a:rPr lang="en-US" sz="2600" b="0" i="0" u="sng" strike="noStrike" cap="none">
                <a:solidFill>
                  <a:schemeClr val="dk1"/>
                </a:solidFill>
                <a:latin typeface="Questrial"/>
                <a:ea typeface="Questrial"/>
                <a:cs typeface="Questrial"/>
                <a:sym typeface="Questrial"/>
              </a:rPr>
              <a:t>$20-million settlement </a:t>
            </a:r>
            <a:r>
              <a:rPr lang="en-US" sz="2600" b="0" i="0" u="none" strike="noStrike" cap="none">
                <a:solidFill>
                  <a:schemeClr val="dk1"/>
                </a:solidFill>
                <a:latin typeface="Questrial"/>
                <a:ea typeface="Questrial"/>
                <a:cs typeface="Questrial"/>
                <a:sym typeface="Questrial"/>
              </a:rPr>
              <a:t>– but not for the Mohawks, </a:t>
            </a:r>
            <a:r>
              <a:rPr lang="en-US" sz="2600" b="0" i="0" u="sng" strike="noStrike" cap="none">
                <a:solidFill>
                  <a:schemeClr val="dk1"/>
                </a:solidFill>
                <a:latin typeface="Questrial"/>
                <a:ea typeface="Questrial"/>
                <a:cs typeface="Questrial"/>
                <a:sym typeface="Questrial"/>
              </a:rPr>
              <a:t>for the homeowners and businesses</a:t>
            </a:r>
            <a:r>
              <a:rPr lang="en-US" sz="2600" b="0" i="0" u="none" strike="noStrike" cap="none">
                <a:solidFill>
                  <a:schemeClr val="dk1"/>
                </a:solidFill>
                <a:latin typeface="Questrial"/>
                <a:ea typeface="Questrial"/>
                <a:cs typeface="Questrial"/>
                <a:sym typeface="Questrial"/>
              </a:rPr>
              <a:t> affected by the 6-week </a:t>
            </a:r>
            <a:r>
              <a:rPr lang="en-US" sz="2600" b="0" i="0" u="sng" strike="noStrike" cap="none">
                <a:solidFill>
                  <a:schemeClr val="dk1"/>
                </a:solidFill>
                <a:latin typeface="Questrial"/>
                <a:ea typeface="Questrial"/>
                <a:cs typeface="Questrial"/>
                <a:sym typeface="Questrial"/>
              </a:rPr>
              <a:t>blockade</a:t>
            </a:r>
            <a:endParaRPr sz="2600"/>
          </a:p>
          <a:p>
            <a:pPr marL="342900" marR="0" lvl="0" indent="-139700" algn="l" rtl="0">
              <a:spcBef>
                <a:spcPts val="1400"/>
              </a:spcBef>
              <a:spcAft>
                <a:spcPts val="1400"/>
              </a:spcAft>
              <a:buClr>
                <a:schemeClr val="dk1"/>
              </a:buClr>
              <a:buSzPts val="3200"/>
              <a:buFont typeface="Arial"/>
              <a:buNone/>
            </a:pPr>
            <a:endParaRPr sz="2600" b="0" i="0" u="none" strike="noStrike" cap="none">
              <a:solidFill>
                <a:schemeClr val="dk1"/>
              </a:solidFill>
              <a:latin typeface="Questrial"/>
              <a:ea typeface="Questrial"/>
              <a:cs typeface="Questrial"/>
              <a:sym typeface="Questrial"/>
            </a:endParaRPr>
          </a:p>
        </p:txBody>
      </p:sp>
      <p:pic>
        <p:nvPicPr>
          <p:cNvPr id="194" name="Google Shape;194;p29" descr="https://redpowermedia.files.wordpress.com/2014/02/caledonia_2_cp_2006.jpg?w=620"/>
          <p:cNvPicPr preferRelativeResize="0"/>
          <p:nvPr/>
        </p:nvPicPr>
        <p:blipFill rotWithShape="1">
          <a:blip r:embed="rId3">
            <a:alphaModFix/>
          </a:blip>
          <a:srcRect/>
          <a:stretch/>
        </p:blipFill>
        <p:spPr>
          <a:xfrm>
            <a:off x="1115616" y="4238664"/>
            <a:ext cx="3528392" cy="2358688"/>
          </a:xfrm>
          <a:prstGeom prst="rect">
            <a:avLst/>
          </a:prstGeom>
          <a:noFill/>
          <a:ln>
            <a:noFill/>
          </a:ln>
        </p:spPr>
      </p:pic>
      <p:pic>
        <p:nvPicPr>
          <p:cNvPr id="195" name="Google Shape;195;p29" descr="https://6nsolidarity.files.wordpress.com/2009/06/caledonia_oct_15_2006052.jpg"/>
          <p:cNvPicPr preferRelativeResize="0"/>
          <p:nvPr/>
        </p:nvPicPr>
        <p:blipFill rotWithShape="1">
          <a:blip r:embed="rId4">
            <a:alphaModFix/>
          </a:blip>
          <a:srcRect/>
          <a:stretch/>
        </p:blipFill>
        <p:spPr>
          <a:xfrm>
            <a:off x="4883185" y="4237020"/>
            <a:ext cx="3145199" cy="236033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0"/>
          <p:cNvSpPr txBox="1">
            <a:spLocks noGrp="1"/>
          </p:cNvSpPr>
          <p:nvPr>
            <p:ph type="body" idx="1"/>
          </p:nvPr>
        </p:nvSpPr>
        <p:spPr>
          <a:xfrm>
            <a:off x="539550" y="548525"/>
            <a:ext cx="4320600" cy="5328600"/>
          </a:xfrm>
          <a:prstGeom prst="rect">
            <a:avLst/>
          </a:prstGeom>
          <a:noFill/>
          <a:ln>
            <a:noFill/>
          </a:ln>
        </p:spPr>
        <p:txBody>
          <a:bodyPr spcFirstLastPara="1" wrap="square" lIns="91425" tIns="45700" rIns="91425" bIns="45700" anchor="t" anchorCtr="0">
            <a:noAutofit/>
          </a:bodyPr>
          <a:lstStyle/>
          <a:p>
            <a:pPr marL="342900" marR="0" lvl="1" indent="-304800" algn="l" rtl="0">
              <a:spcBef>
                <a:spcPts val="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Caledonia is part of a plot of land originally known as the Haldimand Tract</a:t>
            </a:r>
            <a:endParaRPr sz="2600" dirty="0"/>
          </a:p>
          <a:p>
            <a:pPr marL="742950" marR="0" lvl="2" indent="-342900" algn="l" rtl="0">
              <a:spcBef>
                <a:spcPts val="1600"/>
              </a:spcBef>
              <a:spcAft>
                <a:spcPts val="0"/>
              </a:spcAft>
              <a:buClr>
                <a:schemeClr val="dk1"/>
              </a:buClr>
              <a:buSzPts val="2400"/>
              <a:buFont typeface="Questrial"/>
              <a:buChar char="–"/>
            </a:pPr>
            <a:r>
              <a:rPr lang="en-US" b="0" i="0" u="sng" strike="noStrike" cap="none" dirty="0">
                <a:solidFill>
                  <a:schemeClr val="dk1"/>
                </a:solidFill>
                <a:latin typeface="Questrial"/>
                <a:ea typeface="Questrial"/>
                <a:cs typeface="Questrial"/>
                <a:sym typeface="Questrial"/>
              </a:rPr>
              <a:t>Britain</a:t>
            </a:r>
            <a:r>
              <a:rPr lang="en-US" b="0" i="0" u="none" strike="noStrike" cap="none" dirty="0">
                <a:solidFill>
                  <a:schemeClr val="dk1"/>
                </a:solidFill>
                <a:latin typeface="Questrial"/>
                <a:ea typeface="Questrial"/>
                <a:cs typeface="Questrial"/>
                <a:sym typeface="Questrial"/>
              </a:rPr>
              <a:t> granted the land to the </a:t>
            </a:r>
            <a:r>
              <a:rPr lang="en-US" b="0" i="0" u="sng" strike="noStrike" cap="none" dirty="0">
                <a:solidFill>
                  <a:schemeClr val="dk1"/>
                </a:solidFill>
                <a:latin typeface="Questrial"/>
                <a:ea typeface="Questrial"/>
                <a:cs typeface="Questrial"/>
                <a:sym typeface="Questrial"/>
              </a:rPr>
              <a:t>Iroquois</a:t>
            </a:r>
            <a:r>
              <a:rPr lang="en-US" b="0" i="0" u="none" strike="noStrike" cap="none" dirty="0">
                <a:solidFill>
                  <a:schemeClr val="dk1"/>
                </a:solidFill>
                <a:latin typeface="Questrial"/>
                <a:ea typeface="Questrial"/>
                <a:cs typeface="Questrial"/>
                <a:sym typeface="Questrial"/>
              </a:rPr>
              <a:t> in 1784 for their help during the </a:t>
            </a:r>
            <a:r>
              <a:rPr lang="en-US" b="0" i="0" u="sng" strike="noStrike" cap="none" dirty="0">
                <a:solidFill>
                  <a:schemeClr val="dk1"/>
                </a:solidFill>
                <a:latin typeface="Questrial"/>
                <a:ea typeface="Questrial"/>
                <a:cs typeface="Questrial"/>
                <a:sym typeface="Questrial"/>
              </a:rPr>
              <a:t>American Revolution</a:t>
            </a:r>
            <a:endParaRPr dirty="0"/>
          </a:p>
          <a:p>
            <a:pPr marL="742950" marR="0" lvl="2" indent="-342900" algn="l" rtl="0">
              <a:spcBef>
                <a:spcPts val="1600"/>
              </a:spcBef>
              <a:spcAft>
                <a:spcPts val="0"/>
              </a:spcAft>
              <a:buClr>
                <a:schemeClr val="dk1"/>
              </a:buClr>
              <a:buSzPts val="2400"/>
              <a:buFont typeface="Questrial"/>
              <a:buChar char="–"/>
            </a:pPr>
            <a:r>
              <a:rPr lang="en-US" b="0" i="0" u="none" strike="noStrike" cap="none" dirty="0">
                <a:solidFill>
                  <a:schemeClr val="dk1"/>
                </a:solidFill>
                <a:latin typeface="Questrial"/>
                <a:ea typeface="Questrial"/>
                <a:cs typeface="Questrial"/>
                <a:sym typeface="Questrial"/>
              </a:rPr>
              <a:t>The Mohawk maintain that their </a:t>
            </a:r>
            <a:r>
              <a:rPr lang="en-US" b="0" i="0" u="sng" strike="noStrike" cap="none" dirty="0">
                <a:solidFill>
                  <a:schemeClr val="dk1"/>
                </a:solidFill>
                <a:latin typeface="Questrial"/>
                <a:ea typeface="Questrial"/>
                <a:cs typeface="Questrial"/>
                <a:sym typeface="Questrial"/>
              </a:rPr>
              <a:t>title to the land</a:t>
            </a:r>
            <a:r>
              <a:rPr lang="en-US" b="0" i="0" u="none" strike="noStrike" cap="none" dirty="0">
                <a:solidFill>
                  <a:schemeClr val="dk1"/>
                </a:solidFill>
                <a:latin typeface="Questrial"/>
                <a:ea typeface="Questrial"/>
                <a:cs typeface="Questrial"/>
                <a:sym typeface="Questrial"/>
              </a:rPr>
              <a:t> was </a:t>
            </a:r>
            <a:r>
              <a:rPr lang="en-US" b="0" i="0" u="sng" strike="noStrike" cap="none" dirty="0">
                <a:solidFill>
                  <a:schemeClr val="dk1"/>
                </a:solidFill>
                <a:latin typeface="Questrial"/>
                <a:ea typeface="Questrial"/>
                <a:cs typeface="Questrial"/>
                <a:sym typeface="Questrial"/>
              </a:rPr>
              <a:t>never relinquished</a:t>
            </a:r>
            <a:endParaRPr b="0" i="0" u="sng" strike="noStrike" cap="none" dirty="0">
              <a:solidFill>
                <a:schemeClr val="dk1"/>
              </a:solidFill>
              <a:latin typeface="Questrial"/>
              <a:ea typeface="Questrial"/>
              <a:cs typeface="Questrial"/>
              <a:sym typeface="Questrial"/>
            </a:endParaRPr>
          </a:p>
          <a:p>
            <a:pPr marL="342900" marR="0" lvl="1" indent="-304800" algn="l" rtl="0">
              <a:spcBef>
                <a:spcPts val="1600"/>
              </a:spcBef>
              <a:spcAft>
                <a:spcPts val="0"/>
              </a:spcAft>
              <a:buClr>
                <a:schemeClr val="dk1"/>
              </a:buClr>
              <a:buSzPts val="2600"/>
              <a:buFont typeface="Arial"/>
              <a:buChar char="•"/>
            </a:pPr>
            <a:r>
              <a:rPr lang="en-US" sz="2600" b="0" i="0" u="none" strike="noStrike" cap="none" dirty="0">
                <a:solidFill>
                  <a:schemeClr val="dk1"/>
                </a:solidFill>
                <a:latin typeface="Questrial"/>
                <a:ea typeface="Questrial"/>
                <a:cs typeface="Questrial"/>
                <a:sym typeface="Questrial"/>
              </a:rPr>
              <a:t>The land claim remains </a:t>
            </a:r>
            <a:r>
              <a:rPr lang="en-US" sz="2600" b="0" i="0" u="sng" strike="noStrike" cap="none" dirty="0">
                <a:solidFill>
                  <a:schemeClr val="dk1"/>
                </a:solidFill>
                <a:latin typeface="Questrial"/>
                <a:ea typeface="Questrial"/>
                <a:cs typeface="Questrial"/>
                <a:sym typeface="Questrial"/>
              </a:rPr>
              <a:t>unresolved and continues to this day</a:t>
            </a:r>
            <a:endParaRPr sz="2600" dirty="0"/>
          </a:p>
          <a:p>
            <a:pPr marL="342900" marR="0" lvl="0" indent="-139700" algn="l" rtl="0">
              <a:spcBef>
                <a:spcPts val="1600"/>
              </a:spcBef>
              <a:spcAft>
                <a:spcPts val="0"/>
              </a:spcAft>
              <a:buClr>
                <a:schemeClr val="dk1"/>
              </a:buClr>
              <a:buSzPts val="3200"/>
              <a:buFont typeface="Arial"/>
              <a:buNone/>
            </a:pPr>
            <a:endParaRPr sz="2600" b="0" i="0" u="none" strike="noStrike" cap="none" dirty="0">
              <a:solidFill>
                <a:schemeClr val="dk1"/>
              </a:solidFill>
              <a:latin typeface="Questrial"/>
              <a:ea typeface="Questrial"/>
              <a:cs typeface="Questrial"/>
              <a:sym typeface="Questrial"/>
            </a:endParaRPr>
          </a:p>
        </p:txBody>
      </p:sp>
      <p:pic>
        <p:nvPicPr>
          <p:cNvPr id="201" name="Google Shape;201;p30" descr="http://www.alternativesjournal.ca/sites/default/files/650x849xStolenLandMap.png.pagespeed.ic.ypTMd5hSD1.png"/>
          <p:cNvPicPr preferRelativeResize="0"/>
          <p:nvPr/>
        </p:nvPicPr>
        <p:blipFill rotWithShape="1">
          <a:blip r:embed="rId3">
            <a:alphaModFix/>
          </a:blip>
          <a:srcRect l="4085" r="4143"/>
          <a:stretch/>
        </p:blipFill>
        <p:spPr>
          <a:xfrm>
            <a:off x="5004048" y="620526"/>
            <a:ext cx="3744416" cy="532875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1"/>
          <p:cNvSpPr txBox="1">
            <a:spLocks noGrp="1"/>
          </p:cNvSpPr>
          <p:nvPr>
            <p:ph type="title"/>
          </p:nvPr>
        </p:nvSpPr>
        <p:spPr>
          <a:xfrm>
            <a:off x="457200" y="122243"/>
            <a:ext cx="8229600" cy="4641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2600" b="1">
                <a:latin typeface="Questrial"/>
                <a:ea typeface="Questrial"/>
                <a:cs typeface="Questrial"/>
                <a:sym typeface="Questrial"/>
              </a:rPr>
              <a:t>VIDEO: The Caledonia dispute continues (Oct. 2020)</a:t>
            </a:r>
            <a:endParaRPr sz="2600" b="1">
              <a:latin typeface="Questrial"/>
              <a:ea typeface="Questrial"/>
              <a:cs typeface="Questrial"/>
              <a:sym typeface="Questrial"/>
            </a:endParaRPr>
          </a:p>
        </p:txBody>
      </p:sp>
      <p:pic>
        <p:nvPicPr>
          <p:cNvPr id="207" name="Google Shape;207;p31" descr="Blazing wooden pallets and tires blocked one side of a street leading into Caledonia, Ont., after a skirmish between police and members of a First Nation over a land reclamation camp. The confrontation came hours after a judge granted a permanent injunction against the camp's presence.&#10; &#10;»»» Subscribe to CBC News to watch more videos: http://bit.ly/1RreYWS &#10; &#10;Connect with CBC News Online: &#10; &#10;For breaking news, video, audio and in-depth coverage: http://bit.ly/1Z0m6iX &#10;Find CBC News on Facebook: http://bit.ly/1WjG36m &#10;Follow CBC News on Twitter: http://bit.ly/1sA5P9H &#10;For breaking news on Twitter: http://bit.ly/1WjDyks &#10;Follow CBC News on Instagram: http://bit.ly/1Z0iE7O &#10; &#10;Download the CBC News app for iOS: http://apple.co/25mpsUz &#10;Download the CBC News app for Android: http://bit.ly/1XxuozZ &#10; &#10;»»»»»»»»»»»»»»»»»» &#10;For more than 75 years, CBC News has been the source Canadians turn to, to keep them informed about their communities, their country and their world. Through regional and national programming on multiple platforms, including CBC Television, CBC News Network, CBC Radio, CBCNews.ca, mobile and on-demand, CBC News and its internationally recognized team of award-winning journalists deliver the breaking stories, the issues, the analyses and the personalities that matter to Canadians." title="New clashes in Caledonia land dispute in Ontario">
            <a:hlinkClick r:id="rId3"/>
          </p:cNvPr>
          <p:cNvPicPr preferRelativeResize="0"/>
          <p:nvPr/>
        </p:nvPicPr>
        <p:blipFill>
          <a:blip r:embed="rId4">
            <a:alphaModFix/>
          </a:blip>
          <a:stretch>
            <a:fillRect/>
          </a:stretch>
        </p:blipFill>
        <p:spPr>
          <a:xfrm>
            <a:off x="539188" y="661605"/>
            <a:ext cx="8065625" cy="6049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10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1036</Words>
  <Application>Microsoft Office PowerPoint</Application>
  <PresentationFormat>On-screen Show (4:3)</PresentationFormat>
  <Paragraphs>76</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Questrial</vt:lpstr>
      <vt:lpstr>Office Theme</vt:lpstr>
      <vt:lpstr>Indigenous Land Claims - Oka, Ipperwash, &amp; Caledonia -</vt:lpstr>
      <vt:lpstr>PowerPoint Presentation</vt:lpstr>
      <vt:lpstr>PowerPoint Presentation</vt:lpstr>
      <vt:lpstr>PowerPoint Presentation</vt:lpstr>
      <vt:lpstr>VIDEO: Oka Crisis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VIDEO: Ipperwash Crisis</vt:lpstr>
      <vt:lpstr>PowerPoint Presentation</vt:lpstr>
      <vt:lpstr>PowerPoint Presentation</vt:lpstr>
      <vt:lpstr>PowerPoint Presentation</vt:lpstr>
      <vt:lpstr>PowerPoint Presentation</vt:lpstr>
      <vt:lpstr>VIDEO: The Caledonia dispute continues (Oct. 2020)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Indigenous Land Claims - Oka, Ipperwash, &amp; Caledonia -</dc:title>
  <dc:creator>Mary Lawrence</dc:creator>
  <cp:lastModifiedBy>Mary Lawrence</cp:lastModifiedBy>
  <cp:revision>2</cp:revision>
  <dcterms:modified xsi:type="dcterms:W3CDTF">2021-12-14T05:08:43Z</dcterms:modified>
</cp:coreProperties>
</file>