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C8912-D700-4B35-AD89-D6FE6565EAA6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AD046-CFB0-4FE0-BF87-A2BF0DE2E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08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7" name="Shape 3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88" name="Shape 3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98" name="Shape 3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70F9-E452-4137-82D0-B773ADA01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2A0DD-BDA3-42D2-BC1F-BB693180E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85EBB-C4DB-44EA-B3A4-40D85A121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5BE55-E27C-4A58-819C-CE8841E5A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74B12-F9D9-4040-825E-C823BA28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8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E399-29B4-4D7F-BE97-17776678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6BEF-680B-4A9D-A485-E1E902720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C340C-4B77-4206-AEBE-88C0F55F1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8791B-156C-4A9F-94FA-00E940B6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E6E19-D9D3-429A-9E3D-5C8673CD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7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85FE2-6773-4C5B-B4CD-FAF434EFA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2032B4-D2AC-4FA4-8017-AC3742E98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2E191-94F7-4B96-BB76-80EC107F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579BA-64D3-40C4-BA19-4B3B4910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E9621-813C-46A4-8041-38CC89785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0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A32C1-5504-42CF-97CA-2F49FA95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2FC9-3E9E-4DD4-883F-006B8CD8C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F7D76-5EA7-48C9-8DFE-099EF25F1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A39B8-1EE1-48AA-9CA0-1EDA2CA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36837-3EDB-473A-997D-B60E9538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953ED-237A-4796-A5A2-357126A1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36421-7935-4220-843B-D219776C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33C98-3E8A-4967-A403-6641152D9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ECB22-7F8A-417E-A760-8040FF9A91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CB6775-EA34-4E07-A5DA-B401632AD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2B328-AE25-4F3A-959F-CA0130BFA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C2FBE7-7DC2-4875-B65B-ED18407C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9360F2-F39A-4DE9-B62C-9D9EBDD0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E45F96-687D-41A0-BAF9-776C31DF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72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21CFB-1884-4AA3-88D2-76E58701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367B3-D288-4E8D-90C1-41F0464D7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CAB8AA-89B1-4206-8009-B8B9275FE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BFAD3-89E6-450E-B0FF-AE57330A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9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341519-1A63-4C85-A617-BBE025E82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ADFF-AA3C-428B-8798-31BDC8F45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1EA6C-968F-4791-B73E-C9453454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8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2491-FE99-4F7E-B266-52B5C480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C369D-52C6-4033-9C5A-CF7EA6600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844D1-0EB4-4E70-B5FB-27000EF0E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3CD70-8283-4019-821D-53190B3A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093D4-25CD-4DCC-B685-1585E788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32A71-8BD2-44C3-BFB8-CCFC861B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3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5F200-E71E-41BE-AFA5-927FD503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1A0985-6E12-4E1D-BB16-635791395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D9A17-2A1B-499F-8340-0EBC61963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5B506-FEB7-4318-A9A3-8DA3A9A0F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760CA-4BA4-406C-9E47-B5603468E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22B05F-CDE5-4878-AC66-93BDA365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338E-ADED-4279-9198-F4601F6F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9CF25-C235-488A-853B-8541F7EB4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8432F-130C-42C3-A19E-30795460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C2F5C-54B8-4DA7-8415-51598E62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CF832-9104-4437-A935-A66BB594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9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968B91-1C7C-49C7-B006-C5AD97050A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70DEB-EF37-433A-BCE8-1A1B84444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3D9B0-CB85-4D54-A5F8-9DDB3172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BFD36-5DCA-43B2-AD81-27DF7406B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A3319-8B0E-45C3-BEA8-910F1DD5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58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3467">
                <a:solidFill>
                  <a:schemeClr val="tx2"/>
                </a:solidFill>
              </a:defRPr>
            </a:lvl1pPr>
            <a:lvl2pPr marL="609585" indent="0" algn="ctr">
              <a:buNone/>
            </a:lvl2pPr>
            <a:lvl3pPr marL="1219170" indent="0" algn="ctr">
              <a:buNone/>
            </a:lvl3pPr>
            <a:lvl4pPr marL="1828754" indent="0" algn="ctr">
              <a:buNone/>
            </a:lvl4pPr>
            <a:lvl5pPr marL="2438339" indent="0" algn="ctr">
              <a:buNone/>
            </a:lvl5pPr>
            <a:lvl6pPr marL="3047924" indent="0" algn="ctr">
              <a:buNone/>
            </a:lvl6pPr>
            <a:lvl7pPr marL="3657509" indent="0" algn="ctr">
              <a:buNone/>
            </a:lvl7pPr>
            <a:lvl8pPr marL="4267093" indent="0" algn="ctr">
              <a:buNone/>
            </a:lvl8pPr>
            <a:lvl9pPr marL="4876678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867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867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10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0" name="Rectangle 9"/>
          <p:cNvSpPr/>
          <p:nvPr/>
        </p:nvSpPr>
        <p:spPr>
          <a:xfrm>
            <a:off x="83910" y="1396721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83910" y="2976650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2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82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54396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5333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3"/>
          </a:xfrm>
        </p:spPr>
        <p:txBody>
          <a:bodyPr anchor="t" anchorCtr="0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1" y="2376831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92197" y="2341477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Rectangle 8"/>
          <p:cNvSpPr/>
          <p:nvPr/>
        </p:nvSpPr>
        <p:spPr>
          <a:xfrm>
            <a:off x="91077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57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47658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5151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5889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0192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 algn="l">
              <a:buNone/>
              <a:defRPr sz="53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53131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1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37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2133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2" name="Rectangle 11"/>
          <p:cNvSpPr/>
          <p:nvPr/>
        </p:nvSpPr>
        <p:spPr>
          <a:xfrm>
            <a:off x="91346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91349" y="4773226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80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4267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0139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94855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0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6158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9243EF-54D3-4E3D-BFA1-287C9F14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326A9-02B9-495A-8442-1A859F267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5D4E9-E4F9-44EB-9E39-A1B74A9927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C4E55-0B14-4076-9035-60E612844313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D30DB-FA9A-44DF-8A97-B78D7C6CC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B38EC-D8D7-41C1-ACC5-867725EE3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90D5F-3B24-4E0A-883E-B9978F67D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9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49"/>
            <a:ext cx="3302000" cy="476251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6/24/2021</a:t>
            </a:fld>
            <a:endParaRPr lang="en-US" sz="1867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endParaRPr kumimoji="0" lang="en-US" sz="1867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867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867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530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333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51" indent="-365751" algn="l" rtl="0" eaLnBrk="1" latinLnBrk="0" hangingPunct="1">
        <a:spcBef>
          <a:spcPts val="773"/>
        </a:spcBef>
        <a:buClr>
          <a:schemeClr val="accent1"/>
        </a:buClr>
        <a:buSzPct val="85000"/>
        <a:buFont typeface="Wingdings 2"/>
        <a:buChar char=""/>
        <a:defRPr kumimoji="0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731502" indent="-304792" algn="l" rtl="0" eaLnBrk="1" latinLnBrk="0" hangingPunct="1">
        <a:spcBef>
          <a:spcPts val="493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463003" indent="-304792" algn="l" rtl="0" eaLnBrk="1" latinLnBrk="0" hangingPunct="1">
        <a:spcBef>
          <a:spcPts val="493"/>
        </a:spcBef>
        <a:buClr>
          <a:schemeClr val="accent3"/>
        </a:buClr>
        <a:buSzPct val="80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304792" algn="l" rtl="0" eaLnBrk="1" latinLnBrk="0" hangingPunct="1">
        <a:spcBef>
          <a:spcPts val="493"/>
        </a:spcBef>
        <a:buClr>
          <a:schemeClr val="accent3"/>
        </a:buClr>
        <a:buFontTx/>
        <a:buChar char="o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194505" indent="-304792" algn="l" rtl="0" eaLnBrk="1" latinLnBrk="0" hangingPunct="1">
        <a:spcBef>
          <a:spcPts val="493"/>
        </a:spcBef>
        <a:buClr>
          <a:schemeClr val="accent3"/>
        </a:buClr>
        <a:buChar char="•"/>
        <a:defRPr kumimoji="0" sz="2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60256" indent="-304792" algn="l" rtl="0" eaLnBrk="1" latinLnBrk="0" hangingPunct="1">
        <a:spcBef>
          <a:spcPts val="493"/>
        </a:spcBef>
        <a:buClr>
          <a:schemeClr val="accent2"/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2926007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758" indent="-304792" algn="l" rtl="0" eaLnBrk="1" latinLnBrk="0" hangingPunct="1">
        <a:spcBef>
          <a:spcPts val="493"/>
        </a:spcBef>
        <a:buClr>
          <a:schemeClr val="accent2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4C9BB-1849-4673-A369-DC0B8BD9F0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0B601-39D6-4A3E-8715-0EB68EA9B1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0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Section 3: New Ways of Thinking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47" name="Shape 347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"/>
              <a:t>The transition to an industrialized society was very hard on workers</a:t>
            </a:r>
          </a:p>
          <a:p>
            <a:pPr lvl="2"/>
            <a:r>
              <a:rPr lang="en"/>
              <a:t>It made their lives difficult and forced them to live in crowded slums</a:t>
            </a:r>
          </a:p>
          <a:p>
            <a:pPr lvl="2"/>
            <a:r>
              <a:rPr lang="en"/>
              <a:t>They had to work long hours at mind-numbing tasks</a:t>
            </a:r>
          </a:p>
          <a:p>
            <a:pPr lvl="1"/>
            <a:r>
              <a:rPr lang="en"/>
              <a:t>Reformers of this era believed that industrial capitalism was heartless and brutal</a:t>
            </a:r>
          </a:p>
          <a:p>
            <a:pPr lvl="3"/>
            <a:r>
              <a:rPr lang="en"/>
              <a:t>They wanted a new kind of society</a:t>
            </a:r>
          </a:p>
          <a:p>
            <a:pPr lvl="2"/>
            <a:r>
              <a:rPr lang="en"/>
              <a:t>Moderates</a:t>
            </a:r>
          </a:p>
          <a:p>
            <a:pPr lvl="3"/>
            <a:r>
              <a:rPr lang="en"/>
              <a:t>Wanted gradual changes such as fewer hours, better benefits and safe working conditions</a:t>
            </a:r>
          </a:p>
          <a:p>
            <a:pPr lvl="2"/>
            <a:r>
              <a:rPr lang="en"/>
              <a:t>Radicals</a:t>
            </a:r>
          </a:p>
          <a:p>
            <a:pPr lvl="3"/>
            <a:r>
              <a:rPr lang="en"/>
              <a:t>Wanted to abolish the capitalist system entirely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53" name="Shape 353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To end poverty and injustice, they offered a radical solution</a:t>
            </a:r>
          </a:p>
          <a:p>
            <a:pPr lvl="2"/>
            <a:r>
              <a:rPr lang="en"/>
              <a:t>Socialism</a:t>
            </a:r>
          </a:p>
          <a:p>
            <a:pPr lvl="3"/>
            <a:r>
              <a:rPr lang="en"/>
              <a:t>The people as a whole rather than private individuals would own and operate the means of production</a:t>
            </a:r>
          </a:p>
          <a:p>
            <a:pPr lvl="4"/>
            <a:r>
              <a:rPr lang="en"/>
              <a:t>Factories, farms, railways, and other large businesses that produced and distributed goods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59" name="Shape 359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"/>
              <a:t>Robert Owen</a:t>
            </a:r>
          </a:p>
          <a:p>
            <a:pPr lvl="2"/>
            <a:r>
              <a:rPr lang="en"/>
              <a:t>He believed there was a way he could change society for the better</a:t>
            </a:r>
          </a:p>
          <a:p>
            <a:pPr lvl="2"/>
            <a:r>
              <a:rPr lang="en"/>
              <a:t>These early socialists were called Utopians</a:t>
            </a:r>
          </a:p>
          <a:p>
            <a:pPr lvl="3"/>
            <a:r>
              <a:rPr lang="en"/>
              <a:t>Implied that they were impractical dreamers</a:t>
            </a:r>
          </a:p>
          <a:p>
            <a:pPr lvl="2"/>
            <a:r>
              <a:rPr lang="en"/>
              <a:t>Owen set up his cotton mill in New Lanark, Scotland, as a model village</a:t>
            </a:r>
          </a:p>
          <a:p>
            <a:pPr lvl="3"/>
            <a:r>
              <a:rPr lang="en"/>
              <a:t>Reduced working hours from 17 to 10</a:t>
            </a:r>
          </a:p>
          <a:p>
            <a:pPr lvl="3"/>
            <a:r>
              <a:rPr lang="en"/>
              <a:t>Built homes for workers</a:t>
            </a:r>
          </a:p>
          <a:p>
            <a:pPr lvl="3"/>
            <a:r>
              <a:rPr lang="en"/>
              <a:t>Started a school for children</a:t>
            </a:r>
          </a:p>
          <a:p>
            <a:pPr lvl="3"/>
            <a:r>
              <a:rPr lang="en"/>
              <a:t>Opened a company store where workers could buy food and clothes</a:t>
            </a:r>
          </a:p>
          <a:p>
            <a:pPr lvl="2"/>
            <a:r>
              <a:rPr lang="en"/>
              <a:t>Proved that employers could offer decent living and working conditions and still run a profitable business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65" name="Shape 365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5588000" cy="45720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" dirty="0"/>
              <a:t>Karl Marx</a:t>
            </a:r>
          </a:p>
          <a:p>
            <a:pPr lvl="2"/>
            <a:r>
              <a:rPr lang="en" dirty="0"/>
              <a:t>German Philosopher</a:t>
            </a:r>
          </a:p>
          <a:p>
            <a:pPr lvl="3"/>
            <a:r>
              <a:rPr lang="en" dirty="0"/>
              <a:t>Condemned the ideas of the Utopians as unrealistic idealism</a:t>
            </a:r>
          </a:p>
          <a:p>
            <a:pPr lvl="2"/>
            <a:r>
              <a:rPr lang="en" dirty="0"/>
              <a:t>Teamed up with another German socialist, Friedrich Engels, whose father owned a textile factory in England</a:t>
            </a:r>
          </a:p>
          <a:p>
            <a:pPr lvl="3"/>
            <a:r>
              <a:rPr lang="en" dirty="0"/>
              <a:t>Marx and Engels wrote a pamphlet, The Communist Manifesto, published in 1848</a:t>
            </a:r>
          </a:p>
        </p:txBody>
      </p:sp>
      <p:pic>
        <p:nvPicPr>
          <p:cNvPr id="366" name="Shape 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5234" y="1419434"/>
            <a:ext cx="2711199" cy="4433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Shape 3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7200" y="4038600"/>
            <a:ext cx="2208851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Shape 3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2000" y="1295401"/>
            <a:ext cx="1905000" cy="267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74" name="Shape 374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"/>
              <a:t>Communism</a:t>
            </a:r>
          </a:p>
          <a:p>
            <a:pPr lvl="2"/>
            <a:r>
              <a:rPr lang="en"/>
              <a:t>A form of socialism in which an inevitable struggle between social classes would lead to the creation of a classless society where all means of production would be owned by the community</a:t>
            </a:r>
          </a:p>
          <a:p>
            <a:pPr lvl="3"/>
            <a:r>
              <a:rPr lang="en"/>
              <a:t>Karl Marx theorized that economics was the driving force in history</a:t>
            </a:r>
          </a:p>
          <a:p>
            <a:pPr lvl="3"/>
            <a:r>
              <a:rPr lang="en"/>
              <a:t>Argued that there was “the history of class struggles” between the “haves” and the “have-nots”</a:t>
            </a:r>
          </a:p>
          <a:p>
            <a:pPr lvl="4"/>
            <a:r>
              <a:rPr lang="en"/>
              <a:t>The “haves” have always owned the means of production and thus controlled society and all it’s wealth</a:t>
            </a:r>
          </a:p>
          <a:p>
            <a:pPr lvl="3"/>
            <a:r>
              <a:rPr lang="en"/>
              <a:t>In industrialized Europe, Marx said, the “haves” were the bourgeoisie</a:t>
            </a:r>
          </a:p>
          <a:p>
            <a:pPr lvl="3"/>
            <a:r>
              <a:rPr lang="en"/>
              <a:t>The “have-nots” were the proletariat</a:t>
            </a:r>
          </a:p>
          <a:p>
            <a:pPr lvl="4"/>
            <a:r>
              <a:rPr lang="en"/>
              <a:t>Working class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Socialist Thought Emerges</a:t>
            </a:r>
          </a:p>
        </p:txBody>
      </p:sp>
      <p:sp>
        <p:nvSpPr>
          <p:cNvPr id="380" name="Shape 380"/>
          <p:cNvSpPr txBox="1"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lang="en"/>
              <a:t>According to Marx, the modern class struggle pitted the bourgeoisie against the proletariat</a:t>
            </a:r>
          </a:p>
          <a:p>
            <a:pPr lvl="2"/>
            <a:r>
              <a:rPr lang="en"/>
              <a:t>In the end, he predicted the proletariat would be triumphant</a:t>
            </a:r>
          </a:p>
          <a:p>
            <a:pPr lvl="3"/>
            <a:r>
              <a:rPr lang="en"/>
              <a:t>Workers would take control of the means of production and set up a classless, communist society</a:t>
            </a:r>
          </a:p>
          <a:p>
            <a:pPr lvl="4"/>
            <a:r>
              <a:rPr lang="en"/>
              <a:t>Such a society would mark the end of the struggles people had endured throughout history, because wealth and power would be equally shared</a:t>
            </a:r>
          </a:p>
          <a:p>
            <a:pPr lvl="2"/>
            <a:r>
              <a:rPr lang="en"/>
              <a:t>Marx hated capitalism</a:t>
            </a:r>
          </a:p>
          <a:p>
            <a:pPr lvl="3"/>
            <a:r>
              <a:rPr lang="en"/>
              <a:t>Believed it created prosperity for only a few and poverty for many</a:t>
            </a:r>
          </a:p>
          <a:p>
            <a:pPr lvl="4"/>
            <a:r>
              <a:rPr lang="en"/>
              <a:t>He called for an international struggle to bring about its downfall</a:t>
            </a:r>
          </a:p>
          <a:p>
            <a:pPr lvl="5"/>
            <a:r>
              <a:rPr lang="en"/>
              <a:t>“Workers of all countries, unite!”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Shape 3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700" y="380999"/>
            <a:ext cx="4038600" cy="5780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Marx’s Theories</a:t>
            </a:r>
          </a:p>
        </p:txBody>
      </p:sp>
      <p:sp>
        <p:nvSpPr>
          <p:cNvPr id="391" name="Shape 391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History did not go by Marx’s plan</a:t>
            </a:r>
          </a:p>
          <a:p>
            <a:pPr lvl="2"/>
            <a:r>
              <a:rPr lang="en"/>
              <a:t>Why didn’t Karl Marx’s ideas take hold?</a:t>
            </a:r>
          </a:p>
          <a:p>
            <a:pPr lvl="3"/>
            <a:r>
              <a:rPr lang="en"/>
              <a:t>Workers could buy more </a:t>
            </a:r>
          </a:p>
          <a:p>
            <a:pPr lvl="3"/>
            <a:r>
              <a:rPr lang="en"/>
              <a:t>Workers gained the right to vote and used it to correct the problems of society</a:t>
            </a:r>
          </a:p>
          <a:p>
            <a:pPr lvl="3"/>
            <a:r>
              <a:rPr lang="en"/>
              <a:t>Remained loyal to their nations rather than ally with workers in other countries to promote revolution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534</Words>
  <Application>Microsoft Office PowerPoint</Application>
  <PresentationFormat>Widescreen</PresentationFormat>
  <Paragraphs>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Franklin Gothic Book</vt:lpstr>
      <vt:lpstr>Georgia</vt:lpstr>
      <vt:lpstr>Perpetua</vt:lpstr>
      <vt:lpstr>Wingdings 2</vt:lpstr>
      <vt:lpstr>Office Theme</vt:lpstr>
      <vt:lpstr>Equity</vt:lpstr>
      <vt:lpstr>PowerPoint Presentation</vt:lpstr>
      <vt:lpstr>Section 3: New Ways of Thinking</vt:lpstr>
      <vt:lpstr>Socialist Thought Emerges</vt:lpstr>
      <vt:lpstr>Socialist Thought Emerges</vt:lpstr>
      <vt:lpstr>Socialist Thought Emerges</vt:lpstr>
      <vt:lpstr>Socialist Thought Emerges</vt:lpstr>
      <vt:lpstr>Socialist Thought Emerges</vt:lpstr>
      <vt:lpstr>Socialist Thought Emerges</vt:lpstr>
      <vt:lpstr>PowerPoint Presentation</vt:lpstr>
      <vt:lpstr>Marx’s Theories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Lawrence</dc:creator>
  <cp:lastModifiedBy>Mary Lawrence</cp:lastModifiedBy>
  <cp:revision>1</cp:revision>
  <dcterms:created xsi:type="dcterms:W3CDTF">2021-06-24T20:30:59Z</dcterms:created>
  <dcterms:modified xsi:type="dcterms:W3CDTF">2021-06-24T20:31:16Z</dcterms:modified>
</cp:coreProperties>
</file>