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7FFB4-EFC4-40F2-A951-FE301EE56FC2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7B0C1-752B-4B75-A710-2E91BEED2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98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10E7-1B29-40A0-9520-DE5E4E94E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8C93D-0B1F-49C7-BB17-209FA74B5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F4833-E7EB-4D94-828D-C3B244473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24333-D78B-4CDB-9F19-71F0F5370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8073C-F905-4EDF-8DA7-09894CC6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5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E7A9D-3D04-489D-88BD-861D7C2A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176C2-D653-4719-927E-41032D50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1BFD-02C6-49CE-81B8-3365DB08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F4653-AE98-4D48-AF49-48F5B2D7D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77FED-08D4-461E-BB15-51EA5F553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4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6D448-9F74-42D9-920E-FEE38FE8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5DFFA-FBA6-46EC-A4C8-1CD662D6D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C5B58-8617-4477-9B59-46F0449FA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69AED-AA49-480B-8058-EAD54764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1BDDC-F6B6-47BD-9282-A92AF5B0A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6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3D26E-F4EE-49D6-B6E8-D0E7259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AFA9D-3C8D-4B64-B1A5-0981CF9183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E8907-2A8B-47BB-AFA2-BA8B7A27C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63E4D-9683-435A-BEA1-BA2B26D70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EFACA-B6D4-4D03-840C-DF342827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B3176-AC1C-49B3-8011-80E643D1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8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722EC-D589-423C-911C-4F3AE216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3450D-574D-42AF-8A53-4A48F460F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01524-5A54-433B-8005-0937DF6B6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243AC-CC77-479C-9FE5-D188D437F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51FD0D-5402-470B-B538-6038C684F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413B4D-CC7F-42C5-927D-39CA4CD43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0560F6-D7B5-443D-A354-BEC1736F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A82F8-4FEB-4A5E-9151-A96D5421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DF59F-AF18-4428-BD44-84910B026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51BC0C-A989-4359-BBB4-3A5C4C14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65E650-9AC2-47AE-B3B6-EF5AE583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5639E9-9E83-48BC-B1B2-3C549E62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8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068A4-F041-4D1E-917A-E17895A7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D0B48-59BC-472E-85CA-99334862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20D62-2625-4804-874B-BE13EFA6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7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5DC8-3067-44DC-949F-990D5ADA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5E5DE-87FA-4B16-B3FD-2EE8ED355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18CBF-F6B2-4889-B089-DE95100BD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E2F15-6FB7-4253-AAB1-184F2C8DD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C2EF0-5CC2-4A82-ADE1-BFCDA612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D37E0-3AA1-453D-A074-C041AAFD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9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0424F-745D-474A-B78E-A30B66C4F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E84716-7A32-421A-B5A7-6BB487DBE3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6FABF-7163-436E-8E8E-7C166BFA1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BFCCC-975E-4102-AEC9-573D08AC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72237-E436-4330-945E-A5EF212F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772E9-06F3-473C-8B71-D904432C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3895-43D6-47EE-8D21-ABCBD902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63649-C465-483E-8947-C54ADA9EF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BAABD-CC5B-4E15-80CA-F8A024BB6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A082E-C08C-4732-9CC8-8907A81E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7F829-04C6-4A29-9D6E-5B5D8C4F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C5670A-CCF1-4A48-944A-680B460BF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E933A-2920-470E-A835-C2A7B353A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2ECB-A5B2-488F-91AD-507461026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E97B4-BD43-484D-B0C1-5538E5718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33B84-638F-453F-97EF-95797F687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58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7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3467">
                <a:solidFill>
                  <a:schemeClr val="tx2"/>
                </a:solidFill>
              </a:defRPr>
            </a:lvl1pPr>
            <a:lvl2pPr marL="609585" indent="0" algn="ctr">
              <a:buNone/>
            </a:lvl2pPr>
            <a:lvl3pPr marL="1219170" indent="0" algn="ctr">
              <a:buNone/>
            </a:lvl3pPr>
            <a:lvl4pPr marL="1828754" indent="0" algn="ctr">
              <a:buNone/>
            </a:lvl4pPr>
            <a:lvl5pPr marL="2438339" indent="0" algn="ctr">
              <a:buNone/>
            </a:lvl5pPr>
            <a:lvl6pPr marL="3047924" indent="0" algn="ctr">
              <a:buNone/>
            </a:lvl6pPr>
            <a:lvl7pPr marL="3657509" indent="0" algn="ctr">
              <a:buNone/>
            </a:lvl7pPr>
            <a:lvl8pPr marL="4267093" indent="0" algn="ctr">
              <a:buNone/>
            </a:lvl8pPr>
            <a:lvl9pPr marL="4876678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867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867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910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0" name="Rectangle 9"/>
          <p:cNvSpPr/>
          <p:nvPr/>
        </p:nvSpPr>
        <p:spPr>
          <a:xfrm>
            <a:off x="83910" y="1396721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83910" y="2976650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2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684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99119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7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5333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3"/>
          </a:xfrm>
        </p:spPr>
        <p:txBody>
          <a:bodyPr anchor="t" anchorCtr="0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1" y="2376831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92197" y="2341477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Rectangle 8"/>
          <p:cNvSpPr/>
          <p:nvPr/>
        </p:nvSpPr>
        <p:spPr>
          <a:xfrm>
            <a:off x="91077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57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67700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1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09066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32966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3398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1"/>
            <a:ext cx="10363200" cy="1143000"/>
          </a:xfrm>
        </p:spPr>
        <p:txBody>
          <a:bodyPr anchor="b" anchorCtr="0"/>
          <a:lstStyle>
            <a:lvl1pPr algn="l">
              <a:buNone/>
              <a:defRPr sz="5333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0300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1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3733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2133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2" name="Rectangle 11"/>
          <p:cNvSpPr/>
          <p:nvPr/>
        </p:nvSpPr>
        <p:spPr>
          <a:xfrm>
            <a:off x="91346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Rectangle 12"/>
          <p:cNvSpPr/>
          <p:nvPr/>
        </p:nvSpPr>
        <p:spPr>
          <a:xfrm>
            <a:off x="91349" y="4773226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80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4267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492204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2004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0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204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E4A61-0A0C-459B-A765-93D8C05DE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992FE-5699-4899-9067-51EDE7C7E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0846F-06DF-43F7-9B93-F6CF72C14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DFF0-CA39-4CDC-816D-FA843D0C4C5D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257F4-FEF5-4A61-A645-3393963ED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CA30C-E9A0-4E0F-97EC-0EF1C688C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9282C-D8DE-4A04-8571-46F4A4D54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9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49"/>
            <a:ext cx="3302000" cy="476251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867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6/24/2021</a:t>
            </a:fld>
            <a:endParaRPr lang="en-US" sz="1867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867">
                <a:solidFill>
                  <a:schemeClr val="tx2"/>
                </a:solidFill>
              </a:defRPr>
            </a:lvl1pPr>
          </a:lstStyle>
          <a:p>
            <a:endParaRPr kumimoji="0" lang="en-US" sz="1867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867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867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6507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333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51" indent="-365751" algn="l" rtl="0" eaLnBrk="1" latinLnBrk="0" hangingPunct="1">
        <a:spcBef>
          <a:spcPts val="773"/>
        </a:spcBef>
        <a:buClr>
          <a:schemeClr val="accent1"/>
        </a:buClr>
        <a:buSzPct val="85000"/>
        <a:buFont typeface="Wingdings 2"/>
        <a:buChar char=""/>
        <a:defRPr kumimoji="0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731502" indent="-304792" algn="l" rtl="0" eaLnBrk="1" latinLnBrk="0" hangingPunct="1">
        <a:spcBef>
          <a:spcPts val="493"/>
        </a:spcBef>
        <a:buClr>
          <a:schemeClr val="accent2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indent="-304792" algn="l" rtl="0" eaLnBrk="1" latinLnBrk="0" hangingPunct="1">
        <a:spcBef>
          <a:spcPts val="493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463003" indent="-304792" algn="l" rtl="0" eaLnBrk="1" latinLnBrk="0" hangingPunct="1">
        <a:spcBef>
          <a:spcPts val="493"/>
        </a:spcBef>
        <a:buClr>
          <a:schemeClr val="accent3"/>
        </a:buClr>
        <a:buSzPct val="80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304792" algn="l" rtl="0" eaLnBrk="1" latinLnBrk="0" hangingPunct="1">
        <a:spcBef>
          <a:spcPts val="493"/>
        </a:spcBef>
        <a:buClr>
          <a:schemeClr val="accent3"/>
        </a:buClr>
        <a:buFontTx/>
        <a:buChar char="o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194505" indent="-304792" algn="l" rtl="0" eaLnBrk="1" latinLnBrk="0" hangingPunct="1">
        <a:spcBef>
          <a:spcPts val="493"/>
        </a:spcBef>
        <a:buClr>
          <a:schemeClr val="accent3"/>
        </a:buClr>
        <a:buChar char="•"/>
        <a:defRPr kumimoji="0" sz="2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60256" indent="-304792" algn="l" rtl="0" eaLnBrk="1" latinLnBrk="0" hangingPunct="1">
        <a:spcBef>
          <a:spcPts val="493"/>
        </a:spcBef>
        <a:buClr>
          <a:schemeClr val="accent2"/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2926007" indent="-304792" algn="l" rtl="0" eaLnBrk="1" latinLnBrk="0" hangingPunct="1">
        <a:spcBef>
          <a:spcPts val="493"/>
        </a:spcBef>
        <a:buClr>
          <a:schemeClr val="accent1">
            <a:tint val="60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758" indent="-304792" algn="l" rtl="0" eaLnBrk="1" latinLnBrk="0" hangingPunct="1">
        <a:spcBef>
          <a:spcPts val="493"/>
        </a:spcBef>
        <a:buClr>
          <a:schemeClr val="accent2">
            <a:tint val="60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sym typeface="Georgia"/>
              </a:rPr>
              <a:t>Part 1</a:t>
            </a:r>
            <a:r>
              <a:rPr lang="en" dirty="0">
                <a:sym typeface="Georgia"/>
              </a:rPr>
              <a:t>: Dawn of an Industrial Age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Agriculture Spurs Industry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/>
            <a:r>
              <a:rPr lang="en-US"/>
              <a:t>In 1750, most people worked the land, using handmade tools</a:t>
            </a:r>
          </a:p>
          <a:p>
            <a:pPr lvl="3"/>
            <a:r>
              <a:rPr lang="en-US"/>
              <a:t>They lived in simple cottages lit by firelight and candles</a:t>
            </a:r>
          </a:p>
          <a:p>
            <a:pPr lvl="4"/>
            <a:r>
              <a:rPr lang="en-US"/>
              <a:t>Made their own clothing</a:t>
            </a:r>
          </a:p>
          <a:p>
            <a:pPr lvl="4"/>
            <a:r>
              <a:rPr lang="en-US"/>
              <a:t>Grew their own food</a:t>
            </a:r>
          </a:p>
          <a:p>
            <a:pPr lvl="4"/>
            <a:r>
              <a:rPr lang="en-US"/>
              <a:t>Might exchange goods at a weekly outdoor market</a:t>
            </a:r>
          </a:p>
          <a:p>
            <a:pPr lvl="2"/>
            <a:r>
              <a:rPr lang="en-US"/>
              <a:t>Then, a second agricultural revolution took place that greatly improved the quality and quantity of farm products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Agriculture Spurs Industry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/>
            <a:r>
              <a:rPr lang="en"/>
              <a:t>Farming Methods Improve </a:t>
            </a:r>
          </a:p>
          <a:p>
            <a:pPr lvl="3"/>
            <a:r>
              <a:rPr lang="en"/>
              <a:t>Jethro Tull invented a new mechanical device, the seed drill, to aid farmers (helped trigger the Industrial Revolution)</a:t>
            </a:r>
          </a:p>
          <a:p>
            <a:pPr lvl="4"/>
            <a:r>
              <a:rPr lang="en"/>
              <a:t>It deposited seeds in rows rather than scattering them wastefully over the land</a:t>
            </a:r>
          </a:p>
        </p:txBody>
      </p:sp>
      <p:pic>
        <p:nvPicPr>
          <p:cNvPr id="59" name="Shape 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3201" y="3530600"/>
            <a:ext cx="5589916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Technology Becomes Key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/>
              <a:t>An Energy Revolution</a:t>
            </a:r>
          </a:p>
          <a:p>
            <a:pPr lvl="2"/>
            <a:r>
              <a:rPr lang="en-US"/>
              <a:t>During the 1700s, people began to harness new sources of energy</a:t>
            </a:r>
          </a:p>
          <a:p>
            <a:pPr lvl="3"/>
            <a:r>
              <a:rPr lang="en-US"/>
              <a:t>One power source was coal, used to develop the steam engine</a:t>
            </a:r>
          </a:p>
          <a:p>
            <a:pPr lvl="4"/>
            <a:r>
              <a:rPr lang="en-US"/>
              <a:t>In 1712, British inventor Thomas Newcomen had developed a steam engine powered by coal to pump water out of mines</a:t>
            </a:r>
          </a:p>
          <a:p>
            <a:pPr lvl="5"/>
            <a:r>
              <a:rPr lang="en-US"/>
              <a:t>(helped trigger the Industrial Revolution)</a:t>
            </a:r>
          </a:p>
          <a:p>
            <a:pPr lvl="3"/>
            <a:endParaRPr lang="en-US"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Technology Becomes Key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807200" cy="4572000"/>
          </a:xfrm>
        </p:spPr>
        <p:txBody>
          <a:bodyPr>
            <a:normAutofit fontScale="92500" lnSpcReduction="20000"/>
          </a:bodyPr>
          <a:lstStyle/>
          <a:p>
            <a:pPr lvl="3"/>
            <a:r>
              <a:rPr lang="en" dirty="0"/>
              <a:t>Scottish engineer James Watt looked at Newcomen’s invention in 1764 and set out to make improvements on the engine in order to make it more efficient</a:t>
            </a:r>
          </a:p>
          <a:p>
            <a:pPr lvl="4"/>
            <a:r>
              <a:rPr lang="en" dirty="0"/>
              <a:t>Watt’s engine, after several years of work, would become a key power source of the Industrial Revolution</a:t>
            </a:r>
          </a:p>
          <a:p>
            <a:pPr lvl="4"/>
            <a:r>
              <a:rPr lang="en" dirty="0"/>
              <a:t>The steam engine opened the door not only to operating machinery but eventually to powering locomotives and steamships</a:t>
            </a:r>
          </a:p>
          <a:p>
            <a:pPr lvl="5"/>
            <a:r>
              <a:rPr lang="en" dirty="0"/>
              <a:t>Known as the “Father of the Industrial Revolution”</a:t>
            </a:r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9967" y="1999701"/>
            <a:ext cx="3751555" cy="348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400" y="2311400"/>
            <a:ext cx="19304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Technology Becomes Key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3"/>
            <a:r>
              <a:rPr lang="en"/>
              <a:t>Before long, cotton mills using steam engines were found all over Britain</a:t>
            </a:r>
          </a:p>
          <a:p>
            <a:pPr lvl="4"/>
            <a:r>
              <a:rPr lang="en"/>
              <a:t>Since steam engines were fired by coal, not water, they did not need to be located by rivers</a:t>
            </a:r>
          </a:p>
        </p:txBody>
      </p:sp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1600" y="3225801"/>
            <a:ext cx="8231133" cy="327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Technology Becomes Key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"/>
              <a:t>The Quality of Iron Improves</a:t>
            </a:r>
          </a:p>
          <a:p>
            <a:pPr lvl="2"/>
            <a:r>
              <a:rPr lang="en"/>
              <a:t>Coal was a source of fuel in the production of iron</a:t>
            </a:r>
          </a:p>
          <a:p>
            <a:pPr lvl="3"/>
            <a:r>
              <a:rPr lang="en"/>
              <a:t>A material needed for the construction of machines and steam engines</a:t>
            </a:r>
          </a:p>
          <a:p>
            <a:pPr lvl="2"/>
            <a:r>
              <a:rPr lang="en"/>
              <a:t>The Darby family of Coalbrookdale pioneered new methods of producing iron</a:t>
            </a:r>
          </a:p>
          <a:p>
            <a:pPr lvl="3"/>
            <a:r>
              <a:rPr lang="en"/>
              <a:t>In 1709, Abraham Darby used coal instead of charcoal to smelt iron</a:t>
            </a:r>
          </a:p>
          <a:p>
            <a:pPr lvl="4"/>
            <a:r>
              <a:rPr lang="en"/>
              <a:t>Separate iron from its ore</a:t>
            </a:r>
          </a:p>
          <a:p>
            <a:pPr lvl="5"/>
            <a:r>
              <a:rPr lang="en"/>
              <a:t>(helped trigger the Industrial Revolution)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Technology Becomes Key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705600" cy="4572000"/>
          </a:xfrm>
        </p:spPr>
        <p:txBody>
          <a:bodyPr>
            <a:normAutofit fontScale="92500"/>
          </a:bodyPr>
          <a:lstStyle/>
          <a:p>
            <a:pPr lvl="2"/>
            <a:r>
              <a:rPr lang="en" dirty="0"/>
              <a:t>Darby’s experiments led him to produce less expensive and better-quality iron</a:t>
            </a:r>
          </a:p>
          <a:p>
            <a:pPr lvl="3"/>
            <a:r>
              <a:rPr lang="en" dirty="0"/>
              <a:t>Used to produce parts for the steam engines</a:t>
            </a:r>
          </a:p>
          <a:p>
            <a:pPr lvl="4"/>
            <a:r>
              <a:rPr lang="en" dirty="0"/>
              <a:t>Both his son and grandson continued to improve on his methods</a:t>
            </a:r>
          </a:p>
          <a:p>
            <a:pPr lvl="4"/>
            <a:r>
              <a:rPr lang="en" dirty="0"/>
              <a:t>Abraham Darby III built the world’s first iron bridge</a:t>
            </a:r>
          </a:p>
          <a:p>
            <a:pPr lvl="2"/>
            <a:r>
              <a:rPr lang="en" dirty="0"/>
              <a:t>In the decades that followed, high-quality iron was used more and more widely, especially after the world turned to building railroads</a:t>
            </a:r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9568" y="1865167"/>
            <a:ext cx="3953377" cy="38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Britain Leads the Way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"/>
              <a:t>Why Britain?</a:t>
            </a:r>
          </a:p>
          <a:p>
            <a:pPr lvl="1"/>
            <a:r>
              <a:rPr lang="en"/>
              <a:t>The Industrial Revolution began in Great Britain in the 1780’s </a:t>
            </a:r>
          </a:p>
          <a:p>
            <a:pPr lvl="2"/>
            <a:r>
              <a:rPr lang="en"/>
              <a:t>Took several decades to spread to other Western nations</a:t>
            </a:r>
          </a:p>
          <a:p>
            <a:pPr lvl="2"/>
            <a:r>
              <a:rPr lang="en"/>
              <a:t>5 factors contributed to make Great Britain the starting place</a:t>
            </a:r>
          </a:p>
          <a:p>
            <a:pPr lvl="3"/>
            <a:r>
              <a:rPr lang="en"/>
              <a:t>Agrarian revolution</a:t>
            </a:r>
          </a:p>
          <a:p>
            <a:pPr lvl="3"/>
            <a:r>
              <a:rPr lang="en"/>
              <a:t>Increase in population</a:t>
            </a:r>
          </a:p>
          <a:p>
            <a:pPr lvl="3"/>
            <a:r>
              <a:rPr lang="en"/>
              <a:t>Supply of money</a:t>
            </a:r>
          </a:p>
          <a:p>
            <a:pPr lvl="3"/>
            <a:r>
              <a:rPr lang="en"/>
              <a:t>Natural resources</a:t>
            </a:r>
          </a:p>
          <a:p>
            <a:pPr lvl="3"/>
            <a:r>
              <a:rPr lang="en"/>
              <a:t>Vast colonial empire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Textile Industry Advances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"/>
              <a:t>The Textile Industry</a:t>
            </a:r>
          </a:p>
          <a:p>
            <a:pPr lvl="1"/>
            <a:r>
              <a:rPr lang="en"/>
              <a:t>The Industrial Revolution first took hold in Britain’s largest industry—textiles</a:t>
            </a:r>
          </a:p>
          <a:p>
            <a:pPr lvl="2"/>
            <a:r>
              <a:rPr lang="en"/>
              <a:t>In the 1600s, cotton cloth imported from India had become popular</a:t>
            </a:r>
          </a:p>
          <a:p>
            <a:pPr lvl="2"/>
            <a:r>
              <a:rPr lang="en"/>
              <a:t>British merchants tried to organize a cotton cloth industry at home</a:t>
            </a:r>
          </a:p>
          <a:p>
            <a:pPr lvl="3"/>
            <a:r>
              <a:rPr lang="en"/>
              <a:t>They developed the cottage industry</a:t>
            </a:r>
          </a:p>
          <a:p>
            <a:pPr lvl="4"/>
            <a:r>
              <a:rPr lang="en"/>
              <a:t>Raw cotton was distributed to peasant families who spun it into thread and then wove the thread into cloth in their own homes</a:t>
            </a:r>
          </a:p>
          <a:p>
            <a:pPr lvl="5"/>
            <a:r>
              <a:rPr lang="en"/>
              <a:t>Skilled artisans in the towns then finished and dyed the cloth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Textile Industry Advances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502400" cy="457200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Inventions Speed Production </a:t>
            </a:r>
          </a:p>
          <a:p>
            <a:pPr lvl="2"/>
            <a:r>
              <a:rPr lang="en-US" dirty="0"/>
              <a:t>Under the cottage industry, production was slow</a:t>
            </a:r>
          </a:p>
          <a:p>
            <a:pPr lvl="2"/>
            <a:r>
              <a:rPr lang="en-US" dirty="0"/>
              <a:t>As the demand for cloth grew, inventors came up with a string of remarkable devices that revolutionized the British textile industry</a:t>
            </a:r>
          </a:p>
          <a:p>
            <a:pPr lvl="3"/>
            <a:r>
              <a:rPr lang="en-US" dirty="0"/>
              <a:t>John Kay</a:t>
            </a:r>
          </a:p>
          <a:p>
            <a:pPr lvl="4"/>
            <a:r>
              <a:rPr lang="en-US" dirty="0"/>
              <a:t>Invented the flying shuttle – 1733</a:t>
            </a:r>
          </a:p>
          <a:p>
            <a:pPr lvl="4"/>
            <a:r>
              <a:rPr lang="en-US" dirty="0"/>
              <a:t>Enabled weavers to work so fast that they soon outpaced spinners</a:t>
            </a:r>
          </a:p>
          <a:p>
            <a:pPr lvl="2"/>
            <a:endParaRPr lang="en-US" dirty="0"/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933" y="3703800"/>
            <a:ext cx="36576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2967" y="1447816"/>
            <a:ext cx="1600200" cy="2159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07998" y="1537049"/>
            <a:ext cx="2383631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Textile Industry Advances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5588000" cy="4572000"/>
          </a:xfrm>
        </p:spPr>
        <p:txBody>
          <a:bodyPr>
            <a:normAutofit lnSpcReduction="10000"/>
          </a:bodyPr>
          <a:lstStyle/>
          <a:p>
            <a:pPr lvl="3"/>
            <a:r>
              <a:rPr lang="en" dirty="0"/>
              <a:t>James Hargreaves</a:t>
            </a:r>
          </a:p>
          <a:p>
            <a:pPr lvl="4"/>
            <a:r>
              <a:rPr lang="en" dirty="0"/>
              <a:t>Invented a machine called the spinning jenny – 1764 </a:t>
            </a:r>
          </a:p>
          <a:p>
            <a:pPr lvl="4"/>
            <a:r>
              <a:rPr lang="en" dirty="0"/>
              <a:t>Spun many threads at the same time</a:t>
            </a:r>
          </a:p>
          <a:p>
            <a:pPr lvl="4"/>
            <a:r>
              <a:rPr lang="en" dirty="0"/>
              <a:t>Provided more thread so cloth could be produced at a faster rate</a:t>
            </a:r>
          </a:p>
          <a:p>
            <a:pPr lvl="4"/>
            <a:r>
              <a:rPr lang="en" dirty="0"/>
              <a:t>Spinners now produced thread faster than weavers could use it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3134" y="1251900"/>
            <a:ext cx="4798965" cy="349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2108200"/>
            <a:ext cx="2133600" cy="29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Textile Industry Advances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3"/>
            <a:r>
              <a:rPr lang="en-US"/>
              <a:t>Eli Whitney</a:t>
            </a:r>
          </a:p>
          <a:p>
            <a:pPr lvl="4"/>
            <a:r>
              <a:rPr lang="en-US"/>
              <a:t>Invented the cotton gin – 1793 </a:t>
            </a:r>
          </a:p>
          <a:p>
            <a:pPr lvl="4"/>
            <a:r>
              <a:rPr lang="en-US"/>
              <a:t>Separated the seeds from the raw cotton at a fast rate</a:t>
            </a:r>
          </a:p>
          <a:p>
            <a:pPr lvl="5"/>
            <a:r>
              <a:rPr lang="en-US"/>
              <a:t>50 times faster than a human</a:t>
            </a:r>
          </a:p>
          <a:p>
            <a:pPr lvl="4"/>
            <a:r>
              <a:rPr lang="en-US"/>
              <a:t>Cotton production increased exponentially</a:t>
            </a:r>
          </a:p>
          <a:p>
            <a:pPr lvl="2"/>
            <a:endParaRPr lang="en-US"/>
          </a:p>
          <a:p>
            <a:pPr lvl="1"/>
            <a:endParaRPr lang="en-US"/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5033" y="1299233"/>
            <a:ext cx="2908299" cy="282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3200" y="3733801"/>
            <a:ext cx="2422848" cy="289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Textile Industry Advances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/>
            <a:r>
              <a:rPr lang="en"/>
              <a:t>Factories Are Born in Britain </a:t>
            </a:r>
          </a:p>
          <a:p>
            <a:pPr lvl="3"/>
            <a:r>
              <a:rPr lang="en"/>
              <a:t>The new machines doomed the cottage industry</a:t>
            </a:r>
          </a:p>
          <a:p>
            <a:pPr lvl="4"/>
            <a:r>
              <a:rPr lang="en"/>
              <a:t>They were too large and expensive to be operated at home</a:t>
            </a:r>
          </a:p>
          <a:p>
            <a:pPr lvl="5"/>
            <a:r>
              <a:rPr lang="en"/>
              <a:t>Instead, manufacturers built long sheds to house the machines</a:t>
            </a:r>
          </a:p>
          <a:p>
            <a:pPr lvl="4"/>
            <a:r>
              <a:rPr lang="en"/>
              <a:t>At first, they located the sheds near rapidly moving streams, harnessing the water power to run the machines</a:t>
            </a:r>
          </a:p>
          <a:p>
            <a:pPr lvl="5"/>
            <a:r>
              <a:rPr lang="en"/>
              <a:t>Later, machines were powered by steam engines</a:t>
            </a:r>
          </a:p>
          <a:p>
            <a:pPr lvl="6"/>
            <a:r>
              <a:rPr lang="en"/>
              <a:t>Will become known as the Factory System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Transportation Revolution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"/>
              <a:t>Transportation Revolution</a:t>
            </a:r>
          </a:p>
          <a:p>
            <a:pPr lvl="2"/>
            <a:r>
              <a:rPr lang="en"/>
              <a:t>As production increased, entrepreneurs needed faster and cheaper methods of moving goods from place to place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Transportation Revolution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7213600" cy="4572000"/>
          </a:xfrm>
        </p:spPr>
        <p:txBody>
          <a:bodyPr>
            <a:normAutofit/>
          </a:bodyPr>
          <a:lstStyle/>
          <a:p>
            <a:pPr lvl="2"/>
            <a:r>
              <a:rPr lang="en" dirty="0"/>
              <a:t>Richard Trevithick</a:t>
            </a:r>
          </a:p>
          <a:p>
            <a:pPr lvl="3"/>
            <a:r>
              <a:rPr lang="en" dirty="0"/>
              <a:t>Invented the first steam locomotive – 1804 </a:t>
            </a:r>
          </a:p>
          <a:p>
            <a:pPr lvl="3"/>
            <a:r>
              <a:rPr lang="en" dirty="0"/>
              <a:t>Pulled 10 tons of ore and 70 people at 5 mph</a:t>
            </a:r>
          </a:p>
          <a:p>
            <a:pPr lvl="4"/>
            <a:r>
              <a:rPr lang="en" dirty="0"/>
              <a:t>Led to the first real railroad, Stockton &amp; Darlington</a:t>
            </a:r>
          </a:p>
          <a:p>
            <a:pPr lvl="4"/>
            <a:r>
              <a:rPr lang="en" dirty="0"/>
              <a:t>Connected Liverpool to Manchester</a:t>
            </a:r>
          </a:p>
          <a:p>
            <a:pPr lvl="3"/>
            <a:r>
              <a:rPr lang="en" dirty="0"/>
              <a:t>The railroad did not have to follow the course of a river</a:t>
            </a:r>
          </a:p>
          <a:p>
            <a:pPr lvl="4"/>
            <a:r>
              <a:rPr lang="en" dirty="0"/>
              <a:t>Meant that tracks could go places where rivers did not</a:t>
            </a:r>
          </a:p>
        </p:txBody>
      </p:sp>
      <p:pic>
        <p:nvPicPr>
          <p:cNvPr id="155" name="Shape 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4834" y="1157333"/>
            <a:ext cx="2958353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4834" y="3613100"/>
            <a:ext cx="2474965" cy="3018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The Transportation Revolution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5791200" cy="4572000"/>
          </a:xfrm>
        </p:spPr>
        <p:txBody>
          <a:bodyPr/>
          <a:lstStyle/>
          <a:p>
            <a:pPr lvl="2"/>
            <a:r>
              <a:rPr lang="en" dirty="0"/>
              <a:t>Robert Fulton</a:t>
            </a:r>
          </a:p>
          <a:p>
            <a:pPr lvl="3"/>
            <a:r>
              <a:rPr lang="en" dirty="0"/>
              <a:t>Invented the steam boat – 1807 </a:t>
            </a:r>
          </a:p>
          <a:p>
            <a:pPr lvl="3"/>
            <a:r>
              <a:rPr lang="en" dirty="0"/>
              <a:t>Attached a steam engine to a ship which propelled it by making  a paddle wheel to turn </a:t>
            </a:r>
          </a:p>
          <a:p>
            <a:pPr lvl="4"/>
            <a:r>
              <a:rPr lang="en" dirty="0"/>
              <a:t>Named it the Clermont</a:t>
            </a:r>
          </a:p>
        </p:txBody>
      </p:sp>
      <p:pic>
        <p:nvPicPr>
          <p:cNvPr id="163" name="Shape 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1" y="2209800"/>
            <a:ext cx="1720849" cy="28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Shape 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8800" y="3022600"/>
            <a:ext cx="4775200" cy="345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862</Words>
  <Application>Microsoft Office PowerPoint</Application>
  <PresentationFormat>Widescreen</PresentationFormat>
  <Paragraphs>101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Franklin Gothic Book</vt:lpstr>
      <vt:lpstr>Georgia</vt:lpstr>
      <vt:lpstr>Perpetua</vt:lpstr>
      <vt:lpstr>Wingdings 2</vt:lpstr>
      <vt:lpstr>Office Theme</vt:lpstr>
      <vt:lpstr>Equity</vt:lpstr>
      <vt:lpstr>Part 1: Dawn of an Industrial Age</vt:lpstr>
      <vt:lpstr>Agriculture Spurs Industry</vt:lpstr>
      <vt:lpstr>Agriculture Spurs Industry</vt:lpstr>
      <vt:lpstr>New Technology Becomes Key</vt:lpstr>
      <vt:lpstr>New Technology Becomes Key</vt:lpstr>
      <vt:lpstr>New Technology Becomes Key</vt:lpstr>
      <vt:lpstr>New Technology Becomes Key</vt:lpstr>
      <vt:lpstr>New Technology Becomes Key</vt:lpstr>
      <vt:lpstr>Britain Leads the Way</vt:lpstr>
      <vt:lpstr>The Textile Industry Advances</vt:lpstr>
      <vt:lpstr>The Textile Industry Advances</vt:lpstr>
      <vt:lpstr>The Textile Industry Advances</vt:lpstr>
      <vt:lpstr>The Textile Industry Advances</vt:lpstr>
      <vt:lpstr>The Textile Industry Advances</vt:lpstr>
      <vt:lpstr>The Transportation Revolution</vt:lpstr>
      <vt:lpstr>The Transportation Revolution</vt:lpstr>
      <vt:lpstr>The Transportation Revolution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1: Dawn of an Industrial Age</dc:title>
  <dc:creator>Mary Lawrence</dc:creator>
  <cp:lastModifiedBy>Mary Lawrence</cp:lastModifiedBy>
  <cp:revision>1</cp:revision>
  <dcterms:created xsi:type="dcterms:W3CDTF">2021-06-24T20:26:11Z</dcterms:created>
  <dcterms:modified xsi:type="dcterms:W3CDTF">2021-06-24T20:27:40Z</dcterms:modified>
</cp:coreProperties>
</file>