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1" r:id="rId44"/>
    <p:sldId id="300" r:id="rId45"/>
    <p:sldId id="304" r:id="rId46"/>
    <p:sldId id="305" r:id="rId47"/>
    <p:sldId id="306" r:id="rId48"/>
    <p:sldId id="307" r:id="rId49"/>
    <p:sldId id="308" r:id="rId50"/>
    <p:sldId id="30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66" autoAdjust="0"/>
    <p:restoredTop sz="94660"/>
  </p:normalViewPr>
  <p:slideViewPr>
    <p:cSldViewPr snapToGrid="0">
      <p:cViewPr varScale="1">
        <p:scale>
          <a:sx n="84" d="100"/>
          <a:sy n="84" d="100"/>
        </p:scale>
        <p:origin x="4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A125-C77A-4EA0-BE9E-1ACF9A1354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180E70-E719-4BCF-BA6D-7F5AF95BBA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D491ED-7FEE-4BC1-A7B2-FFDBECD796C9}"/>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4D7F231D-281E-43CD-A4E1-B7587EBEE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5DFED-49ED-4217-AB54-4905AA222FA1}"/>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376107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3ECBC-F6B1-403B-99AF-4AA8863ED6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8A2C81-2DAA-4532-AF97-974A00D789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D9BE96-49C5-4468-B753-A9ADC421F6DF}"/>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C3B47A13-AEB0-426A-BEED-313E46F5C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8CD90-70FD-4CF2-A14A-31EE046DD042}"/>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167444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FB5A-3A50-4772-8B0A-C4AAE6CFE0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E4FDFD-3DC4-4868-B329-E0F7C2D6FD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48C8C04-9AB7-49C0-8496-0A894BE80635}"/>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22F8A4F1-AE2F-49E0-BBBD-555D315012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A539A-F3B4-4FD5-99AB-91CD23F10B4B}"/>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1907367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A26DC-6164-4A98-9071-17E41B3495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EBFF40-4C02-4106-BA37-FE857B0C11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4C148C-7FBC-4BBD-A44C-7D59B340AC8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B8BB65-2771-4CA5-BBAF-B848D74D031E}"/>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6" name="Footer Placeholder 5">
            <a:extLst>
              <a:ext uri="{FF2B5EF4-FFF2-40B4-BE49-F238E27FC236}">
                <a16:creationId xmlns:a16="http://schemas.microsoft.com/office/drawing/2014/main" id="{A1DE2A03-DB17-4053-BFD5-5ACE650D1F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B6EC9E-E4E0-4C3C-A41F-41318C638766}"/>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3938326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F03F-A218-4962-B715-D6B0788432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E4C6FC-2C47-4F5A-B10B-389C6AC09A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3337F54-0711-4C1E-BCB8-F64235B8F08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2D8F2D-E715-4567-87CB-9A820E52EC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3915764-CDB2-45A4-A248-820C7095366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9A1331-549F-4FBE-B417-9489B3915DF6}"/>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8" name="Footer Placeholder 7">
            <a:extLst>
              <a:ext uri="{FF2B5EF4-FFF2-40B4-BE49-F238E27FC236}">
                <a16:creationId xmlns:a16="http://schemas.microsoft.com/office/drawing/2014/main" id="{1BB233B8-3FE1-4DA6-B090-6631009AD2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2DADDD-44BF-46B2-BA8C-C67900D9ABC6}"/>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1611373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8EC6-4A6C-4EB3-9DC2-E150FF2182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77CD30-9749-4E35-8154-EFFAD582DAF4}"/>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4" name="Footer Placeholder 3">
            <a:extLst>
              <a:ext uri="{FF2B5EF4-FFF2-40B4-BE49-F238E27FC236}">
                <a16:creationId xmlns:a16="http://schemas.microsoft.com/office/drawing/2014/main" id="{492CFC96-3571-471D-8344-C76D7833C0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5C7E57-DD4F-4E26-B810-122F77024D62}"/>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226486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7AD095-72DE-4CEF-8832-16D5C9248AB9}"/>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3" name="Footer Placeholder 2">
            <a:extLst>
              <a:ext uri="{FF2B5EF4-FFF2-40B4-BE49-F238E27FC236}">
                <a16:creationId xmlns:a16="http://schemas.microsoft.com/office/drawing/2014/main" id="{4E1690B4-086A-4AD0-9B5D-00B2F63880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40BC3F-AC11-4B69-8C85-FCDAE7129505}"/>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1651049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A3D9-63FA-40F5-8ADC-B1CB0BBDF2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62B4F7-48F2-4A48-8CBF-8ED8E7E71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5631A2-EE8B-4357-A11E-BE84517EC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B6BE5C-53F2-477D-AE08-B8A33DB8543B}"/>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6" name="Footer Placeholder 5">
            <a:extLst>
              <a:ext uri="{FF2B5EF4-FFF2-40B4-BE49-F238E27FC236}">
                <a16:creationId xmlns:a16="http://schemas.microsoft.com/office/drawing/2014/main" id="{9B311C71-894F-4046-A626-DFC202D942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07DCCF-7AD1-4833-BE93-A40C1661AF6A}"/>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374536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5E5D6-8DBD-4A48-943F-2043D5462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9AD024-CADE-4119-BF02-FC94272232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97FA4B-82AF-4AE7-8C30-B334BB59B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102BB8-39B5-4B3B-AC6F-31C022DFF4A2}"/>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6" name="Footer Placeholder 5">
            <a:extLst>
              <a:ext uri="{FF2B5EF4-FFF2-40B4-BE49-F238E27FC236}">
                <a16:creationId xmlns:a16="http://schemas.microsoft.com/office/drawing/2014/main" id="{BB387DB7-B126-4EEF-B3DE-821D532407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440E92-971E-4FDE-94FC-7B9377CFF2BE}"/>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3777488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C1AA-6A71-40E1-930F-96A2C1B4CD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73FB70-1D5B-4B78-B021-ADB1913B613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F2ADE-33FB-4260-83F4-AAB3E647E62F}"/>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F1075E29-3962-4642-A6CD-8AF721212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DD6F9-C5CA-44FF-8B20-513BCD4F38ED}"/>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131254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4B090-F465-4144-94FE-5529F94E50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07378B-7794-4A9A-BF41-FC083FBA861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BD492-4F83-4813-8E81-4E2564C29C47}"/>
              </a:ext>
            </a:extLst>
          </p:cNvPr>
          <p:cNvSpPr>
            <a:spLocks noGrp="1"/>
          </p:cNvSpPr>
          <p:nvPr>
            <p:ph type="dt" sz="half" idx="10"/>
          </p:nvPr>
        </p:nvSpPr>
        <p:spPr/>
        <p:txBody>
          <a:body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BFBCE865-468A-46CC-9F8F-1BCCC566C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050B6-025B-4CD5-AA51-5E6FCDE961AB}"/>
              </a:ext>
            </a:extLst>
          </p:cNvPr>
          <p:cNvSpPr>
            <a:spLocks noGrp="1"/>
          </p:cNvSpPr>
          <p:nvPr>
            <p:ph type="sldNum" sz="quarter" idx="12"/>
          </p:nvPr>
        </p:nvSpPr>
        <p:spPr/>
        <p:txBody>
          <a:bodyPr/>
          <a:lstStyle/>
          <a:p>
            <a:fld id="{E1BC59E3-3371-49FF-8E0E-689793332895}" type="slidenum">
              <a:rPr lang="en-US" smtClean="0"/>
              <a:t>‹#›</a:t>
            </a:fld>
            <a:endParaRPr lang="en-US"/>
          </a:p>
        </p:txBody>
      </p:sp>
    </p:spTree>
    <p:extLst>
      <p:ext uri="{BB962C8B-B14F-4D97-AF65-F5344CB8AC3E}">
        <p14:creationId xmlns:p14="http://schemas.microsoft.com/office/powerpoint/2010/main" val="2458179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28C90B-3A29-46F8-B7A7-B34BF6F37B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6298AE-183C-4A03-9F9F-5A42CB61C1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D8F153-4A2F-4EE9-B467-724F9B8520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8884EE-57CA-40FD-AFD8-64E4E478E310}" type="datetimeFigureOut">
              <a:rPr lang="en-US" smtClean="0"/>
              <a:t>1/2/2023</a:t>
            </a:fld>
            <a:endParaRPr lang="en-US"/>
          </a:p>
        </p:txBody>
      </p:sp>
      <p:sp>
        <p:nvSpPr>
          <p:cNvPr id="5" name="Footer Placeholder 4">
            <a:extLst>
              <a:ext uri="{FF2B5EF4-FFF2-40B4-BE49-F238E27FC236}">
                <a16:creationId xmlns:a16="http://schemas.microsoft.com/office/drawing/2014/main" id="{0A708E4E-B97A-4400-8822-918C15DAAE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277068-58C0-4B68-AA54-043D7D744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C59E3-3371-49FF-8E0E-689793332895}" type="slidenum">
              <a:rPr lang="en-US" smtClean="0"/>
              <a:t>‹#›</a:t>
            </a:fld>
            <a:endParaRPr lang="en-US"/>
          </a:p>
        </p:txBody>
      </p:sp>
    </p:spTree>
    <p:extLst>
      <p:ext uri="{BB962C8B-B14F-4D97-AF65-F5344CB8AC3E}">
        <p14:creationId xmlns:p14="http://schemas.microsoft.com/office/powerpoint/2010/main" val="1625523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b="1" i="0" dirty="0">
                <a:solidFill>
                  <a:srgbClr val="404040"/>
                </a:solidFill>
                <a:effectLst/>
                <a:latin typeface="Lato"/>
              </a:rPr>
              <a:t>“Status Indian” women (and men) get the right to vote federally</a:t>
            </a:r>
            <a:br>
              <a:rPr lang="en-US" b="1" i="0" dirty="0">
                <a:solidFill>
                  <a:srgbClr val="404040"/>
                </a:solidFill>
                <a:effectLst/>
                <a:latin typeface="Lato"/>
              </a:rPr>
            </a:br>
            <a:endParaRPr lang="en-US" dirty="0"/>
          </a:p>
        </p:txBody>
      </p:sp>
    </p:spTree>
    <p:extLst>
      <p:ext uri="{BB962C8B-B14F-4D97-AF65-F5344CB8AC3E}">
        <p14:creationId xmlns:p14="http://schemas.microsoft.com/office/powerpoint/2010/main" val="149017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1960</a:t>
            </a:r>
          </a:p>
        </p:txBody>
      </p:sp>
    </p:spTree>
    <p:extLst>
      <p:ext uri="{BB962C8B-B14F-4D97-AF65-F5344CB8AC3E}">
        <p14:creationId xmlns:p14="http://schemas.microsoft.com/office/powerpoint/2010/main" val="183690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b="1" dirty="0"/>
              <a:t>British Columbia introduces maternity leave.</a:t>
            </a:r>
          </a:p>
        </p:txBody>
      </p:sp>
    </p:spTree>
    <p:extLst>
      <p:ext uri="{BB962C8B-B14F-4D97-AF65-F5344CB8AC3E}">
        <p14:creationId xmlns:p14="http://schemas.microsoft.com/office/powerpoint/2010/main" val="3648897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1966</a:t>
            </a:r>
          </a:p>
        </p:txBody>
      </p:sp>
    </p:spTree>
    <p:extLst>
      <p:ext uri="{BB962C8B-B14F-4D97-AF65-F5344CB8AC3E}">
        <p14:creationId xmlns:p14="http://schemas.microsoft.com/office/powerpoint/2010/main" val="289439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First national protest against the abortion laws calls for their repeal. The Vancouver Women’s Caucus organizes the Abortion Caravan, the first national feminist protest. Women travel over 3,000 miles from Vancouver to Ottawa, gathering numbers as they go. </a:t>
            </a:r>
            <a:endParaRPr lang="en-US" b="1" dirty="0"/>
          </a:p>
        </p:txBody>
      </p:sp>
    </p:spTree>
    <p:extLst>
      <p:ext uri="{BB962C8B-B14F-4D97-AF65-F5344CB8AC3E}">
        <p14:creationId xmlns:p14="http://schemas.microsoft.com/office/powerpoint/2010/main" val="319599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1970</a:t>
            </a:r>
          </a:p>
        </p:txBody>
      </p:sp>
    </p:spTree>
    <p:extLst>
      <p:ext uri="{BB962C8B-B14F-4D97-AF65-F5344CB8AC3E}">
        <p14:creationId xmlns:p14="http://schemas.microsoft.com/office/powerpoint/2010/main" val="4048084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b="1" dirty="0"/>
              <a:t>Section 28 adopted into draft of The Canadian Charter of Rights and Freedoms</a:t>
            </a:r>
            <a:br>
              <a:rPr lang="en-US" b="1" dirty="0"/>
            </a:br>
            <a:r>
              <a:rPr lang="en-US" dirty="0"/>
              <a:t>Section 28 of the Canadian Charter of Rights and Freedoms states the following: “Notwithstanding anything in this Charter, the rights and freedoms referred to in it are guaranteed equally to male and female persons.” </a:t>
            </a:r>
            <a:br>
              <a:rPr lang="en-US" b="1" dirty="0"/>
            </a:br>
            <a:endParaRPr lang="en-US" b="1" dirty="0"/>
          </a:p>
        </p:txBody>
      </p:sp>
    </p:spTree>
    <p:extLst>
      <p:ext uri="{BB962C8B-B14F-4D97-AF65-F5344CB8AC3E}">
        <p14:creationId xmlns:p14="http://schemas.microsoft.com/office/powerpoint/2010/main" val="21152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1981</a:t>
            </a:r>
          </a:p>
        </p:txBody>
      </p:sp>
    </p:spTree>
    <p:extLst>
      <p:ext uri="{BB962C8B-B14F-4D97-AF65-F5344CB8AC3E}">
        <p14:creationId xmlns:p14="http://schemas.microsoft.com/office/powerpoint/2010/main" val="376225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b="1" dirty="0"/>
              <a:t>Federal government passes equal pay legislation</a:t>
            </a:r>
            <a:br>
              <a:rPr lang="en-US" b="1" dirty="0"/>
            </a:br>
            <a:endParaRPr lang="en-US" b="1" dirty="0"/>
          </a:p>
        </p:txBody>
      </p:sp>
    </p:spTree>
    <p:extLst>
      <p:ext uri="{BB962C8B-B14F-4D97-AF65-F5344CB8AC3E}">
        <p14:creationId xmlns:p14="http://schemas.microsoft.com/office/powerpoint/2010/main" val="2021599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1986</a:t>
            </a:r>
          </a:p>
        </p:txBody>
      </p:sp>
    </p:spTree>
    <p:extLst>
      <p:ext uri="{BB962C8B-B14F-4D97-AF65-F5344CB8AC3E}">
        <p14:creationId xmlns:p14="http://schemas.microsoft.com/office/powerpoint/2010/main" val="3861952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b="1" dirty="0"/>
              <a:t>Sexual harassment in workplace </a:t>
            </a:r>
            <a:r>
              <a:rPr lang="en-US" b="1" dirty="0" err="1"/>
              <a:t>recognised</a:t>
            </a:r>
            <a:r>
              <a:rPr lang="en-US" b="1" dirty="0"/>
              <a:t> as sexual discrimination</a:t>
            </a:r>
          </a:p>
        </p:txBody>
      </p:sp>
    </p:spTree>
    <p:extLst>
      <p:ext uri="{BB962C8B-B14F-4D97-AF65-F5344CB8AC3E}">
        <p14:creationId xmlns:p14="http://schemas.microsoft.com/office/powerpoint/2010/main" val="2771773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1987</a:t>
            </a:r>
          </a:p>
        </p:txBody>
      </p:sp>
    </p:spTree>
    <p:extLst>
      <p:ext uri="{BB962C8B-B14F-4D97-AF65-F5344CB8AC3E}">
        <p14:creationId xmlns:p14="http://schemas.microsoft.com/office/powerpoint/2010/main" val="2195341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b="1" dirty="0"/>
              <a:t>Sexual harassment in workplace </a:t>
            </a:r>
            <a:r>
              <a:rPr lang="en-US" b="1" dirty="0" err="1"/>
              <a:t>recognised</a:t>
            </a:r>
            <a:r>
              <a:rPr lang="en-US" b="1" dirty="0"/>
              <a:t> as sexual discrimination</a:t>
            </a:r>
          </a:p>
        </p:txBody>
      </p:sp>
    </p:spTree>
    <p:extLst>
      <p:ext uri="{BB962C8B-B14F-4D97-AF65-F5344CB8AC3E}">
        <p14:creationId xmlns:p14="http://schemas.microsoft.com/office/powerpoint/2010/main" val="364317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pPr algn="ctr"/>
            <a:r>
              <a:rPr lang="en-US" b="1" dirty="0"/>
              <a:t>1987</a:t>
            </a:r>
          </a:p>
        </p:txBody>
      </p:sp>
    </p:spTree>
    <p:extLst>
      <p:ext uri="{BB962C8B-B14F-4D97-AF65-F5344CB8AC3E}">
        <p14:creationId xmlns:p14="http://schemas.microsoft.com/office/powerpoint/2010/main" val="3993065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b="1" dirty="0"/>
              <a:t>Supreme Court declares abortion law unconstitutional</a:t>
            </a:r>
            <a:br>
              <a:rPr lang="en-US" b="1" dirty="0"/>
            </a:br>
            <a:r>
              <a:rPr lang="en-US" dirty="0"/>
              <a:t>the Supreme Court hands down its ruling in R. v. Morgentaler. In a 5-2 decision, the Supreme Court finds that the federal abortion law is unconstitutional, as it violates Section 7 of the Charter of Rights and Freedoms by infringing on a woman’s right to life</a:t>
            </a:r>
            <a:endParaRPr lang="en-US" b="1" dirty="0"/>
          </a:p>
        </p:txBody>
      </p:sp>
    </p:spTree>
    <p:extLst>
      <p:ext uri="{BB962C8B-B14F-4D97-AF65-F5344CB8AC3E}">
        <p14:creationId xmlns:p14="http://schemas.microsoft.com/office/powerpoint/2010/main" val="3006536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315607" y="2766218"/>
            <a:ext cx="10515600" cy="1325563"/>
          </a:xfrm>
        </p:spPr>
        <p:txBody>
          <a:bodyPr/>
          <a:lstStyle/>
          <a:p>
            <a:r>
              <a:rPr lang="en-US" dirty="0"/>
              <a:t>1988</a:t>
            </a:r>
          </a:p>
        </p:txBody>
      </p:sp>
    </p:spTree>
    <p:extLst>
      <p:ext uri="{BB962C8B-B14F-4D97-AF65-F5344CB8AC3E}">
        <p14:creationId xmlns:p14="http://schemas.microsoft.com/office/powerpoint/2010/main" val="53853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b="1" dirty="0"/>
              <a:t>The Montreal Massacre</a:t>
            </a:r>
            <a:br>
              <a:rPr lang="en-US" b="1" dirty="0"/>
            </a:br>
            <a:r>
              <a:rPr lang="en-US" dirty="0"/>
              <a:t> a man murdered 14 women and injured 10 other women and four men. He entered a classroom in </a:t>
            </a:r>
            <a:r>
              <a:rPr lang="en-US" dirty="0" err="1"/>
              <a:t>L’Ecole</a:t>
            </a:r>
            <a:r>
              <a:rPr lang="en-US" dirty="0"/>
              <a:t> Polytechnique in Montreal, separated the women and men and, claiming he was “fighting feminism”, he called the women “a bunch of feminists” </a:t>
            </a:r>
            <a:r>
              <a:rPr lang="en-US" b="1" dirty="0"/>
              <a:t> </a:t>
            </a:r>
          </a:p>
        </p:txBody>
      </p:sp>
    </p:spTree>
    <p:extLst>
      <p:ext uri="{BB962C8B-B14F-4D97-AF65-F5344CB8AC3E}">
        <p14:creationId xmlns:p14="http://schemas.microsoft.com/office/powerpoint/2010/main" val="1102129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315607" y="2766218"/>
            <a:ext cx="10515600" cy="1325563"/>
          </a:xfrm>
        </p:spPr>
        <p:txBody>
          <a:bodyPr/>
          <a:lstStyle/>
          <a:p>
            <a:r>
              <a:rPr lang="en-US" dirty="0"/>
              <a:t>1989</a:t>
            </a:r>
          </a:p>
        </p:txBody>
      </p:sp>
    </p:spTree>
    <p:extLst>
      <p:ext uri="{BB962C8B-B14F-4D97-AF65-F5344CB8AC3E}">
        <p14:creationId xmlns:p14="http://schemas.microsoft.com/office/powerpoint/2010/main" val="4157671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Married Women’s Property Act allows a wife to own her own property separately from her husband and to control her own wages and profits. She is also jointly responsible for the support of their children. </a:t>
            </a:r>
            <a:endParaRPr lang="en-US" b="1" dirty="0"/>
          </a:p>
        </p:txBody>
      </p:sp>
    </p:spTree>
    <p:extLst>
      <p:ext uri="{BB962C8B-B14F-4D97-AF65-F5344CB8AC3E}">
        <p14:creationId xmlns:p14="http://schemas.microsoft.com/office/powerpoint/2010/main" val="439333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315607" y="2766218"/>
            <a:ext cx="10515600" cy="1325563"/>
          </a:xfrm>
        </p:spPr>
        <p:txBody>
          <a:bodyPr/>
          <a:lstStyle/>
          <a:p>
            <a:r>
              <a:rPr lang="en-US" dirty="0"/>
              <a:t>1900</a:t>
            </a:r>
          </a:p>
        </p:txBody>
      </p:sp>
    </p:spTree>
    <p:extLst>
      <p:ext uri="{BB962C8B-B14F-4D97-AF65-F5344CB8AC3E}">
        <p14:creationId xmlns:p14="http://schemas.microsoft.com/office/powerpoint/2010/main" val="2445213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Saskatchewan Deserted Wives’ Maintenance Act requires husbands to pay support if they deserted their wives or forced them to leave. </a:t>
            </a:r>
            <a:endParaRPr lang="en-US" b="1" dirty="0"/>
          </a:p>
        </p:txBody>
      </p:sp>
    </p:spTree>
    <p:extLst>
      <p:ext uri="{BB962C8B-B14F-4D97-AF65-F5344CB8AC3E}">
        <p14:creationId xmlns:p14="http://schemas.microsoft.com/office/powerpoint/2010/main" val="397280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1911</a:t>
            </a:r>
          </a:p>
        </p:txBody>
      </p:sp>
    </p:spTree>
    <p:extLst>
      <p:ext uri="{BB962C8B-B14F-4D97-AF65-F5344CB8AC3E}">
        <p14:creationId xmlns:p14="http://schemas.microsoft.com/office/powerpoint/2010/main" val="787879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Manitoba Illegitimate Children’s Act allows an unwed mother to bring court action to require the child’s father to pay child support and expenses. </a:t>
            </a:r>
            <a:endParaRPr lang="en-US" b="1" dirty="0"/>
          </a:p>
        </p:txBody>
      </p:sp>
    </p:spTree>
    <p:extLst>
      <p:ext uri="{BB962C8B-B14F-4D97-AF65-F5344CB8AC3E}">
        <p14:creationId xmlns:p14="http://schemas.microsoft.com/office/powerpoint/2010/main" val="658179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1912</a:t>
            </a:r>
          </a:p>
        </p:txBody>
      </p:sp>
    </p:spTree>
    <p:extLst>
      <p:ext uri="{BB962C8B-B14F-4D97-AF65-F5344CB8AC3E}">
        <p14:creationId xmlns:p14="http://schemas.microsoft.com/office/powerpoint/2010/main" val="1605520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On January 28, Nellie McClung stages a mock "Women’s Parliament" in the Walker Theatre in Winnipeg to debate the question of whether men should be allowed to vote. The mock parliament uses </a:t>
            </a:r>
            <a:r>
              <a:rPr lang="en-US" dirty="0" err="1"/>
              <a:t>humour</a:t>
            </a:r>
            <a:r>
              <a:rPr lang="en-US" dirty="0"/>
              <a:t> to point out the unfairness of not allowing women to vote. </a:t>
            </a:r>
            <a:endParaRPr lang="en-US" b="1" dirty="0"/>
          </a:p>
        </p:txBody>
      </p:sp>
    </p:spTree>
    <p:extLst>
      <p:ext uri="{BB962C8B-B14F-4D97-AF65-F5344CB8AC3E}">
        <p14:creationId xmlns:p14="http://schemas.microsoft.com/office/powerpoint/2010/main" val="1793604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1914</a:t>
            </a:r>
          </a:p>
        </p:txBody>
      </p:sp>
    </p:spTree>
    <p:extLst>
      <p:ext uri="{BB962C8B-B14F-4D97-AF65-F5344CB8AC3E}">
        <p14:creationId xmlns:p14="http://schemas.microsoft.com/office/powerpoint/2010/main" val="2940068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Manitoba is the first province in Canada to extend to women the right to vote and to run in provincial elections (except for Aboriginal women and some minority groups). </a:t>
            </a:r>
            <a:endParaRPr lang="en-US" b="1" dirty="0"/>
          </a:p>
        </p:txBody>
      </p:sp>
    </p:spTree>
    <p:extLst>
      <p:ext uri="{BB962C8B-B14F-4D97-AF65-F5344CB8AC3E}">
        <p14:creationId xmlns:p14="http://schemas.microsoft.com/office/powerpoint/2010/main" val="2916353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1916</a:t>
            </a:r>
          </a:p>
        </p:txBody>
      </p:sp>
    </p:spTree>
    <p:extLst>
      <p:ext uri="{BB962C8B-B14F-4D97-AF65-F5344CB8AC3E}">
        <p14:creationId xmlns:p14="http://schemas.microsoft.com/office/powerpoint/2010/main" val="3256512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Military Voters Act extends the federal vote, until the end of the war, to women in the services and to those women who had close relatives in the armed services of Canada or Great Britain. </a:t>
            </a:r>
            <a:br>
              <a:rPr lang="en-US" dirty="0"/>
            </a:br>
            <a:br>
              <a:rPr lang="en-US" dirty="0"/>
            </a:br>
            <a:r>
              <a:rPr lang="en-US" dirty="0"/>
              <a:t>And </a:t>
            </a:r>
            <a:br>
              <a:rPr lang="en-US" dirty="0"/>
            </a:br>
            <a:br>
              <a:rPr lang="en-US" dirty="0"/>
            </a:br>
            <a:r>
              <a:rPr lang="en-US" dirty="0"/>
              <a:t>British Columbia women are given the provincial vote</a:t>
            </a:r>
            <a:endParaRPr lang="en-US" b="1" dirty="0"/>
          </a:p>
        </p:txBody>
      </p:sp>
    </p:spTree>
    <p:extLst>
      <p:ext uri="{BB962C8B-B14F-4D97-AF65-F5344CB8AC3E}">
        <p14:creationId xmlns:p14="http://schemas.microsoft.com/office/powerpoint/2010/main" val="2283871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1917</a:t>
            </a:r>
          </a:p>
        </p:txBody>
      </p:sp>
    </p:spTree>
    <p:extLst>
      <p:ext uri="{BB962C8B-B14F-4D97-AF65-F5344CB8AC3E}">
        <p14:creationId xmlns:p14="http://schemas.microsoft.com/office/powerpoint/2010/main" val="187123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Military Voters Act extends the federal vote, until the end of the war, to women in the services and to those women who had close relatives in the armed services of Canada or Great Britain. </a:t>
            </a:r>
            <a:br>
              <a:rPr lang="en-US" dirty="0"/>
            </a:br>
            <a:br>
              <a:rPr lang="en-US" dirty="0"/>
            </a:br>
            <a:r>
              <a:rPr lang="en-US" dirty="0"/>
              <a:t>And </a:t>
            </a:r>
            <a:br>
              <a:rPr lang="en-US" dirty="0"/>
            </a:br>
            <a:br>
              <a:rPr lang="en-US" dirty="0"/>
            </a:br>
            <a:r>
              <a:rPr lang="en-US" dirty="0"/>
              <a:t>British Columbia women are given the provincial vote</a:t>
            </a:r>
            <a:endParaRPr lang="en-US" b="1" dirty="0"/>
          </a:p>
        </p:txBody>
      </p:sp>
    </p:spTree>
    <p:extLst>
      <p:ext uri="{BB962C8B-B14F-4D97-AF65-F5344CB8AC3E}">
        <p14:creationId xmlns:p14="http://schemas.microsoft.com/office/powerpoint/2010/main" val="416129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1917</a:t>
            </a:r>
          </a:p>
        </p:txBody>
      </p:sp>
    </p:spTree>
    <p:extLst>
      <p:ext uri="{BB962C8B-B14F-4D97-AF65-F5344CB8AC3E}">
        <p14:creationId xmlns:p14="http://schemas.microsoft.com/office/powerpoint/2010/main" val="3058839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The Women’s Franchise Act is passed, allowing white women the right to vote in federal elections. </a:t>
            </a:r>
            <a:endParaRPr lang="en-US" b="1" dirty="0"/>
          </a:p>
        </p:txBody>
      </p:sp>
    </p:spTree>
    <p:extLst>
      <p:ext uri="{BB962C8B-B14F-4D97-AF65-F5344CB8AC3E}">
        <p14:creationId xmlns:p14="http://schemas.microsoft.com/office/powerpoint/2010/main" val="2891995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1918</a:t>
            </a:r>
          </a:p>
        </p:txBody>
      </p:sp>
    </p:spTree>
    <p:extLst>
      <p:ext uri="{BB962C8B-B14F-4D97-AF65-F5344CB8AC3E}">
        <p14:creationId xmlns:p14="http://schemas.microsoft.com/office/powerpoint/2010/main" val="635385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dirty="0"/>
              <a:t>the women of New Brunswick are given the right to vote in provincial elections. </a:t>
            </a:r>
            <a:endParaRPr lang="en-US" b="1" dirty="0"/>
          </a:p>
        </p:txBody>
      </p:sp>
    </p:spTree>
    <p:extLst>
      <p:ext uri="{BB962C8B-B14F-4D97-AF65-F5344CB8AC3E}">
        <p14:creationId xmlns:p14="http://schemas.microsoft.com/office/powerpoint/2010/main" val="487292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1919</a:t>
            </a:r>
          </a:p>
        </p:txBody>
      </p:sp>
    </p:spTree>
    <p:extLst>
      <p:ext uri="{BB962C8B-B14F-4D97-AF65-F5344CB8AC3E}">
        <p14:creationId xmlns:p14="http://schemas.microsoft.com/office/powerpoint/2010/main" val="737788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dirty="0"/>
              <a:t>Agnes MacPhail is the first woman elected to the House of Commons. </a:t>
            </a:r>
            <a:endParaRPr lang="en-US" b="1" dirty="0"/>
          </a:p>
        </p:txBody>
      </p:sp>
    </p:spTree>
    <p:extLst>
      <p:ext uri="{BB962C8B-B14F-4D97-AF65-F5344CB8AC3E}">
        <p14:creationId xmlns:p14="http://schemas.microsoft.com/office/powerpoint/2010/main" val="2446185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1921</a:t>
            </a:r>
          </a:p>
        </p:txBody>
      </p:sp>
    </p:spTree>
    <p:extLst>
      <p:ext uri="{BB962C8B-B14F-4D97-AF65-F5344CB8AC3E}">
        <p14:creationId xmlns:p14="http://schemas.microsoft.com/office/powerpoint/2010/main" val="2430932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dirty="0"/>
              <a:t>Federal Divorce Law allows women to obtain a divorce on the same grounds as men.</a:t>
            </a:r>
            <a:endParaRPr lang="en-US" b="1" dirty="0"/>
          </a:p>
        </p:txBody>
      </p:sp>
    </p:spTree>
    <p:extLst>
      <p:ext uri="{BB962C8B-B14F-4D97-AF65-F5344CB8AC3E}">
        <p14:creationId xmlns:p14="http://schemas.microsoft.com/office/powerpoint/2010/main" val="3433467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5128038" y="2766218"/>
            <a:ext cx="10515600" cy="1325563"/>
          </a:xfrm>
        </p:spPr>
        <p:txBody>
          <a:bodyPr/>
          <a:lstStyle/>
          <a:p>
            <a:r>
              <a:rPr lang="en-US" dirty="0"/>
              <a:t>1925</a:t>
            </a:r>
          </a:p>
        </p:txBody>
      </p:sp>
    </p:spTree>
    <p:extLst>
      <p:ext uri="{BB962C8B-B14F-4D97-AF65-F5344CB8AC3E}">
        <p14:creationId xmlns:p14="http://schemas.microsoft.com/office/powerpoint/2010/main" val="417516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as a result of the “Persons’ Case” of the Famous Five, the British government recognizes Canadian women as persons under the law. Up to this date, according to the British North America Act, women were not considered persons “in matters of rights and privileges,” and could not be appointed to the Senate. </a:t>
            </a:r>
            <a:endParaRPr lang="en-US" b="1" dirty="0"/>
          </a:p>
        </p:txBody>
      </p:sp>
    </p:spTree>
    <p:extLst>
      <p:ext uri="{BB962C8B-B14F-4D97-AF65-F5344CB8AC3E}">
        <p14:creationId xmlns:p14="http://schemas.microsoft.com/office/powerpoint/2010/main" val="29862288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4870130" y="2344188"/>
            <a:ext cx="10515600" cy="1325563"/>
          </a:xfrm>
        </p:spPr>
        <p:txBody>
          <a:bodyPr>
            <a:normAutofit/>
          </a:bodyPr>
          <a:lstStyle/>
          <a:p>
            <a:r>
              <a:rPr lang="en-US" dirty="0"/>
              <a:t>1929</a:t>
            </a:r>
          </a:p>
        </p:txBody>
      </p:sp>
    </p:spTree>
    <p:extLst>
      <p:ext uri="{BB962C8B-B14F-4D97-AF65-F5344CB8AC3E}">
        <p14:creationId xmlns:p14="http://schemas.microsoft.com/office/powerpoint/2010/main" val="805165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To encourage women to join the previously male-dominated workforce during war, child care </a:t>
            </a:r>
            <a:r>
              <a:rPr lang="en-US" dirty="0" err="1"/>
              <a:t>centres</a:t>
            </a:r>
            <a:r>
              <a:rPr lang="en-US" dirty="0"/>
              <a:t> and tax benefits are provided for the duration of the war only</a:t>
            </a:r>
            <a:endParaRPr lang="en-US" b="1" dirty="0"/>
          </a:p>
        </p:txBody>
      </p:sp>
    </p:spTree>
    <p:extLst>
      <p:ext uri="{BB962C8B-B14F-4D97-AF65-F5344CB8AC3E}">
        <p14:creationId xmlns:p14="http://schemas.microsoft.com/office/powerpoint/2010/main" val="659125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4870130" y="2344188"/>
            <a:ext cx="10515600" cy="1325563"/>
          </a:xfrm>
        </p:spPr>
        <p:txBody>
          <a:bodyPr>
            <a:normAutofit/>
          </a:bodyPr>
          <a:lstStyle/>
          <a:p>
            <a:r>
              <a:rPr lang="en-US" dirty="0"/>
              <a:t>1939-44</a:t>
            </a:r>
          </a:p>
        </p:txBody>
      </p:sp>
    </p:spTree>
    <p:extLst>
      <p:ext uri="{BB962C8B-B14F-4D97-AF65-F5344CB8AC3E}">
        <p14:creationId xmlns:p14="http://schemas.microsoft.com/office/powerpoint/2010/main" val="396187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To encourage women to join the previously male-dominated workforce during war, child care </a:t>
            </a:r>
            <a:r>
              <a:rPr lang="en-US" dirty="0" err="1"/>
              <a:t>centres</a:t>
            </a:r>
            <a:r>
              <a:rPr lang="en-US" dirty="0"/>
              <a:t> and tax benefits are provided for the duration of the war only</a:t>
            </a:r>
            <a:endParaRPr lang="en-US" b="1" dirty="0"/>
          </a:p>
        </p:txBody>
      </p:sp>
    </p:spTree>
    <p:extLst>
      <p:ext uri="{BB962C8B-B14F-4D97-AF65-F5344CB8AC3E}">
        <p14:creationId xmlns:p14="http://schemas.microsoft.com/office/powerpoint/2010/main" val="3636111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4870130" y="2344188"/>
            <a:ext cx="10515600" cy="1325563"/>
          </a:xfrm>
        </p:spPr>
        <p:txBody>
          <a:bodyPr>
            <a:normAutofit/>
          </a:bodyPr>
          <a:lstStyle/>
          <a:p>
            <a:r>
              <a:rPr lang="en-US" dirty="0"/>
              <a:t>1939-44</a:t>
            </a:r>
          </a:p>
        </p:txBody>
      </p:sp>
    </p:spTree>
    <p:extLst>
      <p:ext uri="{BB962C8B-B14F-4D97-AF65-F5344CB8AC3E}">
        <p14:creationId xmlns:p14="http://schemas.microsoft.com/office/powerpoint/2010/main" val="121820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fontScale="90000"/>
          </a:bodyPr>
          <a:lstStyle/>
          <a:p>
            <a:r>
              <a:rPr lang="en-US" dirty="0"/>
              <a:t>Restrictions on married women working in the federal public service were removed. In the past, women working in the public sector were fired upon marriage. These restrictions were removed roughly 45 years after a 1910 report concluded that “where the mother works, the baby dies."</a:t>
            </a:r>
            <a:endParaRPr lang="en-US" b="1" dirty="0"/>
          </a:p>
        </p:txBody>
      </p:sp>
    </p:spTree>
    <p:extLst>
      <p:ext uri="{BB962C8B-B14F-4D97-AF65-F5344CB8AC3E}">
        <p14:creationId xmlns:p14="http://schemas.microsoft.com/office/powerpoint/2010/main" val="1649148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4870130" y="2344188"/>
            <a:ext cx="10515600" cy="1325563"/>
          </a:xfrm>
        </p:spPr>
        <p:txBody>
          <a:bodyPr>
            <a:normAutofit/>
          </a:bodyPr>
          <a:lstStyle/>
          <a:p>
            <a:r>
              <a:rPr lang="en-US" dirty="0"/>
              <a:t>1952</a:t>
            </a:r>
          </a:p>
        </p:txBody>
      </p:sp>
    </p:spTree>
    <p:extLst>
      <p:ext uri="{BB962C8B-B14F-4D97-AF65-F5344CB8AC3E}">
        <p14:creationId xmlns:p14="http://schemas.microsoft.com/office/powerpoint/2010/main" val="159121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4063D6-DA9F-4F97-974D-5EA5EDA0FDC1}"/>
              </a:ext>
            </a:extLst>
          </p:cNvPr>
          <p:cNvSpPr>
            <a:spLocks noGrp="1"/>
          </p:cNvSpPr>
          <p:nvPr>
            <p:ph type="title"/>
          </p:nvPr>
        </p:nvSpPr>
        <p:spPr>
          <a:xfrm>
            <a:off x="1094874" y="2466641"/>
            <a:ext cx="10515600" cy="1325563"/>
          </a:xfrm>
        </p:spPr>
        <p:txBody>
          <a:bodyPr>
            <a:normAutofit/>
          </a:bodyPr>
          <a:lstStyle/>
          <a:p>
            <a:r>
              <a:rPr lang="en-US" dirty="0"/>
              <a:t>Chinese, Japanese, and Black women are legally allowed to vote federally.</a:t>
            </a:r>
            <a:endParaRPr lang="en-US" b="1" dirty="0"/>
          </a:p>
        </p:txBody>
      </p:sp>
    </p:spTree>
    <p:extLst>
      <p:ext uri="{BB962C8B-B14F-4D97-AF65-F5344CB8AC3E}">
        <p14:creationId xmlns:p14="http://schemas.microsoft.com/office/powerpoint/2010/main" val="714571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F113-F98C-45F5-A5F6-0C258E1FFBBA}"/>
              </a:ext>
            </a:extLst>
          </p:cNvPr>
          <p:cNvSpPr>
            <a:spLocks noGrp="1"/>
          </p:cNvSpPr>
          <p:nvPr>
            <p:ph type="title"/>
          </p:nvPr>
        </p:nvSpPr>
        <p:spPr>
          <a:xfrm>
            <a:off x="4870130" y="2344188"/>
            <a:ext cx="10515600" cy="1325563"/>
          </a:xfrm>
        </p:spPr>
        <p:txBody>
          <a:bodyPr>
            <a:normAutofit/>
          </a:bodyPr>
          <a:lstStyle/>
          <a:p>
            <a:r>
              <a:rPr lang="en-US" dirty="0"/>
              <a:t>1948-49</a:t>
            </a:r>
          </a:p>
        </p:txBody>
      </p:sp>
    </p:spTree>
    <p:extLst>
      <p:ext uri="{BB962C8B-B14F-4D97-AF65-F5344CB8AC3E}">
        <p14:creationId xmlns:p14="http://schemas.microsoft.com/office/powerpoint/2010/main" val="3668515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794</Words>
  <Application>Microsoft Office PowerPoint</Application>
  <PresentationFormat>Widescreen</PresentationFormat>
  <Paragraphs>50</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Lato</vt:lpstr>
      <vt:lpstr>Office Theme</vt:lpstr>
      <vt:lpstr>“Status Indian” women (and men) get the right to vote federally </vt:lpstr>
      <vt:lpstr>1960</vt:lpstr>
      <vt:lpstr>British Columbia introduces maternity leave.</vt:lpstr>
      <vt:lpstr>1966</vt:lpstr>
      <vt:lpstr>First national protest against the abortion laws calls for their repeal. The Vancouver Women’s Caucus organizes the Abortion Caravan, the first national feminist protest. Women travel over 3,000 miles from Vancouver to Ottawa, gathering numbers as they go. </vt:lpstr>
      <vt:lpstr>1970</vt:lpstr>
      <vt:lpstr>Section 28 adopted into draft of The Canadian Charter of Rights and Freedoms Section 28 of the Canadian Charter of Rights and Freedoms states the following: “Notwithstanding anything in this Charter, the rights and freedoms referred to in it are guaranteed equally to male and female persons.”  </vt:lpstr>
      <vt:lpstr>1981</vt:lpstr>
      <vt:lpstr>Federal government passes equal pay legislation </vt:lpstr>
      <vt:lpstr>1986</vt:lpstr>
      <vt:lpstr>Sexual harassment in workplace recognised as sexual discrimination</vt:lpstr>
      <vt:lpstr>1987</vt:lpstr>
      <vt:lpstr>Sexual harassment in workplace recognised as sexual discrimination</vt:lpstr>
      <vt:lpstr>1987</vt:lpstr>
      <vt:lpstr>Supreme Court declares abortion law unconstitutional the Supreme Court hands down its ruling in R. v. Morgentaler. In a 5-2 decision, the Supreme Court finds that the federal abortion law is unconstitutional, as it violates Section 7 of the Charter of Rights and Freedoms by infringing on a woman’s right to life</vt:lpstr>
      <vt:lpstr>1988</vt:lpstr>
      <vt:lpstr>The Montreal Massacre  a man murdered 14 women and injured 10 other women and four men. He entered a classroom in L’Ecole Polytechnique in Montreal, separated the women and men and, claiming he was “fighting feminism”, he called the women “a bunch of feminists”  </vt:lpstr>
      <vt:lpstr>1989</vt:lpstr>
      <vt:lpstr>The Married Women’s Property Act allows a wife to own her own property separately from her husband and to control her own wages and profits. She is also jointly responsible for the support of their children. </vt:lpstr>
      <vt:lpstr>1900</vt:lpstr>
      <vt:lpstr>The Saskatchewan Deserted Wives’ Maintenance Act requires husbands to pay support if they deserted their wives or forced them to leave. </vt:lpstr>
      <vt:lpstr>1911</vt:lpstr>
      <vt:lpstr>The Manitoba Illegitimate Children’s Act allows an unwed mother to bring court action to require the child’s father to pay child support and expenses. </vt:lpstr>
      <vt:lpstr>1912</vt:lpstr>
      <vt:lpstr>On January 28, Nellie McClung stages a mock "Women’s Parliament" in the Walker Theatre in Winnipeg to debate the question of whether men should be allowed to vote. The mock parliament uses humour to point out the unfairness of not allowing women to vote. </vt:lpstr>
      <vt:lpstr>1914</vt:lpstr>
      <vt:lpstr>Manitoba is the first province in Canada to extend to women the right to vote and to run in provincial elections (except for Aboriginal women and some minority groups). </vt:lpstr>
      <vt:lpstr>1916</vt:lpstr>
      <vt:lpstr>the Military Voters Act extends the federal vote, until the end of the war, to women in the services and to those women who had close relatives in the armed services of Canada or Great Britain.   And   British Columbia women are given the provincial vote</vt:lpstr>
      <vt:lpstr>1917</vt:lpstr>
      <vt:lpstr>the Military Voters Act extends the federal vote, until the end of the war, to women in the services and to those women who had close relatives in the armed services of Canada or Great Britain.   And   British Columbia women are given the provincial vote</vt:lpstr>
      <vt:lpstr>1917</vt:lpstr>
      <vt:lpstr>The Women’s Franchise Act is passed, allowing white women the right to vote in federal elections. </vt:lpstr>
      <vt:lpstr>1918</vt:lpstr>
      <vt:lpstr>the women of New Brunswick are given the right to vote in provincial elections. </vt:lpstr>
      <vt:lpstr>1919</vt:lpstr>
      <vt:lpstr>Agnes MacPhail is the first woman elected to the House of Commons. </vt:lpstr>
      <vt:lpstr>1921</vt:lpstr>
      <vt:lpstr>Federal Divorce Law allows women to obtain a divorce on the same grounds as men.</vt:lpstr>
      <vt:lpstr>1925</vt:lpstr>
      <vt:lpstr>as a result of the “Persons’ Case” of the Famous Five, the British government recognizes Canadian women as persons under the law. Up to this date, according to the British North America Act, women were not considered persons “in matters of rights and privileges,” and could not be appointed to the Senate. </vt:lpstr>
      <vt:lpstr>1929</vt:lpstr>
      <vt:lpstr>To encourage women to join the previously male-dominated workforce during war, child care centres and tax benefits are provided for the duration of the war only</vt:lpstr>
      <vt:lpstr>1939-44</vt:lpstr>
      <vt:lpstr>To encourage women to join the previously male-dominated workforce during war, child care centres and tax benefits are provided for the duration of the war only</vt:lpstr>
      <vt:lpstr>1939-44</vt:lpstr>
      <vt:lpstr>Restrictions on married women working in the federal public service were removed. In the past, women working in the public sector were fired upon marriage. These restrictions were removed roughly 45 years after a 1910 report concluded that “where the mother works, the baby dies."</vt:lpstr>
      <vt:lpstr>1952</vt:lpstr>
      <vt:lpstr>Chinese, Japanese, and Black women are legally allowed to vote federally.</vt:lpstr>
      <vt:lpstr>1948-49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Indian” women (and men) get the right to vote federally</dc:title>
  <dc:creator>Mary Lawrence</dc:creator>
  <cp:lastModifiedBy>Mary Lawrence</cp:lastModifiedBy>
  <cp:revision>4</cp:revision>
  <dcterms:created xsi:type="dcterms:W3CDTF">2023-01-02T23:13:22Z</dcterms:created>
  <dcterms:modified xsi:type="dcterms:W3CDTF">2023-01-02T23:40:50Z</dcterms:modified>
</cp:coreProperties>
</file>