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1" r:id="rId4"/>
    <p:sldId id="262" r:id="rId5"/>
    <p:sldId id="268" r:id="rId6"/>
    <p:sldId id="270" r:id="rId7"/>
    <p:sldId id="273" r:id="rId8"/>
    <p:sldId id="271" r:id="rId9"/>
    <p:sldId id="272" r:id="rId10"/>
    <p:sldId id="274" r:id="rId11"/>
    <p:sldId id="263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8A02A-013D-4CD5-9785-EA7711A31AEA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8594D-6D8F-47C7-BBB2-523B4E65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3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7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5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2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1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4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8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2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6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8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B0394-8D99-4CB2-8811-53C303E52A93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E58B6-0F42-4B48-A2A6-3DFAB03DE9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77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youtube.com/watch?v=nMEyeKQClq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Lesson 2: Meiosis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4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Reproductive cells are formed by a cell-dividing process called meiosis</a:t>
            </a:r>
          </a:p>
        </p:txBody>
      </p:sp>
    </p:spTree>
    <p:extLst>
      <p:ext uri="{BB962C8B-B14F-4D97-AF65-F5344CB8AC3E}">
        <p14:creationId xmlns:p14="http://schemas.microsoft.com/office/powerpoint/2010/main" val="4121191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Meiosis</a:t>
            </a:r>
            <a:r>
              <a:rPr lang="en-US" sz="4400" dirty="0"/>
              <a:t> involves a diploid cell dividing </a:t>
            </a:r>
            <a:r>
              <a:rPr lang="en-US" sz="4400" dirty="0">
                <a:solidFill>
                  <a:srgbClr val="FF0000"/>
                </a:solidFill>
              </a:rPr>
              <a:t>twice</a:t>
            </a:r>
            <a:r>
              <a:rPr lang="en-US" sz="4400" dirty="0"/>
              <a:t> to produce four haploid cells</a:t>
            </a:r>
          </a:p>
          <a:p>
            <a:r>
              <a:rPr lang="en-US" sz="4400" dirty="0"/>
              <a:t>Offspring are </a:t>
            </a:r>
            <a:r>
              <a:rPr lang="en-US" sz="4400" dirty="0">
                <a:solidFill>
                  <a:srgbClr val="FF0000"/>
                </a:solidFill>
              </a:rPr>
              <a:t>genetically different </a:t>
            </a:r>
            <a:r>
              <a:rPr lang="en-US" sz="4400" dirty="0"/>
              <a:t>from their parents and from one another because the gametes that a parent produces are not all </a:t>
            </a:r>
            <a:r>
              <a:rPr lang="en-US" sz="4400" dirty="0">
                <a:solidFill>
                  <a:srgbClr val="FF0000"/>
                </a:solidFill>
              </a:rPr>
              <a:t>genetically the same</a:t>
            </a:r>
            <a:r>
              <a:rPr lang="en-US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972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2401"/>
            <a:ext cx="7924800" cy="6772389"/>
          </a:xfrm>
        </p:spPr>
      </p:pic>
    </p:spTree>
    <p:extLst>
      <p:ext uri="{BB962C8B-B14F-4D97-AF65-F5344CB8AC3E}">
        <p14:creationId xmlns:p14="http://schemas.microsoft.com/office/powerpoint/2010/main" val="397132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/>
              <a:t>Meiosis I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Prophase I</a:t>
            </a:r>
          </a:p>
          <a:p>
            <a:pPr lvl="2"/>
            <a:r>
              <a:rPr lang="en-US" sz="3200" dirty="0"/>
              <a:t>Nuclear membrane begins to </a:t>
            </a:r>
            <a:r>
              <a:rPr lang="en-US" sz="3200" dirty="0">
                <a:solidFill>
                  <a:srgbClr val="FF0000"/>
                </a:solidFill>
              </a:rPr>
              <a:t>disappear</a:t>
            </a:r>
          </a:p>
          <a:p>
            <a:pPr lvl="2"/>
            <a:r>
              <a:rPr lang="en-US" sz="3200" dirty="0"/>
              <a:t>DNA condenses into duplicated chromosomes and homologous chromosomes are </a:t>
            </a:r>
            <a:r>
              <a:rPr lang="en-US" sz="3200" dirty="0">
                <a:solidFill>
                  <a:srgbClr val="FF0000"/>
                </a:solidFill>
              </a:rPr>
              <a:t>paired</a:t>
            </a:r>
          </a:p>
          <a:p>
            <a:pPr lvl="2"/>
            <a:r>
              <a:rPr lang="en-US" sz="3200" dirty="0">
                <a:solidFill>
                  <a:srgbClr val="FF0000"/>
                </a:solidFill>
              </a:rPr>
              <a:t>Crossing over </a:t>
            </a:r>
            <a:r>
              <a:rPr lang="en-US" sz="3200" dirty="0"/>
              <a:t>swaps some genes from one homolog to another</a:t>
            </a:r>
            <a:endParaRPr lang="en-US" sz="3200" dirty="0">
              <a:solidFill>
                <a:srgbClr val="FF0000"/>
              </a:solidFill>
            </a:endParaRP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Metaphase I</a:t>
            </a:r>
          </a:p>
          <a:p>
            <a:pPr lvl="2"/>
            <a:r>
              <a:rPr lang="en-US" sz="3200" dirty="0">
                <a:solidFill>
                  <a:srgbClr val="FF0000"/>
                </a:solidFill>
              </a:rPr>
              <a:t>Spindle </a:t>
            </a:r>
            <a:r>
              <a:rPr lang="en-US" sz="3200" dirty="0" err="1">
                <a:solidFill>
                  <a:srgbClr val="FF0000"/>
                </a:solidFill>
              </a:rPr>
              <a:t>fibres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guide chromosome movement</a:t>
            </a:r>
          </a:p>
          <a:p>
            <a:pPr lvl="2"/>
            <a:r>
              <a:rPr lang="en-US" sz="3200" dirty="0"/>
              <a:t>Homologous chromosome pairs line up along the </a:t>
            </a:r>
            <a:r>
              <a:rPr lang="en-US" sz="3200" dirty="0">
                <a:solidFill>
                  <a:srgbClr val="FF0000"/>
                </a:solidFill>
              </a:rPr>
              <a:t>middle</a:t>
            </a:r>
            <a:r>
              <a:rPr lang="en-US" sz="3200" dirty="0"/>
              <a:t> of the cell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3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Meiosis I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Anaphase I</a:t>
            </a:r>
          </a:p>
          <a:p>
            <a:pPr lvl="2"/>
            <a:r>
              <a:rPr lang="en-US" sz="3200" dirty="0"/>
              <a:t>Homologous chromosome pairs separate and go to each end of the cell</a:t>
            </a:r>
            <a:endParaRPr lang="en-US" sz="3200" dirty="0">
              <a:solidFill>
                <a:srgbClr val="FF0000"/>
              </a:solidFill>
            </a:endParaRP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Telophase I</a:t>
            </a:r>
          </a:p>
          <a:p>
            <a:pPr lvl="2"/>
            <a:r>
              <a:rPr lang="en-US" sz="3200" dirty="0">
                <a:solidFill>
                  <a:srgbClr val="FF0000"/>
                </a:solidFill>
              </a:rPr>
              <a:t>Two nuclei form </a:t>
            </a:r>
            <a:r>
              <a:rPr lang="en-US" sz="3200" dirty="0"/>
              <a:t>and each nucleus contains a complete copy of the cell’s DNA</a:t>
            </a:r>
          </a:p>
          <a:p>
            <a:pPr lvl="2"/>
            <a:r>
              <a:rPr lang="en-US" sz="3200" dirty="0"/>
              <a:t>The cell </a:t>
            </a:r>
            <a:r>
              <a:rPr lang="en-US" sz="3200" dirty="0">
                <a:solidFill>
                  <a:srgbClr val="FF0000"/>
                </a:solidFill>
              </a:rPr>
              <a:t>divides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73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4055F-E878-425E-B50B-AD124635C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757" y="310562"/>
            <a:ext cx="8129769" cy="60973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8D98D5-B74A-4BE8-A761-E04CE36EC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                                                                                                   Homologous chromosomes line up</a:t>
            </a:r>
          </a:p>
          <a:p>
            <a:r>
              <a:rPr lang="en-US" sz="1400" dirty="0"/>
              <a:t>                        Crossing over of homologous chromosomes</a:t>
            </a:r>
          </a:p>
          <a:p>
            <a:r>
              <a:rPr lang="en-US" sz="1400" dirty="0"/>
              <a:t>                                                                                                                         Homologous chromosomes move to opposite sides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54107A0-26AD-4E2C-A8C8-EF26AA23D9E8}"/>
              </a:ext>
            </a:extLst>
          </p:cNvPr>
          <p:cNvCxnSpPr/>
          <p:nvPr/>
        </p:nvCxnSpPr>
        <p:spPr>
          <a:xfrm flipV="1">
            <a:off x="2986481" y="3011648"/>
            <a:ext cx="1258348" cy="17784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9F52A2-1AFE-4093-8C18-CAAA7814B08B}"/>
              </a:ext>
            </a:extLst>
          </p:cNvPr>
          <p:cNvCxnSpPr/>
          <p:nvPr/>
        </p:nvCxnSpPr>
        <p:spPr>
          <a:xfrm flipH="1" flipV="1">
            <a:off x="6719582" y="3070371"/>
            <a:ext cx="755009" cy="13925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3CB4E8D-9EF8-444F-A2DB-D88C8435340A}"/>
              </a:ext>
            </a:extLst>
          </p:cNvPr>
          <p:cNvCxnSpPr/>
          <p:nvPr/>
        </p:nvCxnSpPr>
        <p:spPr>
          <a:xfrm flipH="1" flipV="1">
            <a:off x="8657439" y="3523376"/>
            <a:ext cx="352337" cy="15855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03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Meiosis II</a:t>
            </a:r>
          </a:p>
          <a:p>
            <a:pPr lvl="1"/>
            <a:r>
              <a:rPr lang="en-US" sz="4400" dirty="0">
                <a:solidFill>
                  <a:srgbClr val="FF0000"/>
                </a:solidFill>
              </a:rPr>
              <a:t>Prophase II</a:t>
            </a:r>
          </a:p>
          <a:p>
            <a:pPr lvl="2"/>
            <a:r>
              <a:rPr lang="en-US" sz="4000" dirty="0"/>
              <a:t>Nuclear membrane begins to </a:t>
            </a:r>
            <a:r>
              <a:rPr lang="en-US" sz="4000" dirty="0">
                <a:solidFill>
                  <a:srgbClr val="FF0000"/>
                </a:solidFill>
              </a:rPr>
              <a:t>disappear</a:t>
            </a:r>
          </a:p>
          <a:p>
            <a:pPr lvl="2"/>
            <a:r>
              <a:rPr lang="en-US" sz="4000" dirty="0"/>
              <a:t>DNA exists as chromosomes</a:t>
            </a:r>
            <a:endParaRPr lang="en-US" sz="4000" dirty="0">
              <a:solidFill>
                <a:srgbClr val="FF0000"/>
              </a:solidFill>
            </a:endParaRPr>
          </a:p>
          <a:p>
            <a:pPr lvl="1"/>
            <a:r>
              <a:rPr lang="en-US" sz="4400" dirty="0">
                <a:solidFill>
                  <a:srgbClr val="FF0000"/>
                </a:solidFill>
              </a:rPr>
              <a:t>Metaphase II</a:t>
            </a:r>
          </a:p>
          <a:p>
            <a:pPr lvl="2"/>
            <a:r>
              <a:rPr lang="en-US" sz="4000" dirty="0"/>
              <a:t>The chromosomes line up along the middle of the cell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0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Meiosis II</a:t>
            </a:r>
          </a:p>
          <a:p>
            <a:pPr lvl="1"/>
            <a:r>
              <a:rPr lang="en-US" sz="4000" dirty="0">
                <a:solidFill>
                  <a:srgbClr val="FF0000"/>
                </a:solidFill>
              </a:rPr>
              <a:t>Anaphase II</a:t>
            </a:r>
          </a:p>
          <a:p>
            <a:pPr lvl="2"/>
            <a:r>
              <a:rPr lang="en-US" sz="3600" dirty="0"/>
              <a:t>The copies of DNA are separated and go to each end of the cell</a:t>
            </a:r>
            <a:endParaRPr lang="en-US" sz="3600" dirty="0">
              <a:solidFill>
                <a:srgbClr val="FF0000"/>
              </a:solidFill>
            </a:endParaRPr>
          </a:p>
          <a:p>
            <a:pPr lvl="1"/>
            <a:r>
              <a:rPr lang="en-US" sz="4000" dirty="0">
                <a:solidFill>
                  <a:srgbClr val="FF0000"/>
                </a:solidFill>
              </a:rPr>
              <a:t>Telophase II</a:t>
            </a:r>
          </a:p>
          <a:p>
            <a:pPr lvl="2"/>
            <a:r>
              <a:rPr lang="en-US" sz="3600" dirty="0">
                <a:solidFill>
                  <a:srgbClr val="FF0000"/>
                </a:solidFill>
              </a:rPr>
              <a:t>Four nuclei form </a:t>
            </a:r>
          </a:p>
          <a:p>
            <a:pPr lvl="2"/>
            <a:r>
              <a:rPr lang="en-US" sz="3600" dirty="0"/>
              <a:t>The cells </a:t>
            </a:r>
            <a:r>
              <a:rPr lang="en-US" sz="3600" dirty="0">
                <a:solidFill>
                  <a:srgbClr val="FF0000"/>
                </a:solidFill>
              </a:rPr>
              <a:t>divide, </a:t>
            </a:r>
            <a:r>
              <a:rPr lang="en-US" sz="3600" dirty="0"/>
              <a:t>forming four new cells</a:t>
            </a:r>
            <a:endParaRPr lang="en-US" sz="36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22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B3F6E0-5D22-4FD9-90FD-1377D3A4C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21" y="998290"/>
            <a:ext cx="8635854" cy="414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53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https://www.youtube.com/watch?v=nMEyeKQClqI</a:t>
            </a:r>
            <a:endParaRPr lang="en-US" dirty="0"/>
          </a:p>
        </p:txBody>
      </p:sp>
      <p:pic>
        <p:nvPicPr>
          <p:cNvPr id="4" name="Content Placeholder 3" descr="bc9_u2c6_p193_fig6_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229" b="-17229"/>
          <a:stretch>
            <a:fillRect/>
          </a:stretch>
        </p:blipFill>
        <p:spPr>
          <a:xfrm>
            <a:off x="1565536" y="1371601"/>
            <a:ext cx="9102465" cy="5006005"/>
          </a:xfrm>
        </p:spPr>
      </p:pic>
    </p:spTree>
    <p:extLst>
      <p:ext uri="{BB962C8B-B14F-4D97-AF65-F5344CB8AC3E}">
        <p14:creationId xmlns:p14="http://schemas.microsoft.com/office/powerpoint/2010/main" val="2838335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</TotalTime>
  <Words>227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Lesson 2: Meiosis</vt:lpstr>
      <vt:lpstr>Key Concept</vt:lpstr>
      <vt:lpstr>Meiosis</vt:lpstr>
      <vt:lpstr>PowerPoint Presentation</vt:lpstr>
      <vt:lpstr>Meiosis</vt:lpstr>
      <vt:lpstr>Meiosis</vt:lpstr>
      <vt:lpstr>PowerPoint Presentation</vt:lpstr>
      <vt:lpstr>Meiosis</vt:lpstr>
      <vt:lpstr>Meiosis</vt:lpstr>
      <vt:lpstr>PowerPoint Presentation</vt:lpstr>
      <vt:lpstr>https://www.youtube.com/watch?v=nMEyeKQClqI</vt:lpstr>
    </vt:vector>
  </TitlesOfParts>
  <Company>sd57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5: Sexual Reproduction and Meiosis</dc:title>
  <dc:creator>7profile</dc:creator>
  <cp:lastModifiedBy>Greg Woolgar</cp:lastModifiedBy>
  <cp:revision>24</cp:revision>
  <cp:lastPrinted>2019-03-04T16:37:08Z</cp:lastPrinted>
  <dcterms:created xsi:type="dcterms:W3CDTF">2017-05-08T15:33:52Z</dcterms:created>
  <dcterms:modified xsi:type="dcterms:W3CDTF">2022-03-29T22:34:03Z</dcterms:modified>
</cp:coreProperties>
</file>