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Josefin Sans" pitchFamily="2" charset="0"/>
      <p:regular r:id="rId23"/>
      <p:bold r:id="rId24"/>
      <p:italic r:id="rId25"/>
      <p:boldItalic r:id="rId26"/>
    </p:embeddedFont>
    <p:embeddedFont>
      <p:font typeface="Permanent Marker" panose="020B0604020202020204" charset="0"/>
      <p:regular r:id="rId27"/>
    </p:embeddedFont>
    <p:embeddedFont>
      <p:font typeface="Pompiere" panose="020B0604020202020204" charset="0"/>
      <p:regular r:id="rId28"/>
    </p:embeddedFont>
    <p:embeddedFont>
      <p:font typeface="Shadows Into Light Two" panose="02000506000000020004" pitchFamily="2" charset="0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AE3496A7-0BF5-46E6-8AC7-E64DC6F2E580}">
          <p14:sldIdLst>
            <p14:sldId id="256"/>
          </p14:sldIdLst>
        </p14:section>
        <p14:section name="Untitled Section" id="{891F2FEA-9900-4C90-B15B-AAC4BFDAD635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F082E31-F168-4DC8-996B-05748A65E79B}">
  <a:tblStyle styleId="{FF082E31-F168-4DC8-996B-05748A65E79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A_6kcnlh_S-qcpRfA46jHee2ULiVA3568mXy0hUHpRk/copy?usp=sharing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88ed75ea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88ed75ea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88ed75ea31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88ed75ea31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88ed75ea31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88ed75ea31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88aa8df3d9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88aa8df3d9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88aa8df3d9_0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88aa8df3d9_0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88aa8df3d9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88aa8df3d9_0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88aa8df3d9_0_4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88aa8df3d9_0_4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88aa8df3d9_0_4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88aa8df3d9_0_4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88aa8df3d9_0_5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88aa8df3d9_0_5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88aa8df3d9_0_6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88aa8df3d9_0_6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88aa8df3d9_0_6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88aa8df3d9_0_6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88aa8df3d9_0_7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88aa8df3d9_0_7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88aa8df3d9_0_8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88aa8df3d9_0_8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88aa8df3d9_0_9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88aa8df3d9_0_9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88aa8df3d9_0_10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88aa8df3d9_0_10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88aa8df3d9_0_10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88aa8df3d9_0_10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88aa8df3d9_0_1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88aa8df3d9_0_1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88aa8df3d9_0_1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88aa8df3d9_0_1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88aa8df3d9_0_12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88aa8df3d9_0_12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88aa8df3d9_0_1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88aa8df3d9_0_1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Scavenger Hunt link: </a:t>
            </a:r>
            <a:r>
              <a:rPr lang="en" u="sng">
                <a:solidFill>
                  <a:schemeClr val="hlink"/>
                </a:solidFill>
                <a:latin typeface="Josefin Sans"/>
                <a:ea typeface="Josefin Sans"/>
                <a:cs typeface="Josefin Sans"/>
                <a:sym typeface="Josefin Sans"/>
                <a:hlinkClick r:id="rId3"/>
              </a:rPr>
              <a:t>https://docs.google.com/presentation/d/1A_6kcnlh_S-qcpRfA46jHee2ULiVA3568mXy0hUHpRk/copy?usp=sharing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">
  <p:cSld name="CAPTION_ONLY_1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2" name="Google Shape;52;p13"/>
          <p:cNvGraphicFramePr/>
          <p:nvPr/>
        </p:nvGraphicFramePr>
        <p:xfrm>
          <a:off x="204850" y="939585"/>
          <a:ext cx="8734300" cy="4124870"/>
        </p:xfrm>
        <a:graphic>
          <a:graphicData uri="http://schemas.openxmlformats.org/drawingml/2006/table">
            <a:tbl>
              <a:tblPr>
                <a:noFill/>
                <a:tableStyleId>{FF082E31-F168-4DC8-996B-05748A65E79B}</a:tableStyleId>
              </a:tblPr>
              <a:tblGrid>
                <a:gridCol w="698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6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Pompiere"/>
                          <a:ea typeface="Pompiere"/>
                          <a:cs typeface="Pompiere"/>
                          <a:sym typeface="Pompiere"/>
                        </a:rPr>
                        <a:t>Any piece of evidence from the past.</a:t>
                      </a:r>
                      <a:endParaRPr sz="1900" b="1">
                        <a:latin typeface="Pompiere"/>
                        <a:ea typeface="Pompiere"/>
                        <a:cs typeface="Pompiere"/>
                        <a:sym typeface="Pompiere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75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759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Pompiere"/>
                          <a:ea typeface="Pompiere"/>
                          <a:cs typeface="Pompiere"/>
                          <a:sym typeface="Pompiere"/>
                        </a:rPr>
                        <a:t>Firsthand information about an event. Created at the time in question.</a:t>
                      </a:r>
                      <a:endParaRPr sz="1800" b="1">
                        <a:latin typeface="Pompiere"/>
                        <a:ea typeface="Pompiere"/>
                        <a:cs typeface="Pompiere"/>
                        <a:sym typeface="Pompiere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75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759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>
                          <a:solidFill>
                            <a:schemeClr val="dk1"/>
                          </a:solidFill>
                          <a:latin typeface="Pompiere"/>
                          <a:ea typeface="Pompiere"/>
                          <a:cs typeface="Pompiere"/>
                          <a:sym typeface="Pompiere"/>
                        </a:rPr>
                        <a:t>Secondhand information about an event. Nt created at the time in question. Uses sources that were created at the time of the event as evidence to draw conclusions.</a:t>
                      </a:r>
                      <a:endParaRPr sz="1800" b="1">
                        <a:latin typeface="Pompiere"/>
                        <a:ea typeface="Pompiere"/>
                        <a:cs typeface="Pompiere"/>
                        <a:sym typeface="Pompiere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75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759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Pompiere"/>
                          <a:ea typeface="Pompiere"/>
                          <a:cs typeface="Pompiere"/>
                          <a:sym typeface="Pompiere"/>
                        </a:rPr>
                        <a:t>The way someone understands or explains something.</a:t>
                      </a: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75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759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Pompiere"/>
                          <a:ea typeface="Pompiere"/>
                          <a:cs typeface="Pompiere"/>
                          <a:sym typeface="Pompiere"/>
                        </a:rPr>
                        <a:t>Something real or true.</a:t>
                      </a:r>
                      <a:endParaRPr sz="1600" b="1">
                        <a:latin typeface="Pompiere"/>
                        <a:ea typeface="Pompiere"/>
                        <a:cs typeface="Pompiere"/>
                        <a:sym typeface="Pompiere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75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759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6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Pompiere"/>
                          <a:ea typeface="Pompiere"/>
                          <a:cs typeface="Pompiere"/>
                          <a:sym typeface="Pompiere"/>
                        </a:rPr>
                        <a:t>A belief, jugement, or thought about something or someone.</a:t>
                      </a:r>
                      <a:endParaRPr sz="1600" b="1">
                        <a:latin typeface="Pompiere"/>
                        <a:ea typeface="Pompiere"/>
                        <a:cs typeface="Pompiere"/>
                        <a:sym typeface="Pompiere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75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759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6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Pompiere"/>
                          <a:ea typeface="Pompiere"/>
                          <a:cs typeface="Pompiere"/>
                          <a:sym typeface="Pompiere"/>
                        </a:rPr>
                        <a:t>Prejudice, a tendency to favor one side or person.</a:t>
                      </a:r>
                      <a:endParaRPr sz="1600" b="1">
                        <a:latin typeface="Pompiere"/>
                        <a:ea typeface="Pompiere"/>
                        <a:cs typeface="Pompiere"/>
                        <a:sym typeface="Pompiere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75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759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6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Pompiere"/>
                          <a:ea typeface="Pompiere"/>
                          <a:cs typeface="Pompiere"/>
                          <a:sym typeface="Pompiere"/>
                        </a:rPr>
                        <a:t>Someone or something that is believable or reliable.</a:t>
                      </a:r>
                      <a:endParaRPr sz="1600" b="1">
                        <a:latin typeface="Pompiere"/>
                        <a:ea typeface="Pompiere"/>
                        <a:cs typeface="Pompiere"/>
                        <a:sym typeface="Pompiere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75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>
                        <a:alpha val="759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3" name="Google Shape;53;p13"/>
          <p:cNvSpPr txBox="1"/>
          <p:nvPr/>
        </p:nvSpPr>
        <p:spPr>
          <a:xfrm>
            <a:off x="177100" y="115400"/>
            <a:ext cx="8762100" cy="736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D9D9D9"/>
                </a:solidFill>
                <a:latin typeface="Pompiere"/>
                <a:ea typeface="Pompiere"/>
                <a:cs typeface="Pompiere"/>
                <a:sym typeface="Pompiere"/>
              </a:rPr>
              <a:t>Primary and Secondary Sources Vocabulary Drag and Drop Activity</a:t>
            </a:r>
            <a:endParaRPr sz="3000" b="1">
              <a:solidFill>
                <a:srgbClr val="D9D9D9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7241950" y="990400"/>
            <a:ext cx="1599300" cy="393600"/>
          </a:xfrm>
          <a:prstGeom prst="rect">
            <a:avLst/>
          </a:prstGeom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 b="1">
                <a:latin typeface="Pompiere"/>
                <a:ea typeface="Pompiere"/>
                <a:cs typeface="Pompiere"/>
                <a:sym typeface="Pompie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2"/>
          </p:nvPr>
        </p:nvSpPr>
        <p:spPr>
          <a:xfrm>
            <a:off x="7394350" y="1142800"/>
            <a:ext cx="1599300" cy="393600"/>
          </a:xfrm>
          <a:prstGeom prst="rect">
            <a:avLst/>
          </a:prstGeom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 b="1">
                <a:latin typeface="Pompiere"/>
                <a:ea typeface="Pompiere"/>
                <a:cs typeface="Pompiere"/>
                <a:sym typeface="Pompie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3"/>
          </p:nvPr>
        </p:nvSpPr>
        <p:spPr>
          <a:xfrm>
            <a:off x="7546750" y="1295200"/>
            <a:ext cx="1599300" cy="393600"/>
          </a:xfrm>
          <a:prstGeom prst="rect">
            <a:avLst/>
          </a:prstGeom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 b="1">
                <a:latin typeface="Pompiere"/>
                <a:ea typeface="Pompiere"/>
                <a:cs typeface="Pompiere"/>
                <a:sym typeface="Pompie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4"/>
          </p:nvPr>
        </p:nvSpPr>
        <p:spPr>
          <a:xfrm>
            <a:off x="7699150" y="1447600"/>
            <a:ext cx="1599300" cy="393600"/>
          </a:xfrm>
          <a:prstGeom prst="rect">
            <a:avLst/>
          </a:prstGeom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 b="1">
                <a:latin typeface="Pompiere"/>
                <a:ea typeface="Pompiere"/>
                <a:cs typeface="Pompiere"/>
                <a:sym typeface="Pompie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5"/>
          </p:nvPr>
        </p:nvSpPr>
        <p:spPr>
          <a:xfrm>
            <a:off x="7851550" y="1600000"/>
            <a:ext cx="1599300" cy="393600"/>
          </a:xfrm>
          <a:prstGeom prst="rect">
            <a:avLst/>
          </a:prstGeom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 b="1">
                <a:latin typeface="Pompiere"/>
                <a:ea typeface="Pompiere"/>
                <a:cs typeface="Pompiere"/>
                <a:sym typeface="Pompie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6"/>
          </p:nvPr>
        </p:nvSpPr>
        <p:spPr>
          <a:xfrm>
            <a:off x="8003950" y="1752400"/>
            <a:ext cx="1599300" cy="393600"/>
          </a:xfrm>
          <a:prstGeom prst="rect">
            <a:avLst/>
          </a:prstGeom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 b="1">
                <a:latin typeface="Pompiere"/>
                <a:ea typeface="Pompiere"/>
                <a:cs typeface="Pompiere"/>
                <a:sym typeface="Pompie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idx="7"/>
          </p:nvPr>
        </p:nvSpPr>
        <p:spPr>
          <a:xfrm>
            <a:off x="8156350" y="1904800"/>
            <a:ext cx="1599300" cy="393600"/>
          </a:xfrm>
          <a:prstGeom prst="rect">
            <a:avLst/>
          </a:prstGeom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 b="1">
                <a:latin typeface="Pompiere"/>
                <a:ea typeface="Pompiere"/>
                <a:cs typeface="Pompiere"/>
                <a:sym typeface="Pompie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8"/>
          </p:nvPr>
        </p:nvSpPr>
        <p:spPr>
          <a:xfrm>
            <a:off x="8308750" y="2057200"/>
            <a:ext cx="1599300" cy="393600"/>
          </a:xfrm>
          <a:prstGeom prst="rect">
            <a:avLst/>
          </a:prstGeom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 b="1">
                <a:latin typeface="Pompiere"/>
                <a:ea typeface="Pompiere"/>
                <a:cs typeface="Pompiere"/>
                <a:sym typeface="Pompie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gif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3.gif"/><Relationship Id="rId7" Type="http://schemas.openxmlformats.org/officeDocument/2006/relationships/image" Target="../media/image1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gif"/><Relationship Id="rId5" Type="http://schemas.openxmlformats.org/officeDocument/2006/relationships/image" Target="../media/image4.pn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gif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/>
        </p:nvSpPr>
        <p:spPr>
          <a:xfrm>
            <a:off x="2511600" y="180625"/>
            <a:ext cx="6632400" cy="1018500"/>
          </a:xfrm>
          <a:prstGeom prst="rect">
            <a:avLst/>
          </a:prstGeom>
          <a:solidFill>
            <a:srgbClr val="000000">
              <a:alpha val="75420"/>
            </a:srgbClr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UNDERSTANDING</a:t>
            </a:r>
            <a:r>
              <a:rPr lang="en" sz="60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</a:t>
            </a:r>
            <a:endParaRPr sz="6000">
              <a:solidFill>
                <a:srgbClr val="FFFFFF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916500" y="2474025"/>
            <a:ext cx="8227500" cy="1018500"/>
          </a:xfrm>
          <a:prstGeom prst="rect">
            <a:avLst/>
          </a:prstGeom>
          <a:solidFill>
            <a:srgbClr val="000000">
              <a:alpha val="7542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SECONDARY SOURCES</a:t>
            </a:r>
            <a:endParaRPr/>
          </a:p>
        </p:txBody>
      </p:sp>
      <p:sp>
        <p:nvSpPr>
          <p:cNvPr id="68" name="Google Shape;68;p14"/>
          <p:cNvSpPr txBox="1"/>
          <p:nvPr/>
        </p:nvSpPr>
        <p:spPr>
          <a:xfrm>
            <a:off x="3606300" y="1352975"/>
            <a:ext cx="5537700" cy="967200"/>
          </a:xfrm>
          <a:prstGeom prst="rect">
            <a:avLst/>
          </a:prstGeom>
          <a:solidFill>
            <a:srgbClr val="000000">
              <a:alpha val="7542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PRIMARY AND</a:t>
            </a:r>
            <a:endParaRPr/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300" y="3938775"/>
            <a:ext cx="4456000" cy="47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6300" y="3938775"/>
            <a:ext cx="4456000" cy="47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5225" y="3570650"/>
            <a:ext cx="1382525" cy="106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6314489">
            <a:off x="9570187" y="26029"/>
            <a:ext cx="818774" cy="487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5"/>
          <p:cNvSpPr/>
          <p:nvPr/>
        </p:nvSpPr>
        <p:spPr>
          <a:xfrm>
            <a:off x="215100" y="2384825"/>
            <a:ext cx="3982761" cy="3738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5"/>
          <p:cNvSpPr/>
          <p:nvPr/>
        </p:nvSpPr>
        <p:spPr>
          <a:xfrm>
            <a:off x="624975" y="1999175"/>
            <a:ext cx="3345329" cy="3738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0375" y="2179325"/>
            <a:ext cx="3611774" cy="2793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796234" flipH="1">
            <a:off x="6015927" y="3646822"/>
            <a:ext cx="678594" cy="678588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/>
          <p:nvPr/>
        </p:nvSpPr>
        <p:spPr>
          <a:xfrm>
            <a:off x="215100" y="2899175"/>
            <a:ext cx="3345329" cy="3738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5"/>
          <p:cNvSpPr/>
          <p:nvPr/>
        </p:nvSpPr>
        <p:spPr>
          <a:xfrm>
            <a:off x="1318850" y="3413525"/>
            <a:ext cx="1775243" cy="3738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5"/>
          <p:cNvSpPr/>
          <p:nvPr/>
        </p:nvSpPr>
        <p:spPr>
          <a:xfrm>
            <a:off x="123600" y="3867150"/>
            <a:ext cx="1775243" cy="3738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5"/>
          <p:cNvSpPr/>
          <p:nvPr/>
        </p:nvSpPr>
        <p:spPr>
          <a:xfrm>
            <a:off x="3195525" y="3799175"/>
            <a:ext cx="2003734" cy="3738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5"/>
          <p:cNvSpPr/>
          <p:nvPr/>
        </p:nvSpPr>
        <p:spPr>
          <a:xfrm>
            <a:off x="1955925" y="4241025"/>
            <a:ext cx="1775243" cy="3738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5"/>
          <p:cNvSpPr/>
          <p:nvPr/>
        </p:nvSpPr>
        <p:spPr>
          <a:xfrm>
            <a:off x="123600" y="4699850"/>
            <a:ext cx="1775243" cy="3738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5"/>
          <p:cNvSpPr txBox="1"/>
          <p:nvPr/>
        </p:nvSpPr>
        <p:spPr>
          <a:xfrm>
            <a:off x="123600" y="1699850"/>
            <a:ext cx="54399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Permanent Marker"/>
                <a:ea typeface="Permanent Marker"/>
                <a:cs typeface="Permanent Marker"/>
                <a:sym typeface="Permanent Marker"/>
              </a:rPr>
              <a:t>When historians look at documents in order to understand history, they often divide these documents into categories, including primary and secondary sources. </a:t>
            </a:r>
            <a:endParaRPr sz="30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91" name="Google Shape;9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694944" flipH="1">
            <a:off x="5999756" y="-11140"/>
            <a:ext cx="3595536" cy="2244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6"/>
          <p:cNvSpPr/>
          <p:nvPr/>
        </p:nvSpPr>
        <p:spPr>
          <a:xfrm>
            <a:off x="142550" y="3948900"/>
            <a:ext cx="8076810" cy="3738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142550" y="3482325"/>
            <a:ext cx="4112211" cy="3738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6"/>
          <p:cNvSpPr/>
          <p:nvPr/>
        </p:nvSpPr>
        <p:spPr>
          <a:xfrm>
            <a:off x="240500" y="3108450"/>
            <a:ext cx="3771374" cy="3738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6"/>
          <p:cNvSpPr/>
          <p:nvPr/>
        </p:nvSpPr>
        <p:spPr>
          <a:xfrm>
            <a:off x="190525" y="2592625"/>
            <a:ext cx="4011903" cy="3738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6"/>
          <p:cNvSpPr/>
          <p:nvPr/>
        </p:nvSpPr>
        <p:spPr>
          <a:xfrm>
            <a:off x="142550" y="2076800"/>
            <a:ext cx="3869360" cy="3738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" name="Google Shape;10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0700" y="280725"/>
            <a:ext cx="4458925" cy="344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/>
          <p:nvPr/>
        </p:nvSpPr>
        <p:spPr>
          <a:xfrm>
            <a:off x="192700" y="4461500"/>
            <a:ext cx="6508625" cy="3738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6"/>
          <p:cNvSpPr txBox="1"/>
          <p:nvPr/>
        </p:nvSpPr>
        <p:spPr>
          <a:xfrm>
            <a:off x="91025" y="1332151"/>
            <a:ext cx="8726400" cy="3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One category includes </a:t>
            </a:r>
            <a:endParaRPr sz="3000">
              <a:solidFill>
                <a:schemeClr val="dk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material produced by </a:t>
            </a:r>
            <a:endParaRPr sz="3000">
              <a:solidFill>
                <a:schemeClr val="dk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individuals who lived </a:t>
            </a:r>
            <a:endParaRPr sz="3000">
              <a:solidFill>
                <a:schemeClr val="dk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through an event and </a:t>
            </a:r>
            <a:endParaRPr sz="3000">
              <a:solidFill>
                <a:schemeClr val="dk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the other includes material produced from individuals after an event happened. 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106" name="Google Shape;10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935115" flipH="1">
            <a:off x="5428412" y="2129679"/>
            <a:ext cx="747976" cy="747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2" name="Google Shape;11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1213" y="157325"/>
            <a:ext cx="6841576" cy="49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/>
          <p:nvPr/>
        </p:nvSpPr>
        <p:spPr>
          <a:xfrm>
            <a:off x="4827350" y="66397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7"/>
          <p:cNvSpPr/>
          <p:nvPr/>
        </p:nvSpPr>
        <p:spPr>
          <a:xfrm>
            <a:off x="4827350" y="93937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7"/>
          <p:cNvSpPr/>
          <p:nvPr/>
        </p:nvSpPr>
        <p:spPr>
          <a:xfrm>
            <a:off x="4827350" y="165712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7"/>
          <p:cNvSpPr/>
          <p:nvPr/>
        </p:nvSpPr>
        <p:spPr>
          <a:xfrm>
            <a:off x="4827350" y="2650263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7"/>
          <p:cNvSpPr/>
          <p:nvPr/>
        </p:nvSpPr>
        <p:spPr>
          <a:xfrm>
            <a:off x="4827350" y="364342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7"/>
          <p:cNvSpPr/>
          <p:nvPr/>
        </p:nvSpPr>
        <p:spPr>
          <a:xfrm>
            <a:off x="4827350" y="1932513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7"/>
          <p:cNvSpPr/>
          <p:nvPr/>
        </p:nvSpPr>
        <p:spPr>
          <a:xfrm>
            <a:off x="4827350" y="391882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7"/>
          <p:cNvSpPr/>
          <p:nvPr/>
        </p:nvSpPr>
        <p:spPr>
          <a:xfrm>
            <a:off x="4827350" y="292567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7"/>
          <p:cNvSpPr txBox="1"/>
          <p:nvPr/>
        </p:nvSpPr>
        <p:spPr>
          <a:xfrm>
            <a:off x="237875" y="353550"/>
            <a:ext cx="4221600" cy="4436400"/>
          </a:xfrm>
          <a:prstGeom prst="rect">
            <a:avLst/>
          </a:prstGeom>
          <a:solidFill>
            <a:srgbClr val="D9D9D9">
              <a:alpha val="4637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Copy this chart in your notebook or on a piece of loose-leaf paper. 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Label each section with the following headings: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Char char="●"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Definition 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Char char="●"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Characteristics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Char char="●"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Examples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Char char="●"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Things to consider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122" name="Google Shape;12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748737" flipH="1">
            <a:off x="3901563" y="78149"/>
            <a:ext cx="1026900" cy="677352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7"/>
          <p:cNvSpPr txBox="1"/>
          <p:nvPr/>
        </p:nvSpPr>
        <p:spPr>
          <a:xfrm>
            <a:off x="4850300" y="591075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Definition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24" name="Google Shape;124;p17"/>
          <p:cNvSpPr txBox="1"/>
          <p:nvPr/>
        </p:nvSpPr>
        <p:spPr>
          <a:xfrm>
            <a:off x="4850300" y="1597613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Characteristics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4850300" y="2604150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EXAMPLES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4850300" y="3578625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Things to Consider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27" name="Google Shape;127;p17"/>
          <p:cNvSpPr txBox="1"/>
          <p:nvPr/>
        </p:nvSpPr>
        <p:spPr>
          <a:xfrm rot="5400000">
            <a:off x="5932400" y="2299650"/>
            <a:ext cx="46650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ermanent Marker"/>
                <a:ea typeface="Permanent Marker"/>
                <a:cs typeface="Permanent Marker"/>
                <a:sym typeface="Permanent Marker"/>
              </a:rPr>
              <a:t>PRIMARY SOURCES</a:t>
            </a:r>
            <a:endParaRPr sz="36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1213" y="157325"/>
            <a:ext cx="6841576" cy="49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8"/>
          <p:cNvSpPr/>
          <p:nvPr/>
        </p:nvSpPr>
        <p:spPr>
          <a:xfrm>
            <a:off x="347375" y="2758700"/>
            <a:ext cx="2997101" cy="3738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8"/>
          <p:cNvSpPr/>
          <p:nvPr/>
        </p:nvSpPr>
        <p:spPr>
          <a:xfrm>
            <a:off x="347375" y="2384825"/>
            <a:ext cx="3065311" cy="3738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8"/>
          <p:cNvSpPr/>
          <p:nvPr/>
        </p:nvSpPr>
        <p:spPr>
          <a:xfrm>
            <a:off x="347375" y="1932525"/>
            <a:ext cx="3873266" cy="3738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8"/>
          <p:cNvSpPr/>
          <p:nvPr/>
        </p:nvSpPr>
        <p:spPr>
          <a:xfrm>
            <a:off x="4827350" y="66397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8"/>
          <p:cNvSpPr/>
          <p:nvPr/>
        </p:nvSpPr>
        <p:spPr>
          <a:xfrm>
            <a:off x="4827350" y="93937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8"/>
          <p:cNvSpPr/>
          <p:nvPr/>
        </p:nvSpPr>
        <p:spPr>
          <a:xfrm>
            <a:off x="4827350" y="165712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8"/>
          <p:cNvSpPr/>
          <p:nvPr/>
        </p:nvSpPr>
        <p:spPr>
          <a:xfrm>
            <a:off x="4827350" y="2650263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8"/>
          <p:cNvSpPr/>
          <p:nvPr/>
        </p:nvSpPr>
        <p:spPr>
          <a:xfrm>
            <a:off x="4827350" y="364342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8"/>
          <p:cNvSpPr/>
          <p:nvPr/>
        </p:nvSpPr>
        <p:spPr>
          <a:xfrm>
            <a:off x="4827350" y="1932513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8"/>
          <p:cNvSpPr/>
          <p:nvPr/>
        </p:nvSpPr>
        <p:spPr>
          <a:xfrm>
            <a:off x="4827350" y="391882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8"/>
          <p:cNvSpPr/>
          <p:nvPr/>
        </p:nvSpPr>
        <p:spPr>
          <a:xfrm>
            <a:off x="4827350" y="292567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8"/>
          <p:cNvSpPr txBox="1"/>
          <p:nvPr/>
        </p:nvSpPr>
        <p:spPr>
          <a:xfrm>
            <a:off x="4850300" y="591075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Definition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4850300" y="1597613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Characteristics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47" name="Google Shape;147;p18"/>
          <p:cNvSpPr txBox="1"/>
          <p:nvPr/>
        </p:nvSpPr>
        <p:spPr>
          <a:xfrm>
            <a:off x="4850300" y="2604150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EXAMPLES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48" name="Google Shape;148;p18"/>
          <p:cNvSpPr txBox="1"/>
          <p:nvPr/>
        </p:nvSpPr>
        <p:spPr>
          <a:xfrm>
            <a:off x="4850300" y="3578625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Things to Consider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49" name="Google Shape;149;p18"/>
          <p:cNvSpPr txBox="1"/>
          <p:nvPr/>
        </p:nvSpPr>
        <p:spPr>
          <a:xfrm rot="5400000">
            <a:off x="5932400" y="2299650"/>
            <a:ext cx="46650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ermanent Marker"/>
                <a:ea typeface="Permanent Marker"/>
                <a:cs typeface="Permanent Marker"/>
                <a:sym typeface="Permanent Marker"/>
              </a:rPr>
              <a:t>PRIMARY SOURCES</a:t>
            </a:r>
            <a:endParaRPr sz="36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50" name="Google Shape;150;p18"/>
          <p:cNvSpPr txBox="1"/>
          <p:nvPr/>
        </p:nvSpPr>
        <p:spPr>
          <a:xfrm>
            <a:off x="242000" y="330275"/>
            <a:ext cx="4183500" cy="4287000"/>
          </a:xfrm>
          <a:prstGeom prst="rect">
            <a:avLst/>
          </a:prstGeom>
          <a:solidFill>
            <a:srgbClr val="D9D9D9">
              <a:alpha val="4637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latin typeface="Permanent Marker"/>
                <a:ea typeface="Permanent Marker"/>
                <a:cs typeface="Permanent Marker"/>
                <a:sym typeface="Permanent Marker"/>
              </a:rPr>
              <a:t>Definition</a:t>
            </a:r>
            <a:endParaRPr sz="3600" u="sng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Permanent Marker"/>
                <a:ea typeface="Permanent Marker"/>
                <a:cs typeface="Permanent Marker"/>
                <a:sym typeface="Permanent Marker"/>
              </a:rPr>
              <a:t>A primary source is a document or object created by someone who was involved in or witnessed an event. (Original Documents, Creative Works, Relics or Artifacts)</a:t>
            </a:r>
            <a:endParaRPr sz="2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151" name="Google Shape;15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798995" flipH="1">
            <a:off x="3714920" y="363008"/>
            <a:ext cx="1516561" cy="1000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9"/>
          <p:cNvSpPr txBox="1"/>
          <p:nvPr/>
        </p:nvSpPr>
        <p:spPr>
          <a:xfrm rot="5400000">
            <a:off x="6908950" y="1056500"/>
            <a:ext cx="2941500" cy="12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Permanent Marker"/>
                <a:ea typeface="Permanent Marker"/>
                <a:cs typeface="Permanent Marker"/>
                <a:sym typeface="Permanent Marker"/>
              </a:rPr>
              <a:t>Primary </a:t>
            </a:r>
            <a:r>
              <a:rPr lang="en" sz="4000">
                <a:latin typeface="Permanent Marker"/>
                <a:ea typeface="Permanent Marker"/>
                <a:cs typeface="Permanent Marker"/>
                <a:sym typeface="Permanent Marker"/>
              </a:rPr>
              <a:t>SOURCES</a:t>
            </a:r>
            <a:endParaRPr sz="40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158" name="Google Shape;15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90328">
            <a:off x="-286668" y="3399799"/>
            <a:ext cx="2309385" cy="1732054"/>
          </a:xfrm>
          <a:prstGeom prst="rect">
            <a:avLst/>
          </a:prstGeom>
          <a:noFill/>
          <a:ln>
            <a:noFill/>
          </a:ln>
          <a:effectLst>
            <a:outerShdw blurRad="57150" dist="142875" dir="378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59" name="Google Shape;15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76974">
            <a:off x="2066690" y="3349260"/>
            <a:ext cx="2328820" cy="1746631"/>
          </a:xfrm>
          <a:prstGeom prst="rect">
            <a:avLst/>
          </a:prstGeom>
          <a:noFill/>
          <a:ln>
            <a:noFill/>
          </a:ln>
          <a:effectLst>
            <a:outerShdw blurRad="57150" dist="209550" dir="306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60" name="Google Shape;16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74685">
            <a:off x="4400445" y="3351952"/>
            <a:ext cx="2509908" cy="1741246"/>
          </a:xfrm>
          <a:prstGeom prst="rect">
            <a:avLst/>
          </a:prstGeom>
          <a:noFill/>
          <a:ln>
            <a:noFill/>
          </a:ln>
          <a:effectLst>
            <a:outerShdw blurRad="57150" dist="152400" dir="306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61" name="Google Shape;16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469294">
            <a:off x="6886974" y="3295925"/>
            <a:ext cx="2339451" cy="1770650"/>
          </a:xfrm>
          <a:prstGeom prst="rect">
            <a:avLst/>
          </a:prstGeom>
          <a:noFill/>
          <a:ln>
            <a:noFill/>
          </a:ln>
          <a:effectLst>
            <a:outerShdw blurRad="57150" dist="161925" dir="294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62" name="Google Shape;162;p19"/>
          <p:cNvPicPr preferRelativeResize="0"/>
          <p:nvPr/>
        </p:nvPicPr>
        <p:blipFill rotWithShape="1">
          <a:blip r:embed="rId7">
            <a:alphaModFix/>
          </a:blip>
          <a:srcRect l="17188" t="3411" r="17677" b="4634"/>
          <a:stretch/>
        </p:blipFill>
        <p:spPr>
          <a:xfrm>
            <a:off x="4607538" y="476149"/>
            <a:ext cx="3042125" cy="241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8348334" flipH="1">
            <a:off x="4545566" y="299502"/>
            <a:ext cx="1682992" cy="1110116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9"/>
          <p:cNvSpPr/>
          <p:nvPr/>
        </p:nvSpPr>
        <p:spPr>
          <a:xfrm>
            <a:off x="1532287" y="1168200"/>
            <a:ext cx="2335596" cy="2534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9"/>
          <p:cNvSpPr/>
          <p:nvPr/>
        </p:nvSpPr>
        <p:spPr>
          <a:xfrm>
            <a:off x="686420" y="1502675"/>
            <a:ext cx="3283877" cy="2534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9"/>
          <p:cNvSpPr/>
          <p:nvPr/>
        </p:nvSpPr>
        <p:spPr>
          <a:xfrm>
            <a:off x="278091" y="1962300"/>
            <a:ext cx="4056355" cy="2534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9"/>
          <p:cNvSpPr/>
          <p:nvPr/>
        </p:nvSpPr>
        <p:spPr>
          <a:xfrm>
            <a:off x="475992" y="2317225"/>
            <a:ext cx="3797032" cy="2534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9"/>
          <p:cNvSpPr/>
          <p:nvPr/>
        </p:nvSpPr>
        <p:spPr>
          <a:xfrm>
            <a:off x="476000" y="2618425"/>
            <a:ext cx="1548441" cy="2534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9"/>
          <p:cNvSpPr txBox="1"/>
          <p:nvPr/>
        </p:nvSpPr>
        <p:spPr>
          <a:xfrm>
            <a:off x="198600" y="239250"/>
            <a:ext cx="4306500" cy="4409400"/>
          </a:xfrm>
          <a:prstGeom prst="rect">
            <a:avLst/>
          </a:prstGeom>
          <a:solidFill>
            <a:srgbClr val="D9D9D9">
              <a:alpha val="4637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latin typeface="Permanent Marker"/>
                <a:ea typeface="Permanent Marker"/>
                <a:cs typeface="Permanent Marker"/>
                <a:sym typeface="Permanent Marker"/>
              </a:rPr>
              <a:t>Characteristics</a:t>
            </a:r>
            <a:endParaRPr sz="3600" u="sng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Permanent Marker"/>
                <a:ea typeface="Permanent Marker"/>
                <a:cs typeface="Permanent Marker"/>
                <a:sym typeface="Permanent Marker"/>
              </a:rPr>
              <a:t>The Creator of the document or object witnessed, participated, or lived during the time of the event. (First-Hand)</a:t>
            </a:r>
            <a:endParaRPr sz="25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0"/>
          <p:cNvSpPr txBox="1"/>
          <p:nvPr/>
        </p:nvSpPr>
        <p:spPr>
          <a:xfrm>
            <a:off x="0" y="0"/>
            <a:ext cx="4686300" cy="5024400"/>
          </a:xfrm>
          <a:prstGeom prst="rect">
            <a:avLst/>
          </a:prstGeom>
          <a:solidFill>
            <a:srgbClr val="D9D9D9">
              <a:alpha val="4637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Examples</a:t>
            </a:r>
            <a:r>
              <a:rPr lang="en" sz="36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</a:t>
            </a:r>
            <a:endParaRPr sz="600">
              <a:solidFill>
                <a:schemeClr val="dk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75" name="Google Shape;175;p2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6" name="Google Shape;17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06405">
            <a:off x="7095334" y="2456828"/>
            <a:ext cx="1707083" cy="2475541"/>
          </a:xfrm>
          <a:prstGeom prst="rect">
            <a:avLst/>
          </a:prstGeom>
          <a:noFill/>
          <a:ln>
            <a:noFill/>
          </a:ln>
          <a:effectLst>
            <a:outerShdw blurRad="57150" dist="190500" dir="27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77" name="Google Shape;177;p20"/>
          <p:cNvSpPr txBox="1"/>
          <p:nvPr/>
        </p:nvSpPr>
        <p:spPr>
          <a:xfrm rot="5400000">
            <a:off x="5581825" y="2168875"/>
            <a:ext cx="6315300" cy="7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PRIMARY SOURCES</a:t>
            </a:r>
            <a:endParaRPr sz="4000">
              <a:solidFill>
                <a:schemeClr val="dk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78" name="Google Shape;178;p20"/>
          <p:cNvSpPr txBox="1"/>
          <p:nvPr/>
        </p:nvSpPr>
        <p:spPr>
          <a:xfrm>
            <a:off x="64450" y="583175"/>
            <a:ext cx="4897500" cy="49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Permanent Marker"/>
              <a:buChar char="●"/>
            </a:pPr>
            <a:r>
              <a:rPr lang="en" sz="16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archives and manuscript material</a:t>
            </a:r>
            <a:endParaRPr sz="16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Permanent Marker"/>
              <a:buChar char="●"/>
            </a:pPr>
            <a:r>
              <a:rPr lang="en" sz="16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photographs, audio recordings, </a:t>
            </a:r>
            <a:endParaRPr sz="16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video recordings, films</a:t>
            </a:r>
            <a:endParaRPr sz="16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Permanent Marker"/>
              <a:buChar char="●"/>
            </a:pPr>
            <a:r>
              <a:rPr lang="en" sz="16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journals, letters and diaries</a:t>
            </a:r>
            <a:endParaRPr sz="16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Permanent Marker"/>
              <a:buChar char="●"/>
            </a:pPr>
            <a:r>
              <a:rPr lang="en" sz="16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speeches</a:t>
            </a:r>
            <a:endParaRPr sz="16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Permanent Marker"/>
              <a:buChar char="●"/>
            </a:pPr>
            <a:r>
              <a:rPr lang="en" sz="16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scrapbooks</a:t>
            </a:r>
            <a:endParaRPr sz="16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Permanent Marker"/>
              <a:buChar char="●"/>
            </a:pPr>
            <a:r>
              <a:rPr lang="en" sz="16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published books, newspapers and </a:t>
            </a:r>
            <a:endParaRPr sz="16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magazine clippings published at the time</a:t>
            </a:r>
            <a:endParaRPr sz="16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Permanent Marker"/>
              <a:buChar char="●"/>
            </a:pPr>
            <a:r>
              <a:rPr lang="en" sz="16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government publications</a:t>
            </a:r>
            <a:endParaRPr sz="16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Permanent Marker"/>
              <a:buChar char="●"/>
            </a:pPr>
            <a:r>
              <a:rPr lang="en" sz="16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oral histories</a:t>
            </a:r>
            <a:endParaRPr sz="16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Permanent Marker"/>
              <a:buChar char="●"/>
            </a:pPr>
            <a:r>
              <a:rPr lang="en" sz="16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records of organizations</a:t>
            </a:r>
            <a:endParaRPr sz="16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Permanent Marker"/>
              <a:buChar char="●"/>
            </a:pPr>
            <a:r>
              <a:rPr lang="en" sz="16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autobiographies and memoirs</a:t>
            </a:r>
            <a:endParaRPr sz="16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Permanent Marker"/>
              <a:buChar char="●"/>
            </a:pPr>
            <a:r>
              <a:rPr lang="en" sz="16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Artifacts (clothing, costumes, furniture)</a:t>
            </a:r>
            <a:endParaRPr sz="16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Permanent Marker"/>
              <a:buChar char="●"/>
            </a:pPr>
            <a:r>
              <a:rPr lang="en" sz="16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research data, e.g. public opinion polls</a:t>
            </a:r>
            <a:endParaRPr sz="1600">
              <a:solidFill>
                <a:schemeClr val="dk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179" name="Google Shape;179;p20"/>
          <p:cNvPicPr preferRelativeResize="0"/>
          <p:nvPr/>
        </p:nvPicPr>
        <p:blipFill rotWithShape="1">
          <a:blip r:embed="rId4">
            <a:alphaModFix/>
          </a:blip>
          <a:srcRect l="17188" t="3411" r="17677" b="4634"/>
          <a:stretch/>
        </p:blipFill>
        <p:spPr>
          <a:xfrm>
            <a:off x="5998650" y="119100"/>
            <a:ext cx="2389524" cy="1897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575441" flipH="1">
            <a:off x="5672770" y="356021"/>
            <a:ext cx="1516562" cy="1000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217336">
            <a:off x="4912725" y="2255157"/>
            <a:ext cx="2223275" cy="2701709"/>
          </a:xfrm>
          <a:prstGeom prst="rect">
            <a:avLst/>
          </a:prstGeom>
          <a:noFill/>
          <a:ln>
            <a:noFill/>
          </a:ln>
          <a:effectLst>
            <a:outerShdw blurRad="57150" dist="200025" dir="33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82" name="Google Shape;182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465798">
            <a:off x="4136153" y="3281361"/>
            <a:ext cx="1463894" cy="939329"/>
          </a:xfrm>
          <a:prstGeom prst="rect">
            <a:avLst/>
          </a:prstGeom>
          <a:noFill/>
          <a:ln>
            <a:noFill/>
          </a:ln>
          <a:effectLst>
            <a:outerShdw blurRad="57150" dist="133350" dir="354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83" name="Google Shape;183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249850">
            <a:off x="3886258" y="1006019"/>
            <a:ext cx="2029462" cy="1506860"/>
          </a:xfrm>
          <a:prstGeom prst="rect">
            <a:avLst/>
          </a:prstGeom>
          <a:noFill/>
          <a:ln>
            <a:noFill/>
          </a:ln>
          <a:effectLst>
            <a:outerShdw blurRad="57150" dist="114300" dir="354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" name="Google Shape;18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6448">
            <a:off x="4731400" y="322600"/>
            <a:ext cx="2453700" cy="2273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99906">
            <a:off x="6502097" y="1706055"/>
            <a:ext cx="2569855" cy="3315118"/>
          </a:xfrm>
          <a:prstGeom prst="rect">
            <a:avLst/>
          </a:prstGeom>
          <a:noFill/>
          <a:ln>
            <a:noFill/>
          </a:ln>
          <a:effectLst>
            <a:outerShdw blurRad="57150" dist="104775" dir="432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91" name="Google Shape;19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931223">
            <a:off x="7647275" y="25253"/>
            <a:ext cx="1318291" cy="1513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719540">
            <a:off x="563069" y="3080067"/>
            <a:ext cx="1485363" cy="1930190"/>
          </a:xfrm>
          <a:prstGeom prst="rect">
            <a:avLst/>
          </a:prstGeom>
          <a:noFill/>
          <a:ln>
            <a:noFill/>
          </a:ln>
          <a:effectLst>
            <a:outerShdw blurRad="57150" dist="114300" dir="258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93" name="Google Shape;193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14161">
            <a:off x="3919724" y="3469721"/>
            <a:ext cx="1853998" cy="1491904"/>
          </a:xfrm>
          <a:prstGeom prst="rect">
            <a:avLst/>
          </a:prstGeom>
          <a:noFill/>
          <a:ln>
            <a:noFill/>
          </a:ln>
          <a:effectLst>
            <a:outerShdw blurRad="57150" dist="142875" dir="258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94" name="Google Shape;194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82071">
            <a:off x="153300" y="87100"/>
            <a:ext cx="1857375" cy="2857500"/>
          </a:xfrm>
          <a:prstGeom prst="rect">
            <a:avLst/>
          </a:prstGeom>
          <a:noFill/>
          <a:ln>
            <a:noFill/>
          </a:ln>
          <a:effectLst>
            <a:outerShdw blurRad="57150" dist="152400" dir="21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95" name="Google Shape;195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545885">
            <a:off x="1939179" y="339738"/>
            <a:ext cx="2771168" cy="3514753"/>
          </a:xfrm>
          <a:prstGeom prst="rect">
            <a:avLst/>
          </a:prstGeom>
          <a:noFill/>
          <a:ln>
            <a:noFill/>
          </a:ln>
          <a:effectLst>
            <a:outerShdw blurRad="57150" dist="171450" dir="222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96" name="Google Shape;196;p21"/>
          <p:cNvSpPr txBox="1"/>
          <p:nvPr/>
        </p:nvSpPr>
        <p:spPr>
          <a:xfrm>
            <a:off x="378750" y="1160400"/>
            <a:ext cx="8386500" cy="2464200"/>
          </a:xfrm>
          <a:prstGeom prst="rect">
            <a:avLst/>
          </a:prstGeom>
          <a:solidFill>
            <a:srgbClr val="D9D9D9">
              <a:alpha val="7598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solidFill>
                  <a:srgbClr val="FF00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WHICH ONE DOES NOT BELONG? (WHICH ONE IS NOT A PRIMARY SOURCE?)</a:t>
            </a:r>
            <a:endParaRPr sz="4900">
              <a:solidFill>
                <a:srgbClr val="FF00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3" name="Google Shape;20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6448">
            <a:off x="4401400" y="322600"/>
            <a:ext cx="2453700" cy="2273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99906">
            <a:off x="6502097" y="1706055"/>
            <a:ext cx="2569855" cy="3315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74453">
            <a:off x="7457776" y="139054"/>
            <a:ext cx="1318293" cy="1513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719540">
            <a:off x="415319" y="3124992"/>
            <a:ext cx="1485363" cy="1930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14161">
            <a:off x="4568349" y="3118471"/>
            <a:ext cx="1853998" cy="1491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82071">
            <a:off x="153300" y="87100"/>
            <a:ext cx="185737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545885">
            <a:off x="1825379" y="726238"/>
            <a:ext cx="2771168" cy="3514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10607427" flipH="1">
            <a:off x="4792529" y="104539"/>
            <a:ext cx="2650694" cy="1748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3"/>
          <p:cNvSpPr txBox="1"/>
          <p:nvPr/>
        </p:nvSpPr>
        <p:spPr>
          <a:xfrm>
            <a:off x="48800" y="51375"/>
            <a:ext cx="4501800" cy="5031900"/>
          </a:xfrm>
          <a:prstGeom prst="rect">
            <a:avLst/>
          </a:prstGeom>
          <a:solidFill>
            <a:srgbClr val="D9D9D9">
              <a:alpha val="6425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300" u="sng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Things to consider</a:t>
            </a:r>
            <a:endParaRPr sz="3300" u="sng">
              <a:solidFill>
                <a:schemeClr val="dk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Who Wrote or created this?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When did they write or make this?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Why did they write or make this?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What is your overall impression of this source? Is it trustworthy?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217" name="Google Shape;217;p23"/>
          <p:cNvPicPr preferRelativeResize="0"/>
          <p:nvPr/>
        </p:nvPicPr>
        <p:blipFill rotWithShape="1">
          <a:blip r:embed="rId3">
            <a:alphaModFix/>
          </a:blip>
          <a:srcRect l="15493" t="2514" r="15768" b="4019"/>
          <a:stretch/>
        </p:blipFill>
        <p:spPr>
          <a:xfrm>
            <a:off x="4686300" y="614700"/>
            <a:ext cx="4214050" cy="322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799010" flipH="1">
            <a:off x="5749236" y="2491142"/>
            <a:ext cx="1220229" cy="804871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3"/>
          <p:cNvSpPr txBox="1"/>
          <p:nvPr/>
        </p:nvSpPr>
        <p:spPr>
          <a:xfrm>
            <a:off x="4550600" y="4046975"/>
            <a:ext cx="4501800" cy="8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PRIMARY SOURCES</a:t>
            </a:r>
            <a:endParaRPr sz="3600">
              <a:solidFill>
                <a:schemeClr val="dk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220" name="Google Shape;22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7175" y="910050"/>
            <a:ext cx="1650125" cy="175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6" name="Google Shape;22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1213" y="157325"/>
            <a:ext cx="6841576" cy="49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4"/>
          <p:cNvSpPr/>
          <p:nvPr/>
        </p:nvSpPr>
        <p:spPr>
          <a:xfrm>
            <a:off x="4827350" y="66397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4"/>
          <p:cNvSpPr/>
          <p:nvPr/>
        </p:nvSpPr>
        <p:spPr>
          <a:xfrm>
            <a:off x="4827350" y="93937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4"/>
          <p:cNvSpPr/>
          <p:nvPr/>
        </p:nvSpPr>
        <p:spPr>
          <a:xfrm>
            <a:off x="4827350" y="165712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4"/>
          <p:cNvSpPr/>
          <p:nvPr/>
        </p:nvSpPr>
        <p:spPr>
          <a:xfrm>
            <a:off x="4827350" y="2650263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4"/>
          <p:cNvSpPr/>
          <p:nvPr/>
        </p:nvSpPr>
        <p:spPr>
          <a:xfrm>
            <a:off x="4827350" y="364342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4"/>
          <p:cNvSpPr/>
          <p:nvPr/>
        </p:nvSpPr>
        <p:spPr>
          <a:xfrm>
            <a:off x="4827350" y="1932513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4"/>
          <p:cNvSpPr/>
          <p:nvPr/>
        </p:nvSpPr>
        <p:spPr>
          <a:xfrm>
            <a:off x="4827350" y="391882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4"/>
          <p:cNvSpPr/>
          <p:nvPr/>
        </p:nvSpPr>
        <p:spPr>
          <a:xfrm>
            <a:off x="4827350" y="292567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4"/>
          <p:cNvSpPr txBox="1"/>
          <p:nvPr/>
        </p:nvSpPr>
        <p:spPr>
          <a:xfrm>
            <a:off x="237875" y="353550"/>
            <a:ext cx="4221600" cy="4436400"/>
          </a:xfrm>
          <a:prstGeom prst="rect">
            <a:avLst/>
          </a:prstGeom>
          <a:solidFill>
            <a:srgbClr val="D9D9D9">
              <a:alpha val="4637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Copy this chart in your notebook or on a piece of loose-leaf paper. 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Label each section with the following headings: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Char char="●"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Definition 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Char char="●"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Characteristics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Char char="●"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Examples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Char char="●"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Things to consider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236" name="Google Shape;23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748737" flipH="1">
            <a:off x="3901563" y="78149"/>
            <a:ext cx="1026900" cy="677352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 txBox="1"/>
          <p:nvPr/>
        </p:nvSpPr>
        <p:spPr>
          <a:xfrm>
            <a:off x="4850300" y="591075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Definition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38" name="Google Shape;238;p24"/>
          <p:cNvSpPr txBox="1"/>
          <p:nvPr/>
        </p:nvSpPr>
        <p:spPr>
          <a:xfrm>
            <a:off x="4850300" y="1597613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Characteristics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39" name="Google Shape;239;p24"/>
          <p:cNvSpPr txBox="1"/>
          <p:nvPr/>
        </p:nvSpPr>
        <p:spPr>
          <a:xfrm>
            <a:off x="4850300" y="2604150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EXAMPLES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40" name="Google Shape;240;p24"/>
          <p:cNvSpPr txBox="1"/>
          <p:nvPr/>
        </p:nvSpPr>
        <p:spPr>
          <a:xfrm>
            <a:off x="4850300" y="3578625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Things to Consider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41" name="Google Shape;241;p24"/>
          <p:cNvSpPr txBox="1"/>
          <p:nvPr/>
        </p:nvSpPr>
        <p:spPr>
          <a:xfrm rot="5400000">
            <a:off x="5935325" y="1756350"/>
            <a:ext cx="4665000" cy="16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Permanent Marker"/>
                <a:ea typeface="Permanent Marker"/>
                <a:cs typeface="Permanent Marker"/>
                <a:sym typeface="Permanent Marker"/>
              </a:rPr>
              <a:t>SECONDARY </a:t>
            </a:r>
            <a:r>
              <a:rPr lang="en" sz="6100">
                <a:latin typeface="Permanent Marker"/>
                <a:ea typeface="Permanent Marker"/>
                <a:cs typeface="Permanent Marker"/>
                <a:sym typeface="Permanent Marker"/>
              </a:rPr>
              <a:t>SOURCES</a:t>
            </a:r>
            <a:endParaRPr sz="61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l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A secondary source is an opinion, account, or interpretation of a past event by someone who wasn’t actually there.</a:t>
            </a: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1213" y="157325"/>
            <a:ext cx="6841576" cy="49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4827350" y="66397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5"/>
          <p:cNvSpPr/>
          <p:nvPr/>
        </p:nvSpPr>
        <p:spPr>
          <a:xfrm>
            <a:off x="4827350" y="93937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5"/>
          <p:cNvSpPr/>
          <p:nvPr/>
        </p:nvSpPr>
        <p:spPr>
          <a:xfrm>
            <a:off x="4827350" y="165712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5"/>
          <p:cNvSpPr/>
          <p:nvPr/>
        </p:nvSpPr>
        <p:spPr>
          <a:xfrm>
            <a:off x="4827350" y="2650263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5"/>
          <p:cNvSpPr/>
          <p:nvPr/>
        </p:nvSpPr>
        <p:spPr>
          <a:xfrm>
            <a:off x="4827350" y="364342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5"/>
          <p:cNvSpPr/>
          <p:nvPr/>
        </p:nvSpPr>
        <p:spPr>
          <a:xfrm>
            <a:off x="4827350" y="1932513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5"/>
          <p:cNvSpPr/>
          <p:nvPr/>
        </p:nvSpPr>
        <p:spPr>
          <a:xfrm>
            <a:off x="4827350" y="391882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5"/>
          <p:cNvSpPr/>
          <p:nvPr/>
        </p:nvSpPr>
        <p:spPr>
          <a:xfrm>
            <a:off x="4827350" y="292567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5"/>
          <p:cNvSpPr txBox="1"/>
          <p:nvPr/>
        </p:nvSpPr>
        <p:spPr>
          <a:xfrm>
            <a:off x="4850300" y="591075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Definition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57" name="Google Shape;257;p25"/>
          <p:cNvSpPr txBox="1"/>
          <p:nvPr/>
        </p:nvSpPr>
        <p:spPr>
          <a:xfrm>
            <a:off x="4850300" y="1597613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Characteristics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58" name="Google Shape;258;p25"/>
          <p:cNvSpPr txBox="1"/>
          <p:nvPr/>
        </p:nvSpPr>
        <p:spPr>
          <a:xfrm>
            <a:off x="4850300" y="2604150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EXAMPLES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59" name="Google Shape;259;p25"/>
          <p:cNvSpPr txBox="1"/>
          <p:nvPr/>
        </p:nvSpPr>
        <p:spPr>
          <a:xfrm>
            <a:off x="4850300" y="3578625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Things to Consider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60" name="Google Shape;260;p25"/>
          <p:cNvSpPr txBox="1"/>
          <p:nvPr/>
        </p:nvSpPr>
        <p:spPr>
          <a:xfrm rot="5400000">
            <a:off x="5861150" y="2228525"/>
            <a:ext cx="48075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Permanent Marker"/>
                <a:ea typeface="Permanent Marker"/>
                <a:cs typeface="Permanent Marker"/>
                <a:sym typeface="Permanent Marker"/>
              </a:rPr>
              <a:t>SECONDARY SOURCES</a:t>
            </a:r>
            <a:endParaRPr sz="34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61" name="Google Shape;261;p25"/>
          <p:cNvSpPr/>
          <p:nvPr/>
        </p:nvSpPr>
        <p:spPr>
          <a:xfrm>
            <a:off x="1395728" y="1742975"/>
            <a:ext cx="1357011" cy="253502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84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5"/>
          <p:cNvSpPr/>
          <p:nvPr/>
        </p:nvSpPr>
        <p:spPr>
          <a:xfrm>
            <a:off x="273625" y="2109525"/>
            <a:ext cx="1477697" cy="253502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81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5"/>
          <p:cNvSpPr/>
          <p:nvPr/>
        </p:nvSpPr>
        <p:spPr>
          <a:xfrm>
            <a:off x="220969" y="2661225"/>
            <a:ext cx="3829025" cy="253502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81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25"/>
          <p:cNvSpPr/>
          <p:nvPr/>
        </p:nvSpPr>
        <p:spPr>
          <a:xfrm>
            <a:off x="333983" y="3146300"/>
            <a:ext cx="2543920" cy="253502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81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5"/>
          <p:cNvSpPr/>
          <p:nvPr/>
        </p:nvSpPr>
        <p:spPr>
          <a:xfrm>
            <a:off x="273619" y="3631375"/>
            <a:ext cx="3981177" cy="253502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81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5"/>
          <p:cNvSpPr/>
          <p:nvPr/>
        </p:nvSpPr>
        <p:spPr>
          <a:xfrm>
            <a:off x="333972" y="4116450"/>
            <a:ext cx="950815" cy="253502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81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5"/>
          <p:cNvSpPr txBox="1"/>
          <p:nvPr/>
        </p:nvSpPr>
        <p:spPr>
          <a:xfrm>
            <a:off x="220975" y="307525"/>
            <a:ext cx="4238700" cy="4287000"/>
          </a:xfrm>
          <a:prstGeom prst="rect">
            <a:avLst/>
          </a:prstGeom>
          <a:solidFill>
            <a:srgbClr val="D9D9D9">
              <a:alpha val="4637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u="sng">
                <a:latin typeface="Permanent Marker"/>
                <a:ea typeface="Permanent Marker"/>
                <a:cs typeface="Permanent Marker"/>
                <a:sym typeface="Permanent Marker"/>
              </a:rPr>
              <a:t>Definition</a:t>
            </a:r>
            <a:endParaRPr sz="3900" u="sng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latin typeface="Permanent Marker"/>
                <a:ea typeface="Permanent Marker"/>
                <a:cs typeface="Permanent Marker"/>
                <a:sym typeface="Permanent Marker"/>
              </a:rPr>
              <a:t>A secondary source is an opinion, account, or interpretation of a past event by someone who wasn’t there. </a:t>
            </a:r>
            <a:endParaRPr sz="31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268" name="Google Shape;26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798995" flipH="1">
            <a:off x="3646645" y="379670"/>
            <a:ext cx="1516561" cy="1000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4" name="Google Shape;274;p26"/>
          <p:cNvPicPr preferRelativeResize="0"/>
          <p:nvPr/>
        </p:nvPicPr>
        <p:blipFill rotWithShape="1">
          <a:blip r:embed="rId3">
            <a:alphaModFix/>
          </a:blip>
          <a:srcRect l="17188" t="3411" r="17677" b="4634"/>
          <a:stretch/>
        </p:blipFill>
        <p:spPr>
          <a:xfrm>
            <a:off x="5025825" y="204375"/>
            <a:ext cx="3283874" cy="2607904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6"/>
          <p:cNvSpPr/>
          <p:nvPr/>
        </p:nvSpPr>
        <p:spPr>
          <a:xfrm>
            <a:off x="686420" y="1502675"/>
            <a:ext cx="3283877" cy="2534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6"/>
          <p:cNvSpPr/>
          <p:nvPr/>
        </p:nvSpPr>
        <p:spPr>
          <a:xfrm>
            <a:off x="476000" y="2618425"/>
            <a:ext cx="1548441" cy="253478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66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6"/>
          <p:cNvSpPr txBox="1"/>
          <p:nvPr/>
        </p:nvSpPr>
        <p:spPr>
          <a:xfrm>
            <a:off x="199800" y="367050"/>
            <a:ext cx="4761600" cy="4409400"/>
          </a:xfrm>
          <a:prstGeom prst="rect">
            <a:avLst/>
          </a:prstGeom>
          <a:solidFill>
            <a:srgbClr val="D9D9D9">
              <a:alpha val="4637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latin typeface="Permanent Marker"/>
                <a:ea typeface="Permanent Marker"/>
                <a:cs typeface="Permanent Marker"/>
                <a:sym typeface="Permanent Marker"/>
              </a:rPr>
              <a:t>Characteristics</a:t>
            </a:r>
            <a:endParaRPr sz="3600" u="sng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78" name="Google Shape;278;p26"/>
          <p:cNvSpPr/>
          <p:nvPr/>
        </p:nvSpPr>
        <p:spPr>
          <a:xfrm>
            <a:off x="278100" y="1168200"/>
            <a:ext cx="3840112" cy="253502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81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6"/>
          <p:cNvSpPr/>
          <p:nvPr/>
        </p:nvSpPr>
        <p:spPr>
          <a:xfrm>
            <a:off x="2963625" y="2558775"/>
            <a:ext cx="1477697" cy="253502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81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6"/>
          <p:cNvSpPr/>
          <p:nvPr/>
        </p:nvSpPr>
        <p:spPr>
          <a:xfrm>
            <a:off x="511375" y="2579438"/>
            <a:ext cx="1477697" cy="253502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81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6"/>
          <p:cNvSpPr/>
          <p:nvPr/>
        </p:nvSpPr>
        <p:spPr>
          <a:xfrm>
            <a:off x="393900" y="2041050"/>
            <a:ext cx="2700189" cy="253502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81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6"/>
          <p:cNvSpPr/>
          <p:nvPr/>
        </p:nvSpPr>
        <p:spPr>
          <a:xfrm>
            <a:off x="393900" y="1565250"/>
            <a:ext cx="3576354" cy="253502"/>
          </a:xfrm>
          <a:custGeom>
            <a:avLst/>
            <a:gdLst/>
            <a:ahLst/>
            <a:cxnLst/>
            <a:rect l="l" t="t" r="r" b="b"/>
            <a:pathLst>
              <a:path w="42235" h="4816" extrusionOk="0">
                <a:moveTo>
                  <a:pt x="22900" y="1"/>
                </a:moveTo>
                <a:lnTo>
                  <a:pt x="19715" y="138"/>
                </a:lnTo>
                <a:lnTo>
                  <a:pt x="19289" y="168"/>
                </a:lnTo>
                <a:lnTo>
                  <a:pt x="17186" y="351"/>
                </a:lnTo>
                <a:lnTo>
                  <a:pt x="13042" y="595"/>
                </a:lnTo>
                <a:lnTo>
                  <a:pt x="12265" y="626"/>
                </a:lnTo>
                <a:lnTo>
                  <a:pt x="5698" y="1159"/>
                </a:lnTo>
                <a:lnTo>
                  <a:pt x="1828" y="1296"/>
                </a:lnTo>
                <a:lnTo>
                  <a:pt x="274" y="1387"/>
                </a:lnTo>
                <a:lnTo>
                  <a:pt x="0" y="1524"/>
                </a:lnTo>
                <a:lnTo>
                  <a:pt x="0" y="4328"/>
                </a:lnTo>
                <a:lnTo>
                  <a:pt x="274" y="4358"/>
                </a:lnTo>
                <a:lnTo>
                  <a:pt x="351" y="4404"/>
                </a:lnTo>
                <a:lnTo>
                  <a:pt x="533" y="4404"/>
                </a:lnTo>
                <a:lnTo>
                  <a:pt x="1828" y="4648"/>
                </a:lnTo>
                <a:lnTo>
                  <a:pt x="5698" y="4815"/>
                </a:lnTo>
                <a:lnTo>
                  <a:pt x="9355" y="4815"/>
                </a:lnTo>
                <a:lnTo>
                  <a:pt x="16165" y="4511"/>
                </a:lnTo>
                <a:lnTo>
                  <a:pt x="16943" y="4495"/>
                </a:lnTo>
                <a:lnTo>
                  <a:pt x="21087" y="4267"/>
                </a:lnTo>
                <a:lnTo>
                  <a:pt x="23204" y="4084"/>
                </a:lnTo>
                <a:lnTo>
                  <a:pt x="23646" y="4054"/>
                </a:lnTo>
                <a:lnTo>
                  <a:pt x="26191" y="3977"/>
                </a:lnTo>
                <a:lnTo>
                  <a:pt x="29375" y="3993"/>
                </a:lnTo>
                <a:lnTo>
                  <a:pt x="29710" y="4008"/>
                </a:lnTo>
                <a:lnTo>
                  <a:pt x="32895" y="4176"/>
                </a:lnTo>
                <a:lnTo>
                  <a:pt x="33184" y="4221"/>
                </a:lnTo>
                <a:lnTo>
                  <a:pt x="33458" y="4267"/>
                </a:lnTo>
                <a:lnTo>
                  <a:pt x="33717" y="4297"/>
                </a:lnTo>
                <a:lnTo>
                  <a:pt x="35576" y="4419"/>
                </a:lnTo>
                <a:lnTo>
                  <a:pt x="36841" y="4419"/>
                </a:lnTo>
                <a:lnTo>
                  <a:pt x="38060" y="4739"/>
                </a:lnTo>
                <a:lnTo>
                  <a:pt x="42234" y="4739"/>
                </a:lnTo>
                <a:lnTo>
                  <a:pt x="42234" y="565"/>
                </a:lnTo>
                <a:lnTo>
                  <a:pt x="40848" y="412"/>
                </a:lnTo>
                <a:lnTo>
                  <a:pt x="38882" y="412"/>
                </a:lnTo>
                <a:lnTo>
                  <a:pt x="37679" y="336"/>
                </a:lnTo>
                <a:lnTo>
                  <a:pt x="37420" y="306"/>
                </a:lnTo>
                <a:lnTo>
                  <a:pt x="37145" y="260"/>
                </a:lnTo>
                <a:lnTo>
                  <a:pt x="36856" y="214"/>
                </a:lnTo>
                <a:lnTo>
                  <a:pt x="33687" y="31"/>
                </a:lnTo>
                <a:lnTo>
                  <a:pt x="33336" y="31"/>
                </a:lnTo>
                <a:lnTo>
                  <a:pt x="27212" y="16"/>
                </a:lnTo>
                <a:lnTo>
                  <a:pt x="26846" y="1"/>
                </a:lnTo>
                <a:close/>
              </a:path>
            </a:pathLst>
          </a:custGeom>
          <a:solidFill>
            <a:srgbClr val="EEFF41">
              <a:alpha val="815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6"/>
          <p:cNvSpPr txBox="1"/>
          <p:nvPr/>
        </p:nvSpPr>
        <p:spPr>
          <a:xfrm>
            <a:off x="278088" y="1040575"/>
            <a:ext cx="4505100" cy="21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Interpretations of information written after the event; Offers a review or a critique</a:t>
            </a:r>
            <a:endParaRPr/>
          </a:p>
        </p:txBody>
      </p:sp>
      <p:pic>
        <p:nvPicPr>
          <p:cNvPr id="284" name="Google Shape;28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52484">
            <a:off x="447033" y="3039471"/>
            <a:ext cx="1840360" cy="2061308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6"/>
          <p:cNvSpPr txBox="1"/>
          <p:nvPr/>
        </p:nvSpPr>
        <p:spPr>
          <a:xfrm rot="5400000">
            <a:off x="6204800" y="2169300"/>
            <a:ext cx="5029800" cy="6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SECONDARY SOURCES</a:t>
            </a:r>
            <a:endParaRPr/>
          </a:p>
        </p:txBody>
      </p:sp>
      <p:pic>
        <p:nvPicPr>
          <p:cNvPr id="286" name="Google Shape;28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108063" flipH="1">
            <a:off x="5010966" y="331752"/>
            <a:ext cx="1682991" cy="11101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2" name="Google Shape;29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1213" y="157325"/>
            <a:ext cx="6841576" cy="49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7"/>
          <p:cNvSpPr/>
          <p:nvPr/>
        </p:nvSpPr>
        <p:spPr>
          <a:xfrm>
            <a:off x="4827350" y="66397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27"/>
          <p:cNvSpPr/>
          <p:nvPr/>
        </p:nvSpPr>
        <p:spPr>
          <a:xfrm>
            <a:off x="4827350" y="93937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7"/>
          <p:cNvSpPr/>
          <p:nvPr/>
        </p:nvSpPr>
        <p:spPr>
          <a:xfrm>
            <a:off x="4827350" y="165712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7"/>
          <p:cNvSpPr/>
          <p:nvPr/>
        </p:nvSpPr>
        <p:spPr>
          <a:xfrm>
            <a:off x="4827350" y="2650263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7"/>
          <p:cNvSpPr/>
          <p:nvPr/>
        </p:nvSpPr>
        <p:spPr>
          <a:xfrm>
            <a:off x="4827350" y="364342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7"/>
          <p:cNvSpPr/>
          <p:nvPr/>
        </p:nvSpPr>
        <p:spPr>
          <a:xfrm>
            <a:off x="4827350" y="1932513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7"/>
          <p:cNvSpPr/>
          <p:nvPr/>
        </p:nvSpPr>
        <p:spPr>
          <a:xfrm>
            <a:off x="4827350" y="391882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7"/>
          <p:cNvSpPr/>
          <p:nvPr/>
        </p:nvSpPr>
        <p:spPr>
          <a:xfrm>
            <a:off x="4827350" y="292567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7"/>
          <p:cNvSpPr txBox="1"/>
          <p:nvPr/>
        </p:nvSpPr>
        <p:spPr>
          <a:xfrm>
            <a:off x="96200" y="157325"/>
            <a:ext cx="47541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latin typeface="Permanent Marker"/>
                <a:ea typeface="Permanent Marker"/>
                <a:cs typeface="Permanent Marker"/>
                <a:sym typeface="Permanent Marker"/>
              </a:rPr>
              <a:t>Examples</a:t>
            </a:r>
            <a:r>
              <a:rPr lang="en" sz="3600">
                <a:latin typeface="Permanent Marker"/>
                <a:ea typeface="Permanent Marker"/>
                <a:cs typeface="Permanent Marker"/>
                <a:sym typeface="Permanent Marker"/>
              </a:rPr>
              <a:t> </a:t>
            </a: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(Record 5 Examples)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Permanent Marker"/>
              <a:buChar char="●"/>
            </a:pPr>
            <a:r>
              <a:rPr lang="en" sz="24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Biographies</a:t>
            </a:r>
            <a:endParaRPr sz="24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Permanent Marker"/>
              <a:buChar char="●"/>
            </a:pPr>
            <a:r>
              <a:rPr lang="en" sz="24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Encyclopedias</a:t>
            </a:r>
            <a:endParaRPr sz="24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Permanent Marker"/>
              <a:buChar char="●"/>
            </a:pPr>
            <a:r>
              <a:rPr lang="en" sz="24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Textbooks</a:t>
            </a:r>
            <a:endParaRPr sz="24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Permanent Marker"/>
              <a:buChar char="●"/>
            </a:pPr>
            <a:r>
              <a:rPr lang="en" sz="24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Documentaries</a:t>
            </a:r>
            <a:endParaRPr sz="24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Permanent Marker"/>
              <a:buChar char="●"/>
            </a:pPr>
            <a:r>
              <a:rPr lang="en" sz="2400">
                <a:solidFill>
                  <a:srgbClr val="222222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Newspaper and magazine articles written after the event</a:t>
            </a:r>
            <a:endParaRPr sz="24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1600">
              <a:solidFill>
                <a:srgbClr val="222222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302" name="Google Shape;30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798995" flipH="1">
            <a:off x="3646645" y="1758833"/>
            <a:ext cx="1516561" cy="1000338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7"/>
          <p:cNvSpPr txBox="1"/>
          <p:nvPr/>
        </p:nvSpPr>
        <p:spPr>
          <a:xfrm>
            <a:off x="4850300" y="591075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Definition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04" name="Google Shape;304;p27"/>
          <p:cNvSpPr txBox="1"/>
          <p:nvPr/>
        </p:nvSpPr>
        <p:spPr>
          <a:xfrm>
            <a:off x="4850300" y="1597613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Characteristics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05" name="Google Shape;305;p27"/>
          <p:cNvSpPr txBox="1"/>
          <p:nvPr/>
        </p:nvSpPr>
        <p:spPr>
          <a:xfrm>
            <a:off x="4850300" y="2604150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EXAMPLES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06" name="Google Shape;306;p27"/>
          <p:cNvSpPr txBox="1"/>
          <p:nvPr/>
        </p:nvSpPr>
        <p:spPr>
          <a:xfrm>
            <a:off x="4850300" y="3578625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Things to Consider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07" name="Google Shape;307;p27"/>
          <p:cNvSpPr txBox="1"/>
          <p:nvPr/>
        </p:nvSpPr>
        <p:spPr>
          <a:xfrm rot="5400000">
            <a:off x="5836800" y="1645650"/>
            <a:ext cx="4665000" cy="19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>
                <a:latin typeface="Permanent Marker"/>
                <a:ea typeface="Permanent Marker"/>
                <a:cs typeface="Permanent Marker"/>
                <a:sym typeface="Permanent Marker"/>
              </a:rPr>
              <a:t>SECONDARY </a:t>
            </a:r>
            <a:r>
              <a:rPr lang="en" sz="6900">
                <a:latin typeface="Permanent Marker"/>
                <a:ea typeface="Permanent Marker"/>
                <a:cs typeface="Permanent Marker"/>
                <a:sym typeface="Permanent Marker"/>
              </a:rPr>
              <a:t>SOURCES</a:t>
            </a:r>
            <a:endParaRPr sz="69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3" name="Google Shape;31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74901">
            <a:off x="6510575" y="1903788"/>
            <a:ext cx="2738525" cy="273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75966">
            <a:off x="918476" y="2701774"/>
            <a:ext cx="1800354" cy="206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765860">
            <a:off x="598576" y="264879"/>
            <a:ext cx="1838545" cy="2353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1150" y="3466500"/>
            <a:ext cx="2738525" cy="143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49100" y="291300"/>
            <a:ext cx="135255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8"/>
          <p:cNvSpPr txBox="1"/>
          <p:nvPr/>
        </p:nvSpPr>
        <p:spPr>
          <a:xfrm>
            <a:off x="5449100" y="1203375"/>
            <a:ext cx="1464600" cy="7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00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p</a:t>
            </a:r>
            <a:r>
              <a:rPr lang="en" sz="2600">
                <a:solidFill>
                  <a:srgbClr val="FF00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odcast</a:t>
            </a:r>
            <a:endParaRPr sz="2600">
              <a:solidFill>
                <a:srgbClr val="FF00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319" name="Google Shape;319;p28"/>
          <p:cNvPicPr preferRelativeResize="0"/>
          <p:nvPr/>
        </p:nvPicPr>
        <p:blipFill rotWithShape="1">
          <a:blip r:embed="rId8">
            <a:alphaModFix/>
          </a:blip>
          <a:srcRect t="12026" r="76826" b="2254"/>
          <a:stretch/>
        </p:blipFill>
        <p:spPr>
          <a:xfrm>
            <a:off x="3100551" y="175633"/>
            <a:ext cx="1464599" cy="3290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5" name="Google Shape;32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1213" y="157325"/>
            <a:ext cx="6841576" cy="49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9"/>
          <p:cNvSpPr/>
          <p:nvPr/>
        </p:nvSpPr>
        <p:spPr>
          <a:xfrm>
            <a:off x="4827350" y="66397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9"/>
          <p:cNvSpPr/>
          <p:nvPr/>
        </p:nvSpPr>
        <p:spPr>
          <a:xfrm>
            <a:off x="4827350" y="93937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9"/>
          <p:cNvSpPr/>
          <p:nvPr/>
        </p:nvSpPr>
        <p:spPr>
          <a:xfrm>
            <a:off x="4827350" y="165712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29"/>
          <p:cNvSpPr/>
          <p:nvPr/>
        </p:nvSpPr>
        <p:spPr>
          <a:xfrm>
            <a:off x="4827350" y="2650263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29"/>
          <p:cNvSpPr/>
          <p:nvPr/>
        </p:nvSpPr>
        <p:spPr>
          <a:xfrm>
            <a:off x="4827350" y="3643425"/>
            <a:ext cx="2113800" cy="275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9"/>
          <p:cNvSpPr/>
          <p:nvPr/>
        </p:nvSpPr>
        <p:spPr>
          <a:xfrm>
            <a:off x="4827350" y="1932513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9"/>
          <p:cNvSpPr/>
          <p:nvPr/>
        </p:nvSpPr>
        <p:spPr>
          <a:xfrm>
            <a:off x="4827350" y="391882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29"/>
          <p:cNvSpPr/>
          <p:nvPr/>
        </p:nvSpPr>
        <p:spPr>
          <a:xfrm>
            <a:off x="4827350" y="2925675"/>
            <a:ext cx="2113800" cy="607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9"/>
          <p:cNvSpPr txBox="1"/>
          <p:nvPr/>
        </p:nvSpPr>
        <p:spPr>
          <a:xfrm>
            <a:off x="4850300" y="591075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Definition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35" name="Google Shape;335;p29"/>
          <p:cNvSpPr txBox="1"/>
          <p:nvPr/>
        </p:nvSpPr>
        <p:spPr>
          <a:xfrm>
            <a:off x="4850300" y="1597613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Characteristics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36" name="Google Shape;336;p29"/>
          <p:cNvSpPr txBox="1"/>
          <p:nvPr/>
        </p:nvSpPr>
        <p:spPr>
          <a:xfrm>
            <a:off x="4850300" y="2604150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EXAMPLES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37" name="Google Shape;337;p29"/>
          <p:cNvSpPr txBox="1"/>
          <p:nvPr/>
        </p:nvSpPr>
        <p:spPr>
          <a:xfrm>
            <a:off x="4850300" y="3578625"/>
            <a:ext cx="20679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ermanent Marker"/>
                <a:ea typeface="Permanent Marker"/>
                <a:cs typeface="Permanent Marker"/>
                <a:sym typeface="Permanent Marker"/>
              </a:rPr>
              <a:t>Things to Consider</a:t>
            </a:r>
            <a:endParaRPr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38" name="Google Shape;338;p29"/>
          <p:cNvSpPr txBox="1"/>
          <p:nvPr/>
        </p:nvSpPr>
        <p:spPr>
          <a:xfrm rot="5400000">
            <a:off x="6058650" y="1818900"/>
            <a:ext cx="4665000" cy="1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latin typeface="Permanent Marker"/>
                <a:ea typeface="Permanent Marker"/>
                <a:cs typeface="Permanent Marker"/>
                <a:sym typeface="Permanent Marker"/>
              </a:rPr>
              <a:t>SECONDARY </a:t>
            </a:r>
            <a:r>
              <a:rPr lang="en" sz="6400">
                <a:latin typeface="Permanent Marker"/>
                <a:ea typeface="Permanent Marker"/>
                <a:cs typeface="Permanent Marker"/>
                <a:sym typeface="Permanent Marker"/>
              </a:rPr>
              <a:t>SOURCES</a:t>
            </a:r>
            <a:endParaRPr sz="64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39" name="Google Shape;339;p29"/>
          <p:cNvSpPr txBox="1"/>
          <p:nvPr/>
        </p:nvSpPr>
        <p:spPr>
          <a:xfrm>
            <a:off x="53700" y="55800"/>
            <a:ext cx="4501800" cy="5031900"/>
          </a:xfrm>
          <a:prstGeom prst="rect">
            <a:avLst/>
          </a:prstGeom>
          <a:solidFill>
            <a:srgbClr val="D9D9D9">
              <a:alpha val="6425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300" u="sng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Things to consider</a:t>
            </a:r>
            <a:endParaRPr sz="3300" u="sng">
              <a:solidFill>
                <a:schemeClr val="dk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Who Wrote or created this?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When did they write or make this?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Why did they write or make this?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ermanent Marker"/>
                <a:ea typeface="Permanent Marker"/>
                <a:cs typeface="Permanent Marker"/>
                <a:sym typeface="Permanent Marker"/>
              </a:rPr>
              <a:t>What is your overall impression of this source? Is it trustworthy?</a:t>
            </a:r>
            <a:endParaRPr sz="24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340" name="Google Shape;34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798995" flipH="1">
            <a:off x="3928020" y="2938670"/>
            <a:ext cx="1516561" cy="1000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0"/>
          <p:cNvSpPr txBox="1">
            <a:spLocks noGrp="1"/>
          </p:cNvSpPr>
          <p:nvPr>
            <p:ph type="title" idx="7"/>
          </p:nvPr>
        </p:nvSpPr>
        <p:spPr>
          <a:xfrm>
            <a:off x="8652600" y="861375"/>
            <a:ext cx="1599300" cy="393600"/>
          </a:xfrm>
          <a:prstGeom prst="rect">
            <a:avLst/>
          </a:prstGeom>
          <a:solidFill>
            <a:srgbClr val="EEFF41">
              <a:alpha val="8436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HISTORICAL RECORD</a:t>
            </a:r>
            <a:endParaRPr sz="1600"/>
          </a:p>
        </p:txBody>
      </p:sp>
      <p:sp>
        <p:nvSpPr>
          <p:cNvPr id="346" name="Google Shape;346;p30"/>
          <p:cNvSpPr txBox="1">
            <a:spLocks noGrp="1"/>
          </p:cNvSpPr>
          <p:nvPr>
            <p:ph type="title" idx="8"/>
          </p:nvPr>
        </p:nvSpPr>
        <p:spPr>
          <a:xfrm>
            <a:off x="8853700" y="2505975"/>
            <a:ext cx="1599300" cy="393600"/>
          </a:xfrm>
          <a:prstGeom prst="rect">
            <a:avLst/>
          </a:prstGeom>
          <a:solidFill>
            <a:srgbClr val="EEFF41">
              <a:alpha val="8156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CREDIBLE</a:t>
            </a:r>
            <a:endParaRPr sz="1700"/>
          </a:p>
        </p:txBody>
      </p:sp>
      <p:sp>
        <p:nvSpPr>
          <p:cNvPr id="347" name="Google Shape;347;p30"/>
          <p:cNvSpPr txBox="1">
            <a:spLocks noGrp="1"/>
          </p:cNvSpPr>
          <p:nvPr>
            <p:ph type="title"/>
          </p:nvPr>
        </p:nvSpPr>
        <p:spPr>
          <a:xfrm>
            <a:off x="8652600" y="1957775"/>
            <a:ext cx="1599300" cy="393600"/>
          </a:xfrm>
          <a:prstGeom prst="rect">
            <a:avLst/>
          </a:prstGeom>
          <a:solidFill>
            <a:srgbClr val="EEFF41">
              <a:alpha val="84360"/>
            </a:srgbClr>
          </a:solidFill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OPINION</a:t>
            </a:r>
            <a:endParaRPr sz="1800"/>
          </a:p>
        </p:txBody>
      </p:sp>
      <p:sp>
        <p:nvSpPr>
          <p:cNvPr id="348" name="Google Shape;348;p30"/>
          <p:cNvSpPr txBox="1">
            <a:spLocks noGrp="1"/>
          </p:cNvSpPr>
          <p:nvPr>
            <p:ph type="title"/>
          </p:nvPr>
        </p:nvSpPr>
        <p:spPr>
          <a:xfrm>
            <a:off x="8517475" y="1409575"/>
            <a:ext cx="1599300" cy="393600"/>
          </a:xfrm>
          <a:prstGeom prst="rect">
            <a:avLst/>
          </a:prstGeom>
          <a:solidFill>
            <a:srgbClr val="EEFF41">
              <a:alpha val="84360"/>
            </a:srgbClr>
          </a:solidFill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FACTS</a:t>
            </a:r>
            <a:endParaRPr sz="1800"/>
          </a:p>
        </p:txBody>
      </p:sp>
      <p:sp>
        <p:nvSpPr>
          <p:cNvPr id="349" name="Google Shape;349;p30"/>
          <p:cNvSpPr txBox="1">
            <a:spLocks noGrp="1"/>
          </p:cNvSpPr>
          <p:nvPr>
            <p:ph type="title"/>
          </p:nvPr>
        </p:nvSpPr>
        <p:spPr>
          <a:xfrm>
            <a:off x="8652600" y="313175"/>
            <a:ext cx="1599300" cy="393600"/>
          </a:xfrm>
          <a:prstGeom prst="rect">
            <a:avLst/>
          </a:prstGeom>
          <a:solidFill>
            <a:srgbClr val="EEFF41">
              <a:alpha val="84360"/>
            </a:srgbClr>
          </a:solidFill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INTERPRETATION</a:t>
            </a:r>
            <a:endParaRPr sz="1700"/>
          </a:p>
        </p:txBody>
      </p:sp>
      <p:sp>
        <p:nvSpPr>
          <p:cNvPr id="350" name="Google Shape;350;p30"/>
          <p:cNvSpPr txBox="1">
            <a:spLocks noGrp="1"/>
          </p:cNvSpPr>
          <p:nvPr>
            <p:ph type="title"/>
          </p:nvPr>
        </p:nvSpPr>
        <p:spPr>
          <a:xfrm>
            <a:off x="7254400" y="2792126"/>
            <a:ext cx="1599300" cy="393600"/>
          </a:xfrm>
          <a:prstGeom prst="rect">
            <a:avLst/>
          </a:prstGeom>
          <a:solidFill>
            <a:srgbClr val="EEFF41">
              <a:alpha val="84360"/>
            </a:srgbClr>
          </a:solidFill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BIAS</a:t>
            </a:r>
            <a:endParaRPr sz="1800"/>
          </a:p>
        </p:txBody>
      </p:sp>
      <p:sp>
        <p:nvSpPr>
          <p:cNvPr id="351" name="Google Shape;351;p30"/>
          <p:cNvSpPr txBox="1">
            <a:spLocks noGrp="1"/>
          </p:cNvSpPr>
          <p:nvPr>
            <p:ph type="title"/>
          </p:nvPr>
        </p:nvSpPr>
        <p:spPr>
          <a:xfrm>
            <a:off x="8652600" y="3789400"/>
            <a:ext cx="1599300" cy="393600"/>
          </a:xfrm>
          <a:prstGeom prst="rect">
            <a:avLst/>
          </a:prstGeom>
          <a:solidFill>
            <a:srgbClr val="EEFF41">
              <a:alpha val="84360"/>
            </a:srgbClr>
          </a:solidFill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SECONDARY SOURCE</a:t>
            </a:r>
            <a:endParaRPr sz="1500"/>
          </a:p>
        </p:txBody>
      </p:sp>
      <p:sp>
        <p:nvSpPr>
          <p:cNvPr id="352" name="Google Shape;352;p30"/>
          <p:cNvSpPr txBox="1">
            <a:spLocks noGrp="1"/>
          </p:cNvSpPr>
          <p:nvPr>
            <p:ph type="title"/>
          </p:nvPr>
        </p:nvSpPr>
        <p:spPr>
          <a:xfrm>
            <a:off x="7254400" y="4633525"/>
            <a:ext cx="1599300" cy="393600"/>
          </a:xfrm>
          <a:prstGeom prst="rect">
            <a:avLst/>
          </a:prstGeom>
          <a:solidFill>
            <a:srgbClr val="EEFF41">
              <a:alpha val="84360"/>
            </a:srgbClr>
          </a:solidFill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PRIMARY SOURCE</a:t>
            </a:r>
            <a:endParaRPr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1"/>
          <p:cNvSpPr txBox="1"/>
          <p:nvPr/>
        </p:nvSpPr>
        <p:spPr>
          <a:xfrm>
            <a:off x="118500" y="0"/>
            <a:ext cx="5194800" cy="50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FF00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Quiz</a:t>
            </a:r>
            <a:endParaRPr sz="2600">
              <a:solidFill>
                <a:srgbClr val="FF00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ermanent Marker"/>
              <a:buAutoNum type="arabicPeriod"/>
            </a:pPr>
            <a:r>
              <a:rPr lang="en" sz="1800">
                <a:latin typeface="Permanent Marker"/>
                <a:ea typeface="Permanent Marker"/>
                <a:cs typeface="Permanent Marker"/>
                <a:sym typeface="Permanent Marker"/>
              </a:rPr>
              <a:t>When was this poster made?</a:t>
            </a:r>
            <a:endParaRPr sz="18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ermanent Marker"/>
              <a:buAutoNum type="alphaUcParenR"/>
            </a:pPr>
            <a:r>
              <a:rPr lang="en" sz="1800">
                <a:latin typeface="Permanent Marker"/>
                <a:ea typeface="Permanent Marker"/>
                <a:cs typeface="Permanent Marker"/>
                <a:sym typeface="Permanent Marker"/>
              </a:rPr>
              <a:t>1717</a:t>
            </a:r>
            <a:endParaRPr sz="18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ermanent Marker"/>
              <a:buAutoNum type="alphaUcParenR"/>
            </a:pPr>
            <a:r>
              <a:rPr lang="en" sz="1800">
                <a:latin typeface="Permanent Marker"/>
                <a:ea typeface="Permanent Marker"/>
                <a:cs typeface="Permanent Marker"/>
                <a:sym typeface="Permanent Marker"/>
              </a:rPr>
              <a:t>1817</a:t>
            </a:r>
            <a:endParaRPr sz="18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ermanent Marker"/>
              <a:buAutoNum type="alphaUcParenR"/>
            </a:pPr>
            <a:r>
              <a:rPr lang="en" sz="1800">
                <a:latin typeface="Permanent Marker"/>
                <a:ea typeface="Permanent Marker"/>
                <a:cs typeface="Permanent Marker"/>
                <a:sym typeface="Permanent Marker"/>
              </a:rPr>
              <a:t>1917 </a:t>
            </a:r>
            <a:endParaRPr sz="18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ermanent Marker"/>
                <a:ea typeface="Permanent Marker"/>
                <a:cs typeface="Permanent Marker"/>
                <a:sym typeface="Permanent Marker"/>
              </a:rPr>
              <a:t>2. What period or social movement is being represented in this poster?</a:t>
            </a:r>
            <a:endParaRPr sz="18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ermanent Marker"/>
              <a:buAutoNum type="alphaUcParenR"/>
            </a:pPr>
            <a:r>
              <a:rPr lang="en" sz="1800">
                <a:latin typeface="Permanent Marker"/>
                <a:ea typeface="Permanent Marker"/>
                <a:cs typeface="Permanent Marker"/>
                <a:sym typeface="Permanent Marker"/>
              </a:rPr>
              <a:t>Abolitionist movement</a:t>
            </a:r>
            <a:endParaRPr sz="18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ermanent Marker"/>
              <a:buAutoNum type="alphaUcParenR"/>
            </a:pPr>
            <a:r>
              <a:rPr lang="en" sz="1800">
                <a:latin typeface="Permanent Marker"/>
                <a:ea typeface="Permanent Marker"/>
                <a:cs typeface="Permanent Marker"/>
                <a:sym typeface="Permanent Marker"/>
              </a:rPr>
              <a:t>Women’s SUffrage Movement</a:t>
            </a:r>
            <a:endParaRPr sz="18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ermanent Marker"/>
              <a:buAutoNum type="alphaUcParenR"/>
            </a:pPr>
            <a:r>
              <a:rPr lang="en" sz="1800">
                <a:latin typeface="Permanent Marker"/>
                <a:ea typeface="Permanent Marker"/>
                <a:cs typeface="Permanent Marker"/>
                <a:sym typeface="Permanent Marker"/>
              </a:rPr>
              <a:t>Prohibition</a:t>
            </a:r>
            <a:endParaRPr sz="18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ermanent Marker"/>
                <a:ea typeface="Permanent Marker"/>
                <a:cs typeface="Permanent Marker"/>
                <a:sym typeface="Permanent Marker"/>
              </a:rPr>
              <a:t>3. Who made this poster?</a:t>
            </a:r>
            <a:endParaRPr sz="18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ermanent Marker"/>
                <a:ea typeface="Permanent Marker"/>
                <a:cs typeface="Permanent Marker"/>
                <a:sym typeface="Permanent Marker"/>
              </a:rPr>
              <a:t>	A. Daughters of Liberty</a:t>
            </a:r>
            <a:endParaRPr sz="18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ermanent Marker"/>
                <a:ea typeface="Permanent Marker"/>
                <a:cs typeface="Permanent Marker"/>
                <a:sym typeface="Permanent Marker"/>
              </a:rPr>
              <a:t>	B. Women’s Christian Temperance Union</a:t>
            </a:r>
            <a:endParaRPr sz="18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ermanent Marker"/>
                <a:ea typeface="Permanent Marker"/>
                <a:cs typeface="Permanent Marker"/>
                <a:sym typeface="Permanent Marker"/>
              </a:rPr>
              <a:t>	C. NY State Women Suffrage Party</a:t>
            </a:r>
            <a:endParaRPr sz="18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ermanent Marker"/>
                <a:ea typeface="Permanent Marker"/>
                <a:cs typeface="Permanent Marker"/>
                <a:sym typeface="Permanent Marker"/>
              </a:rPr>
              <a:t>4. Is this Poster a primary or secondary source? Explain your answer.</a:t>
            </a:r>
            <a:endParaRPr sz="18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359" name="Google Shape;35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2474" y="173100"/>
            <a:ext cx="3524750" cy="4797301"/>
          </a:xfrm>
          <a:prstGeom prst="rect">
            <a:avLst/>
          </a:prstGeom>
          <a:noFill/>
          <a:ln>
            <a:noFill/>
          </a:ln>
          <a:effectLst>
            <a:outerShdw blurRad="228600" dist="114300" dir="144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60" name="Google Shape;36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813716" flipH="1">
            <a:off x="3927738" y="35494"/>
            <a:ext cx="1376723" cy="908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2"/>
          <p:cNvSpPr txBox="1"/>
          <p:nvPr/>
        </p:nvSpPr>
        <p:spPr>
          <a:xfrm>
            <a:off x="118500" y="-26850"/>
            <a:ext cx="5194800" cy="51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FF00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Quiz</a:t>
            </a:r>
            <a:endParaRPr sz="2400" dirty="0">
              <a:solidFill>
                <a:srgbClr val="FF00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ermanent Marker"/>
              <a:buAutoNum type="arabicPeriod"/>
            </a:pPr>
            <a:r>
              <a:rPr lang="en" sz="1600" dirty="0">
                <a:latin typeface="Permanent Marker"/>
                <a:ea typeface="Permanent Marker"/>
                <a:cs typeface="Permanent Marker"/>
                <a:sym typeface="Permanent Marker"/>
              </a:rPr>
              <a:t>When was this poster made?</a:t>
            </a:r>
            <a:endParaRPr sz="1600" dirty="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ermanent Marker"/>
              <a:buAutoNum type="alphaUcParenR"/>
            </a:pPr>
            <a:r>
              <a:rPr lang="en" sz="1600" dirty="0">
                <a:latin typeface="Permanent Marker"/>
                <a:ea typeface="Permanent Marker"/>
                <a:cs typeface="Permanent Marker"/>
                <a:sym typeface="Permanent Marker"/>
              </a:rPr>
              <a:t>1717</a:t>
            </a:r>
            <a:endParaRPr sz="1600" dirty="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ermanent Marker"/>
              <a:buAutoNum type="alphaUcParenR"/>
            </a:pPr>
            <a:r>
              <a:rPr lang="en" sz="1600" dirty="0">
                <a:latin typeface="Permanent Marker"/>
                <a:ea typeface="Permanent Marker"/>
                <a:cs typeface="Permanent Marker"/>
                <a:sym typeface="Permanent Marker"/>
              </a:rPr>
              <a:t>1817</a:t>
            </a:r>
            <a:endParaRPr sz="1600" dirty="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ermanent Marker"/>
              <a:buAutoNum type="alphaUcParenR"/>
            </a:pPr>
            <a:r>
              <a:rPr lang="en" sz="1600" dirty="0">
                <a:latin typeface="Permanent Marker"/>
                <a:ea typeface="Permanent Marker"/>
                <a:cs typeface="Permanent Marker"/>
                <a:sym typeface="Permanent Marker"/>
              </a:rPr>
              <a:t>1917 </a:t>
            </a:r>
            <a:endParaRPr sz="1600" dirty="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atin typeface="Permanent Marker"/>
                <a:ea typeface="Permanent Marker"/>
                <a:cs typeface="Permanent Marker"/>
                <a:sym typeface="Permanent Marker"/>
              </a:rPr>
              <a:t>2. What period or social movement is being represented in this poster?</a:t>
            </a:r>
            <a:endParaRPr sz="1600" dirty="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ermanent Marker"/>
              <a:buAutoNum type="alphaUcParenR"/>
            </a:pPr>
            <a:r>
              <a:rPr lang="en" sz="1600" dirty="0">
                <a:latin typeface="Permanent Marker"/>
                <a:ea typeface="Permanent Marker"/>
                <a:cs typeface="Permanent Marker"/>
                <a:sym typeface="Permanent Marker"/>
              </a:rPr>
              <a:t>Abolitionist movement</a:t>
            </a:r>
            <a:endParaRPr sz="1600" dirty="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ermanent Marker"/>
              <a:buAutoNum type="alphaUcParenR"/>
            </a:pPr>
            <a:r>
              <a:rPr lang="en" sz="1600" dirty="0">
                <a:latin typeface="Permanent Marker"/>
                <a:ea typeface="Permanent Marker"/>
                <a:cs typeface="Permanent Marker"/>
                <a:sym typeface="Permanent Marker"/>
              </a:rPr>
              <a:t>Women’s SUffrage Movement</a:t>
            </a:r>
            <a:endParaRPr sz="1600" dirty="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ermanent Marker"/>
              <a:buAutoNum type="alphaUcParenR"/>
            </a:pPr>
            <a:r>
              <a:rPr lang="en" sz="1600" dirty="0">
                <a:latin typeface="Permanent Marker"/>
                <a:ea typeface="Permanent Marker"/>
                <a:cs typeface="Permanent Marker"/>
                <a:sym typeface="Permanent Marker"/>
              </a:rPr>
              <a:t>Prohibition</a:t>
            </a:r>
            <a:endParaRPr sz="1600" dirty="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atin typeface="Permanent Marker"/>
                <a:ea typeface="Permanent Marker"/>
                <a:cs typeface="Permanent Marker"/>
                <a:sym typeface="Permanent Marker"/>
              </a:rPr>
              <a:t>3. Who made this poster?</a:t>
            </a:r>
            <a:endParaRPr sz="1600" dirty="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atin typeface="Permanent Marker"/>
                <a:ea typeface="Permanent Marker"/>
                <a:cs typeface="Permanent Marker"/>
                <a:sym typeface="Permanent Marker"/>
              </a:rPr>
              <a:t>	A. Daughters of Liberty</a:t>
            </a:r>
            <a:endParaRPr sz="1600" dirty="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atin typeface="Permanent Marker"/>
                <a:ea typeface="Permanent Marker"/>
                <a:cs typeface="Permanent Marker"/>
                <a:sym typeface="Permanent Marker"/>
              </a:rPr>
              <a:t>	B. Women’s Christian Temperance Union</a:t>
            </a:r>
            <a:endParaRPr sz="1600" dirty="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atin typeface="Permanent Marker"/>
                <a:ea typeface="Permanent Marker"/>
                <a:cs typeface="Permanent Marker"/>
                <a:sym typeface="Permanent Marker"/>
              </a:rPr>
              <a:t>	C. NY State Women Suffrage Party</a:t>
            </a:r>
            <a:endParaRPr sz="1600" dirty="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atin typeface="Permanent Marker"/>
                <a:ea typeface="Permanent Marker"/>
                <a:cs typeface="Permanent Marker"/>
                <a:sym typeface="Permanent Marker"/>
              </a:rPr>
              <a:t>4. Is this Poster a primary or secondary source? Explain your answer.</a:t>
            </a:r>
            <a:endParaRPr sz="1600" dirty="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367" name="Google Shape;36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3299" y="173100"/>
            <a:ext cx="3524750" cy="4797301"/>
          </a:xfrm>
          <a:prstGeom prst="rect">
            <a:avLst/>
          </a:prstGeom>
          <a:noFill/>
          <a:ln>
            <a:noFill/>
          </a:ln>
          <a:effectLst>
            <a:outerShdw blurRad="228600" dist="114300" dir="144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68" name="Google Shape;36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813716" flipH="1">
            <a:off x="3927738" y="35494"/>
            <a:ext cx="1376723" cy="908087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2"/>
          <p:cNvSpPr/>
          <p:nvPr/>
        </p:nvSpPr>
        <p:spPr>
          <a:xfrm>
            <a:off x="688250" y="1179173"/>
            <a:ext cx="356100" cy="3783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32"/>
          <p:cNvSpPr/>
          <p:nvPr/>
        </p:nvSpPr>
        <p:spPr>
          <a:xfrm>
            <a:off x="688250" y="2193450"/>
            <a:ext cx="356100" cy="3783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32"/>
          <p:cNvSpPr/>
          <p:nvPr/>
        </p:nvSpPr>
        <p:spPr>
          <a:xfrm>
            <a:off x="1011299" y="3621125"/>
            <a:ext cx="356100" cy="3783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3"/>
          <p:cNvSpPr/>
          <p:nvPr/>
        </p:nvSpPr>
        <p:spPr>
          <a:xfrm>
            <a:off x="89300" y="88225"/>
            <a:ext cx="9002100" cy="4928400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7" name="Google Shape;377;p33"/>
          <p:cNvPicPr preferRelativeResize="0"/>
          <p:nvPr/>
        </p:nvPicPr>
        <p:blipFill rotWithShape="1">
          <a:blip r:embed="rId3">
            <a:alphaModFix/>
          </a:blip>
          <a:srcRect l="4427" t="-3088" r="5774" b="10065"/>
          <a:stretch/>
        </p:blipFill>
        <p:spPr>
          <a:xfrm>
            <a:off x="5206400" y="1409813"/>
            <a:ext cx="3754550" cy="3487225"/>
          </a:xfrm>
          <a:prstGeom prst="rect">
            <a:avLst/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78" name="Google Shape;378;p33"/>
          <p:cNvSpPr txBox="1"/>
          <p:nvPr/>
        </p:nvSpPr>
        <p:spPr>
          <a:xfrm>
            <a:off x="196200" y="148375"/>
            <a:ext cx="51171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dirty="0">
                <a:solidFill>
                  <a:srgbClr val="FF00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Task:</a:t>
            </a:r>
            <a:r>
              <a:rPr lang="en" sz="3400" dirty="0">
                <a:latin typeface="Permanent Marker"/>
                <a:ea typeface="Permanent Marker"/>
                <a:cs typeface="Permanent Marker"/>
                <a:sym typeface="Permanent Marker"/>
              </a:rPr>
              <a:t> If you were a historian researching the March on Washington, what primary and secondary sources would you consult? Open the “Sources Assignment” on Moodle. </a:t>
            </a:r>
            <a:endParaRPr sz="3400" dirty="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</Words>
  <Application>Microsoft Office PowerPoint</Application>
  <PresentationFormat>On-screen Show (16:9)</PresentationFormat>
  <Paragraphs>169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Permanent Marker</vt:lpstr>
      <vt:lpstr>Shadows Into Light Two</vt:lpstr>
      <vt:lpstr>Arial</vt:lpstr>
      <vt:lpstr>Pompiere</vt:lpstr>
      <vt:lpstr>Josefin Sans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HISTORICAL RECORD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Lawrence</dc:creator>
  <cp:lastModifiedBy>Mary Lawrence</cp:lastModifiedBy>
  <cp:revision>2</cp:revision>
  <dcterms:modified xsi:type="dcterms:W3CDTF">2022-09-12T02:31:43Z</dcterms:modified>
</cp:coreProperties>
</file>