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EC6E"/>
    <a:srgbClr val="FF3399"/>
    <a:srgbClr val="FFFF00"/>
    <a:srgbClr val="FF00FF"/>
    <a:srgbClr val="FF66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3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84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21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90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6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5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7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643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5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556F0-F521-4D8E-92CA-C37C3C6C8EBE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03AAA-F862-46BF-B165-77F5F81F7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7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" y="0"/>
            <a:ext cx="12192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158240" y="91440"/>
            <a:ext cx="9956800" cy="667512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81158" y="1161411"/>
            <a:ext cx="642676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Quiet Streets" pitchFamily="2" charset="0"/>
              </a:rPr>
              <a:t>PROPAGANDA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Quiet Streets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 rot="21061893">
            <a:off x="3133793" y="1406552"/>
            <a:ext cx="4589270" cy="270843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7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inting in the Sunlight" panose="02000506000000020003" pitchFamily="2" charset="0"/>
              </a:rPr>
              <a:t>Techniques</a:t>
            </a:r>
            <a:endParaRPr lang="en-US" sz="17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ainting in the Sunlight" panose="02000506000000020003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80918" y="3770136"/>
            <a:ext cx="1814920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Used to</a:t>
            </a:r>
            <a:endParaRPr lang="en-US" sz="4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94178" y="4456143"/>
            <a:ext cx="4923143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Quiet Streets" pitchFamily="2" charset="0"/>
              </a:rPr>
              <a:t>Persuade</a:t>
            </a:r>
            <a:endParaRPr lang="en-US" sz="9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Quiet Streets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6795838" y="3429000"/>
            <a:ext cx="438912" cy="402336"/>
          </a:xfrm>
          <a:prstGeom prst="ellipse">
            <a:avLst/>
          </a:prstGeom>
          <a:solidFill>
            <a:srgbClr val="FF3399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383029" y="3429000"/>
            <a:ext cx="438912" cy="402336"/>
          </a:xfrm>
          <a:prstGeom prst="ellipse">
            <a:avLst/>
          </a:prstGeom>
          <a:solidFill>
            <a:srgbClr val="FF3399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7990297" y="3429000"/>
            <a:ext cx="438912" cy="402336"/>
          </a:xfrm>
          <a:prstGeom prst="ellipse">
            <a:avLst/>
          </a:prstGeom>
          <a:solidFill>
            <a:srgbClr val="FF3399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2755266" y="3433896"/>
            <a:ext cx="438912" cy="402336"/>
          </a:xfrm>
          <a:prstGeom prst="ellipse">
            <a:avLst/>
          </a:prstGeom>
          <a:solidFill>
            <a:srgbClr val="FF3399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168075" y="3454672"/>
            <a:ext cx="438912" cy="402336"/>
          </a:xfrm>
          <a:prstGeom prst="ellipse">
            <a:avLst/>
          </a:prstGeom>
          <a:solidFill>
            <a:srgbClr val="FF3399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4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78099" y="660400"/>
            <a:ext cx="642675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000" b="1" cap="none" spc="0" dirty="0" smtClean="0">
                <a:ln/>
                <a:solidFill>
                  <a:srgbClr val="FFC000"/>
                </a:solidFill>
                <a:effectLst/>
                <a:latin typeface="Quiet Streets" pitchFamily="2" charset="0"/>
              </a:rPr>
              <a:t>What is </a:t>
            </a:r>
          </a:p>
          <a:p>
            <a:pPr algn="ctr"/>
            <a:r>
              <a:rPr lang="en-US" sz="7000" b="1" cap="none" spc="0" dirty="0" smtClean="0">
                <a:ln/>
                <a:solidFill>
                  <a:srgbClr val="FFC000"/>
                </a:solidFill>
                <a:latin typeface="Quiet Streets" pitchFamily="2" charset="0"/>
              </a:rPr>
              <a:t>PROPAGANDA</a:t>
            </a:r>
            <a:endParaRPr lang="en-US" sz="7000" b="1" cap="none" spc="0" dirty="0">
              <a:ln/>
              <a:solidFill>
                <a:srgbClr val="FFC000"/>
              </a:solidFill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200" y="569137"/>
            <a:ext cx="1220652" cy="21435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2775" y="2966897"/>
            <a:ext cx="11142345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9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message designed to </a:t>
            </a:r>
            <a:r>
              <a:rPr lang="en-US" sz="3900" b="1" u="sng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persuade</a:t>
            </a:r>
            <a:r>
              <a:rPr lang="en-US" sz="39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its intended audience to </a:t>
            </a:r>
            <a:r>
              <a:rPr lang="en-US" sz="3900" b="1" u="sng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think, believe, or behave</a:t>
            </a:r>
            <a:r>
              <a:rPr lang="en-US" sz="3900" b="1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 </a:t>
            </a:r>
            <a:r>
              <a:rPr lang="en-US" sz="39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in a certain manner.</a:t>
            </a:r>
          </a:p>
          <a:p>
            <a:endParaRPr lang="en-US" sz="160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9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Sometimes false or misleading, propaganda is often used by </a:t>
            </a:r>
            <a:r>
              <a:rPr lang="en-US" sz="3900" b="1" u="sng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mass media &amp; advertising </a:t>
            </a:r>
            <a:r>
              <a:rPr lang="en-US" sz="39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outlets to </a:t>
            </a:r>
            <a:r>
              <a:rPr lang="en-US" sz="3900" b="1" u="sng" dirty="0" smtClean="0">
                <a:solidFill>
                  <a:srgbClr val="00B0F0"/>
                </a:solidFill>
                <a:latin typeface="Arial Narrow" panose="020B0606020202030204" pitchFamily="34" charset="0"/>
              </a:rPr>
              <a:t>sway its viewers</a:t>
            </a:r>
            <a:r>
              <a:rPr lang="en-US" sz="39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  <a:endParaRPr lang="en-US" sz="3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9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117999" y="700939"/>
            <a:ext cx="798648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cap="none" spc="0" dirty="0" smtClean="0">
                <a:ln/>
                <a:solidFill>
                  <a:srgbClr val="98EC6E"/>
                </a:solidFill>
                <a:effectLst/>
                <a:latin typeface="Quiet Streets" pitchFamily="2" charset="0"/>
              </a:rPr>
              <a:t>1.  BANDWAGON</a:t>
            </a: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26" y="2207359"/>
            <a:ext cx="2738120" cy="2346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1329794">
            <a:off x="381980" y="2416210"/>
            <a:ext cx="30862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MADE Likes Slab" panose="02000503000000020004" pitchFamily="50" charset="-52"/>
              </a:rPr>
              <a:t>“Everyone’s using it, so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MADE Likes Slab" panose="02000503000000020004" pitchFamily="50" charset="-52"/>
              </a:rPr>
              <a:t>should you!”</a:t>
            </a:r>
            <a:endParaRPr lang="en-US" sz="2800" dirty="0">
              <a:solidFill>
                <a:schemeClr val="bg1"/>
              </a:solidFill>
              <a:latin typeface="MADE Likes Slab" panose="02000503000000020004" pitchFamily="50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1240" y="2634079"/>
            <a:ext cx="5750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Encouraging people to think or act a certain way because other people are doing it.</a:t>
            </a:r>
            <a:endParaRPr lang="en-US" sz="45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198" y="4465842"/>
            <a:ext cx="1824482" cy="1735307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84" y="2179518"/>
            <a:ext cx="2430879" cy="243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4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8833" y="690654"/>
            <a:ext cx="664316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>
                <a:ln/>
                <a:solidFill>
                  <a:schemeClr val="accent2"/>
                </a:solidFill>
                <a:latin typeface="Quiet Streets" pitchFamily="2" charset="0"/>
              </a:rPr>
              <a:t>2</a:t>
            </a:r>
            <a:r>
              <a:rPr lang="en-US" sz="8000" b="1" cap="none" spc="0" dirty="0" smtClean="0">
                <a:ln/>
                <a:solidFill>
                  <a:schemeClr val="accent2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chemeClr val="accent2"/>
                </a:solidFill>
                <a:latin typeface="Quiet Streets" pitchFamily="2" charset="0"/>
              </a:rPr>
              <a:t>TRANSFER</a:t>
            </a:r>
            <a:endParaRPr lang="en-US" sz="8000" b="1" cap="none" spc="0" dirty="0" smtClean="0">
              <a:ln/>
              <a:solidFill>
                <a:schemeClr val="accent2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2775" y="2129127"/>
            <a:ext cx="65652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 Narrow" panose="020B0606020202030204" pitchFamily="34" charset="0"/>
              </a:rPr>
              <a:t>M</a:t>
            </a:r>
            <a:r>
              <a:rPr lang="en-US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aking a product or idea seem better or worse because it is associated with something that </a:t>
            </a:r>
            <a:r>
              <a:rPr lang="en-US" sz="40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already</a:t>
            </a:r>
            <a:r>
              <a:rPr lang="en-US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gives us positive or negative feelings (picturing them together in an ad).</a:t>
            </a:r>
            <a:endParaRPr lang="en-US" sz="4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826" y="3418717"/>
            <a:ext cx="4169106" cy="277940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141" y="690654"/>
            <a:ext cx="3588791" cy="2381312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9583675" y="575740"/>
            <a:ext cx="18229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dwardian Script ITC" panose="030303020407070D0804" pitchFamily="66" charset="0"/>
              </a:rPr>
              <a:t>Simm’s</a:t>
            </a:r>
            <a:endParaRPr lang="en-US" sz="5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171666" y="1037405"/>
            <a:ext cx="12731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dwardian Script ITC" panose="030303020407070D0804" pitchFamily="66" charset="0"/>
              </a:rPr>
              <a:t>Jewelers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077858" y="2741301"/>
            <a:ext cx="346101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ya" pitchFamily="2" charset="0"/>
              </a:rPr>
              <a:t>Diamonds for the one you love</a:t>
            </a:r>
            <a:endParaRPr lang="en-US" sz="20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tya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12952" y="4964169"/>
            <a:ext cx="1568057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miration Pains " panose="02000500000000000000" pitchFamily="2" charset="0"/>
              </a:rPr>
              <a:t>Hello</a:t>
            </a:r>
            <a:endParaRPr lang="en-US" sz="4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miration Pains " panose="020005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12952" y="5498307"/>
            <a:ext cx="2558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dmiration Pains " panose="02000500000000000000" pitchFamily="2" charset="0"/>
              </a:rPr>
              <a:t>Summer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dmiration Pains 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60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68920" y="698763"/>
            <a:ext cx="828464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 smtClean="0">
                <a:ln/>
                <a:solidFill>
                  <a:srgbClr val="00B0F0"/>
                </a:solidFill>
                <a:latin typeface="Quiet Streets" pitchFamily="2" charset="0"/>
              </a:rPr>
              <a:t>3</a:t>
            </a:r>
            <a:r>
              <a:rPr lang="en-US" sz="8000" b="1" cap="none" spc="0" dirty="0" smtClean="0">
                <a:ln/>
                <a:solidFill>
                  <a:srgbClr val="00B0F0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rgbClr val="00B0F0"/>
                </a:solidFill>
                <a:latin typeface="Quiet Streets" pitchFamily="2" charset="0"/>
              </a:rPr>
              <a:t>TESTIMONIAL</a:t>
            </a:r>
            <a:endParaRPr lang="en-US" sz="8000" b="1" cap="none" spc="0" dirty="0" smtClean="0">
              <a:ln/>
              <a:solidFill>
                <a:srgbClr val="00B0F0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95275" y="2579263"/>
            <a:ext cx="489711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 public figure or celebrity endorses a product or brand.</a:t>
            </a:r>
            <a:r>
              <a:rPr lang="en-US" sz="5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en-US" sz="5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3" r="14580" b="15064"/>
          <a:stretch/>
        </p:blipFill>
        <p:spPr>
          <a:xfrm>
            <a:off x="1239520" y="2199821"/>
            <a:ext cx="3586480" cy="2092960"/>
          </a:xfrm>
          <a:prstGeom prst="rect">
            <a:avLst/>
          </a:prstGeom>
          <a:ln w="73025"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7"/>
          <a:stretch/>
        </p:blipFill>
        <p:spPr>
          <a:xfrm>
            <a:off x="717763" y="4022814"/>
            <a:ext cx="2671643" cy="2053826"/>
          </a:xfrm>
          <a:prstGeom prst="rect">
            <a:avLst/>
          </a:prstGeom>
          <a:ln w="47625">
            <a:solidFill>
              <a:srgbClr val="98EC6E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84" y="5402711"/>
            <a:ext cx="810272" cy="611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989" y="3364450"/>
            <a:ext cx="2542963" cy="2752051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59692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32278" y="684099"/>
            <a:ext cx="980605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dirty="0" smtClean="0">
                <a:ln/>
                <a:solidFill>
                  <a:srgbClr val="FFFF00"/>
                </a:solidFill>
                <a:latin typeface="Quiet Streets" pitchFamily="2" charset="0"/>
              </a:rPr>
              <a:t>4.  GLITTERING </a:t>
            </a:r>
          </a:p>
          <a:p>
            <a:pPr algn="ctr"/>
            <a:r>
              <a:rPr lang="en-US" sz="7200" b="1" dirty="0">
                <a:ln/>
                <a:solidFill>
                  <a:srgbClr val="FFFF00"/>
                </a:solidFill>
                <a:latin typeface="Quiet Streets" pitchFamily="2" charset="0"/>
              </a:rPr>
              <a:t> </a:t>
            </a:r>
            <a:r>
              <a:rPr lang="en-US" sz="7200" b="1" dirty="0" smtClean="0">
                <a:ln/>
                <a:solidFill>
                  <a:srgbClr val="FFFF00"/>
                </a:solidFill>
                <a:latin typeface="Quiet Streets" pitchFamily="2" charset="0"/>
              </a:rPr>
              <a:t>          GENERALITIES</a:t>
            </a:r>
            <a:endParaRPr lang="en-US" sz="7200" b="1" cap="none" spc="0" dirty="0" smtClean="0">
              <a:ln/>
              <a:solidFill>
                <a:srgbClr val="FFFF00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12775" y="3102392"/>
            <a:ext cx="71831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Use of vague words or phrases to evoke powerful emotions (without conveying information).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Links a person or idea to a positive symbol.</a:t>
            </a:r>
            <a:endParaRPr lang="en-US" sz="4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201" y="2185842"/>
            <a:ext cx="3342640" cy="23955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277" y="471255"/>
            <a:ext cx="2515172" cy="23246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7" t="5549" r="8137" b="11105"/>
          <a:stretch/>
        </p:blipFill>
        <p:spPr>
          <a:xfrm>
            <a:off x="8243645" y="4293008"/>
            <a:ext cx="3243753" cy="1859611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26960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64161" y="700252"/>
            <a:ext cx="90941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>
                <a:ln/>
                <a:solidFill>
                  <a:srgbClr val="98EC6E"/>
                </a:solidFill>
                <a:latin typeface="Quiet Streets" pitchFamily="2" charset="0"/>
              </a:rPr>
              <a:t>5</a:t>
            </a:r>
            <a:r>
              <a:rPr lang="en-US" sz="8000" b="1" cap="none" spc="0" dirty="0" smtClean="0">
                <a:ln/>
                <a:solidFill>
                  <a:srgbClr val="98EC6E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rgbClr val="98EC6E"/>
                </a:solidFill>
                <a:latin typeface="Quiet Streets" pitchFamily="2" charset="0"/>
              </a:rPr>
              <a:t>NAME-CALLING</a:t>
            </a:r>
            <a:endParaRPr lang="en-US" sz="8000" b="1" cap="none" spc="0" dirty="0" smtClean="0">
              <a:ln/>
              <a:solidFill>
                <a:srgbClr val="98EC6E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07710" y="2537971"/>
            <a:ext cx="6255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Attaching a negative symbol or attribute to the competition in order to create a negative opinion.  </a:t>
            </a:r>
            <a:endParaRPr lang="en-US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20" y="3288320"/>
            <a:ext cx="2578100" cy="25781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6622" y="3714902"/>
            <a:ext cx="1939607" cy="1847388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279" y="4571036"/>
            <a:ext cx="2780702" cy="1721966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75" y="2263692"/>
            <a:ext cx="4247444" cy="1451210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-585216" y="22073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39145" y="3345472"/>
            <a:ext cx="169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The competition</a:t>
            </a:r>
            <a:endParaRPr lang="en-US" b="1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" t="32240" r="5320" b="32480"/>
          <a:stretch/>
        </p:blipFill>
        <p:spPr>
          <a:xfrm>
            <a:off x="3311212" y="3288320"/>
            <a:ext cx="1869769" cy="36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8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71512" y="708379"/>
            <a:ext cx="80794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 smtClean="0">
                <a:ln/>
                <a:solidFill>
                  <a:srgbClr val="FF3399"/>
                </a:solidFill>
                <a:latin typeface="Quiet Streets" pitchFamily="2" charset="0"/>
              </a:rPr>
              <a:t>6</a:t>
            </a:r>
            <a:r>
              <a:rPr lang="en-US" sz="8000" b="1" cap="none" spc="0" dirty="0" smtClean="0">
                <a:ln/>
                <a:solidFill>
                  <a:srgbClr val="FF3399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rgbClr val="FF3399"/>
                </a:solidFill>
                <a:latin typeface="Quiet Streets" pitchFamily="2" charset="0"/>
              </a:rPr>
              <a:t>PLAIN FOLKS</a:t>
            </a:r>
            <a:endParaRPr lang="en-US" sz="8000" b="1" cap="none" spc="0" dirty="0" smtClean="0">
              <a:ln/>
              <a:solidFill>
                <a:srgbClr val="FF3399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1196" y="2425237"/>
            <a:ext cx="625538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The speaker presents himself as a regular person (“average Joe”) and can understand the audience’s feelings and concerns.</a:t>
            </a:r>
            <a:endParaRPr lang="en-US" sz="4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077" y="1951736"/>
            <a:ext cx="3318657" cy="2212438"/>
          </a:xfrm>
          <a:prstGeom prst="rect">
            <a:avLst/>
          </a:prstGeom>
          <a:ln w="69850">
            <a:solidFill>
              <a:schemeClr val="bg1">
                <a:lumMod val="85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885" y="3755453"/>
            <a:ext cx="3722578" cy="2481718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7050518" y="3774369"/>
            <a:ext cx="38580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700" b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Web Pro" panose="020B0503030403020204" pitchFamily="34" charset="0"/>
              </a:rPr>
              <a:t>DeKalb</a:t>
            </a:r>
            <a:r>
              <a:rPr lang="en-US" sz="2700" b="1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Web Pro" panose="020B0503030403020204" pitchFamily="34" charset="0"/>
              </a:rPr>
              <a:t> Medical Group</a:t>
            </a:r>
            <a:endParaRPr lang="en-US" sz="27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yriad Web Pro" panose="020B0503030403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28333" y="5888099"/>
            <a:ext cx="3561681" cy="3847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9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Quality family care is our priority.</a:t>
            </a:r>
            <a:endParaRPr lang="en-US" sz="19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66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9816" y="728191"/>
            <a:ext cx="94628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>
                <a:ln/>
                <a:solidFill>
                  <a:srgbClr val="33CCFF"/>
                </a:solidFill>
                <a:latin typeface="Quiet Streets" pitchFamily="2" charset="0"/>
              </a:rPr>
              <a:t>7</a:t>
            </a:r>
            <a:r>
              <a:rPr lang="en-US" sz="8000" b="1" cap="none" spc="0" dirty="0" smtClean="0">
                <a:ln/>
                <a:solidFill>
                  <a:srgbClr val="33CCFF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rgbClr val="33CCFF"/>
                </a:solidFill>
                <a:latin typeface="Quiet Streets" pitchFamily="2" charset="0"/>
              </a:rPr>
              <a:t>CARD STACKING</a:t>
            </a:r>
            <a:endParaRPr lang="en-US" sz="8000" b="1" cap="none" spc="0" dirty="0" smtClean="0">
              <a:ln/>
              <a:solidFill>
                <a:srgbClr val="33CCFF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527040" y="2263693"/>
            <a:ext cx="6255385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Manipulating information by omitting facts and presenting </a:t>
            </a:r>
            <a:r>
              <a:rPr lang="en-US" sz="4500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only</a:t>
            </a:r>
            <a:r>
              <a:rPr lang="en-US" sz="45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the good information about a product, idea, candidate, etc. </a:t>
            </a:r>
            <a:endParaRPr lang="en-US" sz="45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48" y="2092608"/>
            <a:ext cx="3830320" cy="2553547"/>
          </a:xfrm>
          <a:prstGeom prst="rect">
            <a:avLst/>
          </a:prstGeom>
          <a:ln w="50800">
            <a:solidFill>
              <a:srgbClr val="C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88848" y="2140119"/>
            <a:ext cx="3717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*0% interest for 18 months</a:t>
            </a:r>
          </a:p>
          <a:p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*No limit </a:t>
            </a:r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spending</a:t>
            </a:r>
          </a:p>
          <a:p>
            <a:r>
              <a:rPr lang="en-US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</a:rPr>
              <a:t>*Gold status</a:t>
            </a:r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2" r="17682" b="724"/>
          <a:stretch/>
        </p:blipFill>
        <p:spPr>
          <a:xfrm>
            <a:off x="2250493" y="3829278"/>
            <a:ext cx="2937384" cy="242732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2311400" y="4531783"/>
            <a:ext cx="2401824" cy="368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Sally Smith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3167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68034" y="731519"/>
            <a:ext cx="41585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 smtClean="0">
                <a:ln/>
                <a:solidFill>
                  <a:srgbClr val="FF6600"/>
                </a:solidFill>
                <a:latin typeface="Quiet Streets" pitchFamily="2" charset="0"/>
              </a:rPr>
              <a:t>8</a:t>
            </a:r>
            <a:r>
              <a:rPr lang="en-US" sz="8000" b="1" cap="none" spc="0" dirty="0" smtClean="0">
                <a:ln/>
                <a:solidFill>
                  <a:srgbClr val="FF6600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rgbClr val="FF6600"/>
                </a:solidFill>
                <a:latin typeface="Quiet Streets" pitchFamily="2" charset="0"/>
              </a:rPr>
              <a:t>FEAR</a:t>
            </a:r>
            <a:endParaRPr lang="en-US" sz="8000" b="1" cap="none" spc="0" dirty="0" smtClean="0">
              <a:ln/>
              <a:solidFill>
                <a:srgbClr val="FF6600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8508" y="2194495"/>
            <a:ext cx="62553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Playing </a:t>
            </a: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on a person’s worst fears; </a:t>
            </a: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warning </a:t>
            </a: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that </a:t>
            </a: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harm or disaster </a:t>
            </a: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will result if a particular course of action is not followed.</a:t>
            </a:r>
            <a:endParaRPr lang="en-US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473" y="867921"/>
            <a:ext cx="3484880" cy="2374075"/>
          </a:xfrm>
          <a:prstGeom prst="rect">
            <a:avLst/>
          </a:prstGeom>
          <a:ln w="50800">
            <a:solidFill>
              <a:srgbClr val="FFFF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559" y="2620382"/>
            <a:ext cx="3450401" cy="2282296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679" y="4349467"/>
            <a:ext cx="1722120" cy="1722120"/>
          </a:xfrm>
          <a:prstGeom prst="rect">
            <a:avLst/>
          </a:prstGeom>
          <a:solidFill>
            <a:schemeClr val="bg1"/>
          </a:solidFill>
          <a:ln w="44450">
            <a:solidFill>
              <a:srgbClr val="FFFF00">
                <a:alpha val="87000"/>
              </a:srgb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363" y="4788610"/>
            <a:ext cx="1932432" cy="1396987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525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70660" y="598816"/>
            <a:ext cx="72811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dirty="0">
                <a:ln/>
                <a:solidFill>
                  <a:srgbClr val="FFFF00"/>
                </a:solidFill>
                <a:latin typeface="Quiet Streets" pitchFamily="2" charset="0"/>
              </a:rPr>
              <a:t>9</a:t>
            </a:r>
            <a:r>
              <a:rPr lang="en-US" sz="8000" b="1" cap="none" spc="0" dirty="0" smtClean="0">
                <a:ln/>
                <a:solidFill>
                  <a:srgbClr val="FFFF00"/>
                </a:solidFill>
                <a:effectLst/>
                <a:latin typeface="Quiet Streets" pitchFamily="2" charset="0"/>
              </a:rPr>
              <a:t>.  </a:t>
            </a:r>
            <a:r>
              <a:rPr lang="en-US" sz="8000" b="1" dirty="0" smtClean="0">
                <a:ln/>
                <a:solidFill>
                  <a:srgbClr val="FFFF00"/>
                </a:solidFill>
                <a:latin typeface="Quiet Streets" pitchFamily="2" charset="0"/>
              </a:rPr>
              <a:t>REPETITION</a:t>
            </a:r>
            <a:endParaRPr lang="en-US" sz="8000" b="1" cap="none" spc="0" dirty="0" smtClean="0">
              <a:ln/>
              <a:solidFill>
                <a:srgbClr val="FFFF00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86407" y="2107622"/>
            <a:ext cx="625538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Repeating a power statement or word to emphasize or bring  attention to the word           or statement.</a:t>
            </a:r>
            <a:endParaRPr lang="en-US" sz="46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8" r="8252"/>
          <a:stretch/>
        </p:blipFill>
        <p:spPr>
          <a:xfrm>
            <a:off x="2470660" y="2049865"/>
            <a:ext cx="3319146" cy="2878022"/>
          </a:xfrm>
          <a:prstGeom prst="rect">
            <a:avLst/>
          </a:prstGeom>
          <a:ln w="31750">
            <a:solidFill>
              <a:schemeClr val="bg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41" y="2858633"/>
            <a:ext cx="2146831" cy="3220247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273" y="4416552"/>
            <a:ext cx="2144613" cy="1869397"/>
          </a:xfrm>
          <a:prstGeom prst="rect">
            <a:avLst/>
          </a:prstGeom>
          <a:ln w="28575">
            <a:solidFill>
              <a:srgbClr val="FF3399"/>
            </a:solidFill>
          </a:ln>
        </p:spPr>
      </p:pic>
      <p:sp>
        <p:nvSpPr>
          <p:cNvPr id="10" name="Rectangle 9"/>
          <p:cNvSpPr/>
          <p:nvPr/>
        </p:nvSpPr>
        <p:spPr>
          <a:xfrm rot="16200000">
            <a:off x="4324596" y="5589836"/>
            <a:ext cx="80643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K Entourage" pitchFamily="50" charset="0"/>
              </a:rPr>
              <a:t>Glitterz</a:t>
            </a:r>
            <a:endParaRPr lang="en-US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K Entourage" pitchFamily="50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5947227">
            <a:off x="4733071" y="5460979"/>
            <a:ext cx="896097" cy="3539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700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K Entourage" pitchFamily="50" charset="0"/>
              </a:rPr>
              <a:t>Glitterz</a:t>
            </a:r>
            <a:endParaRPr lang="en-US" sz="17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K Entourage" pitchFamily="50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71066" y="5832084"/>
            <a:ext cx="1116717" cy="5078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700" b="0" cap="none" spc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K Entourage" pitchFamily="50" charset="0"/>
              </a:rPr>
              <a:t>Glitterz</a:t>
            </a:r>
            <a:endParaRPr lang="en-US" sz="27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K Entourage" pitchFamily="50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5994357">
            <a:off x="5064450" y="5441542"/>
            <a:ext cx="896097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500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K Entourage" pitchFamily="50" charset="0"/>
              </a:rPr>
              <a:t>Glitterz</a:t>
            </a:r>
            <a:endParaRPr lang="en-US" sz="15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K Entourage" pitchFamily="50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6045865">
            <a:off x="5370663" y="5366420"/>
            <a:ext cx="896097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K Entourage" pitchFamily="50" charset="0"/>
              </a:rPr>
              <a:t>Glitterz</a:t>
            </a:r>
            <a:endParaRPr lang="en-US" sz="1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K Entourage" pitchFamily="50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5622351" y="5291437"/>
            <a:ext cx="896097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400" b="0" cap="none" spc="0" dirty="0" err="1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K Entourage" pitchFamily="50" charset="0"/>
              </a:rPr>
              <a:t>Glitterz</a:t>
            </a:r>
            <a:endParaRPr lang="en-US" sz="14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K Entourag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11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120" y="314960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775" y="679084"/>
            <a:ext cx="111447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1371600" indent="-1371600" algn="ctr">
              <a:buAutoNum type="arabicPeriod" startAt="10"/>
            </a:pPr>
            <a:r>
              <a:rPr lang="en-US" sz="7200" b="1" dirty="0" smtClean="0">
                <a:ln/>
                <a:solidFill>
                  <a:srgbClr val="98EC6E"/>
                </a:solidFill>
                <a:latin typeface="Quiet Streets" pitchFamily="2" charset="0"/>
              </a:rPr>
              <a:t> EMOTIONAL APPEAL</a:t>
            </a:r>
            <a:endParaRPr lang="en-US" sz="7200" b="1" cap="none" spc="0" dirty="0" smtClean="0">
              <a:ln/>
              <a:solidFill>
                <a:srgbClr val="98EC6E"/>
              </a:solidFill>
              <a:effectLst/>
              <a:latin typeface="Quiet Streets" pitchFamily="2" charset="0"/>
            </a:endParaRP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4215" y="2106019"/>
            <a:ext cx="57067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Appealing to the </a:t>
            </a:r>
          </a:p>
          <a:p>
            <a:r>
              <a:rPr lang="en-US" sz="4200" dirty="0">
                <a:solidFill>
                  <a:schemeClr val="bg1"/>
                </a:solidFill>
                <a:latin typeface="Arial Narrow" panose="020B0606020202030204" pitchFamily="34" charset="0"/>
              </a:rPr>
              <a:t>e</a:t>
            </a:r>
            <a:r>
              <a:rPr lang="en-US" sz="4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motions or feelings </a:t>
            </a:r>
          </a:p>
          <a:p>
            <a:r>
              <a:rPr lang="en-US" sz="4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of the audience; evoking a </a:t>
            </a:r>
          </a:p>
          <a:p>
            <a:r>
              <a:rPr lang="en-US" sz="4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strong positive or negative </a:t>
            </a:r>
          </a:p>
          <a:p>
            <a:r>
              <a:rPr lang="en-US" sz="4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attitude toward a person, </a:t>
            </a:r>
          </a:p>
          <a:p>
            <a:r>
              <a:rPr lang="en-US" sz="4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group, or idea.</a:t>
            </a:r>
            <a:endParaRPr lang="en-US" sz="4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068" y="4165934"/>
            <a:ext cx="2547204" cy="1910403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982" y="1962329"/>
            <a:ext cx="4317399" cy="1825900"/>
          </a:xfrm>
          <a:prstGeom prst="rect">
            <a:avLst/>
          </a:prstGeom>
          <a:ln w="34925">
            <a:solidFill>
              <a:schemeClr val="bg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147" y="3615870"/>
            <a:ext cx="3016034" cy="2010689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9688716" y="4092751"/>
            <a:ext cx="105990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gency FB" panose="020B0503020202020204" pitchFamily="34" charset="0"/>
              </a:rPr>
              <a:t>SPCA.ORG</a:t>
            </a:r>
            <a:endParaRPr lang="en-US" sz="20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79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6227" y="312738"/>
            <a:ext cx="11572240" cy="6248400"/>
          </a:xfrm>
          <a:prstGeom prst="rect">
            <a:avLst/>
          </a:prstGeom>
          <a:solidFill>
            <a:schemeClr val="tx1"/>
          </a:solidFill>
          <a:ln w="146050" cmpd="dbl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776" y="781343"/>
            <a:ext cx="1208722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600" b="1" cap="none" spc="0" dirty="0" smtClean="0">
                <a:ln/>
                <a:solidFill>
                  <a:srgbClr val="FFFF00"/>
                </a:solidFill>
                <a:effectLst/>
                <a:latin typeface="Quiet Streets" pitchFamily="2" charset="0"/>
              </a:rPr>
              <a:t>WHO USES PROPAGANDA?</a:t>
            </a:r>
          </a:p>
        </p:txBody>
      </p:sp>
      <p:sp>
        <p:nvSpPr>
          <p:cNvPr id="8" name="AutoShape 4" descr="Colorful, Prismatic, Chromatic, Checkered, Rainbow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35695" y="2085543"/>
            <a:ext cx="45926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Advertisers</a:t>
            </a:r>
            <a:endParaRPr lang="en-US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4735" y="4358080"/>
            <a:ext cx="10555224" cy="1815882"/>
          </a:xfrm>
          <a:prstGeom prst="rect">
            <a:avLst/>
          </a:prstGeom>
          <a:solidFill>
            <a:srgbClr val="7030A0"/>
          </a:solidFill>
          <a:ln w="44450">
            <a:solidFill>
              <a:srgbClr val="FFFF0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US" sz="1400" cap="none" spc="0" dirty="0" smtClean="0">
              <a:ln/>
              <a:effectLst/>
              <a:latin typeface="Quiet Streets" pitchFamily="2" charset="0"/>
            </a:endParaRPr>
          </a:p>
          <a:p>
            <a:r>
              <a:rPr lang="en-US" sz="4200" dirty="0">
                <a:ln/>
                <a:solidFill>
                  <a:schemeClr val="bg1"/>
                </a:solidFill>
                <a:latin typeface="Quiet Streets" pitchFamily="2" charset="0"/>
              </a:rPr>
              <a:t> </a:t>
            </a:r>
            <a:r>
              <a:rPr lang="en-US" sz="4200" dirty="0" smtClean="0">
                <a:ln/>
                <a:solidFill>
                  <a:schemeClr val="bg1"/>
                </a:solidFill>
                <a:latin typeface="Quiet Streets" pitchFamily="2" charset="0"/>
              </a:rPr>
              <a:t>   </a:t>
            </a:r>
            <a:r>
              <a:rPr lang="en-US" sz="4200" cap="none" spc="0" dirty="0" smtClean="0">
                <a:ln/>
                <a:solidFill>
                  <a:schemeClr val="bg1"/>
                </a:solidFill>
                <a:effectLst/>
                <a:latin typeface="Quiet Streets" pitchFamily="2" charset="0"/>
              </a:rPr>
              <a:t>Where else OR who else have you </a:t>
            </a:r>
          </a:p>
          <a:p>
            <a:r>
              <a:rPr lang="en-US" sz="4200" cap="none" spc="0" dirty="0" smtClean="0">
                <a:ln/>
                <a:solidFill>
                  <a:schemeClr val="bg1"/>
                </a:solidFill>
                <a:effectLst/>
                <a:latin typeface="Quiet Streets" pitchFamily="2" charset="0"/>
              </a:rPr>
              <a:t>	seen/heard use propaganda?</a:t>
            </a:r>
          </a:p>
          <a:p>
            <a:pPr algn="ctr"/>
            <a:endParaRPr lang="en-US" sz="1400" cap="none" spc="0" dirty="0" smtClean="0">
              <a:ln/>
              <a:effectLst/>
              <a:latin typeface="Quiet Streets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5695" y="2916541"/>
            <a:ext cx="5413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Politicians</a:t>
            </a:r>
            <a:endParaRPr lang="en-US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53527" y="2085543"/>
            <a:ext cx="4751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Public speakers</a:t>
            </a:r>
            <a:endParaRPr lang="en-US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28346" y="2925289"/>
            <a:ext cx="5444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Government officials </a:t>
            </a:r>
            <a:endParaRPr lang="en-US" sz="48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794" y="4550952"/>
            <a:ext cx="1838960" cy="157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0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2545</TotalTime>
  <Words>363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9" baseType="lpstr">
      <vt:lpstr>Admiration Pains </vt:lpstr>
      <vt:lpstr>Agency FB</vt:lpstr>
      <vt:lpstr>Arial</vt:lpstr>
      <vt:lpstr>Arial Narrow</vt:lpstr>
      <vt:lpstr>Baskerville Old Face</vt:lpstr>
      <vt:lpstr>Britannic Bold</vt:lpstr>
      <vt:lpstr>Calibri</vt:lpstr>
      <vt:lpstr>Calibri Light</vt:lpstr>
      <vt:lpstr>DK Entourage</vt:lpstr>
      <vt:lpstr>Edwardian Script ITC</vt:lpstr>
      <vt:lpstr>MADE Likes Slab</vt:lpstr>
      <vt:lpstr>Myriad Web Pro</vt:lpstr>
      <vt:lpstr>Painting in the Sunlight</vt:lpstr>
      <vt:lpstr>Quiet Streets</vt:lpstr>
      <vt:lpstr>Stya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RISD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Coker-Dearth, Laura</dc:creator>
  <cp:lastModifiedBy>Coker-Dearth, Laura</cp:lastModifiedBy>
  <cp:revision>90</cp:revision>
  <dcterms:created xsi:type="dcterms:W3CDTF">2017-06-16T21:07:08Z</dcterms:created>
  <dcterms:modified xsi:type="dcterms:W3CDTF">2017-06-22T03:36:14Z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