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57" r:id="rId1"/>
  </p:sldMasterIdLst>
  <p:notesMasterIdLst>
    <p:notesMasterId r:id="rId14"/>
  </p:notesMasterIdLst>
  <p:sldIdLst>
    <p:sldId id="332" r:id="rId2"/>
    <p:sldId id="333" r:id="rId3"/>
    <p:sldId id="334" r:id="rId4"/>
    <p:sldId id="335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73" r:id="rId13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51" autoAdjust="0"/>
    <p:restoredTop sz="94660"/>
  </p:normalViewPr>
  <p:slideViewPr>
    <p:cSldViewPr>
      <p:cViewPr varScale="1">
        <p:scale>
          <a:sx n="108" d="100"/>
          <a:sy n="108" d="100"/>
        </p:scale>
        <p:origin x="326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hape 5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34" name="Shape 5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Shape 5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41" name="Shape 5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47" name="Shape 5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Shape 5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55" name="Shape 5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Shape 5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69" name="Shape 5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Shape 5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77" name="Shape 5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Shape 5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84" name="Shape 5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90" name="Shape 5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Shape 5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97" name="Shape 5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hape 6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02" name="Shape 6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Shape 6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09" name="Shape 6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Shape 7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1" name="Shape 7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2400300"/>
            <a:ext cx="6400800" cy="120015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32" y="1086978"/>
            <a:ext cx="9021537" cy="11455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2" y="1047540"/>
            <a:ext cx="9021537" cy="90435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2" y="2232487"/>
            <a:ext cx="9021537" cy="82899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129448"/>
            <a:ext cx="8229600" cy="1102519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29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52317"/>
            <a:ext cx="9013372" cy="501915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714376"/>
            <a:ext cx="7772400" cy="1021556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910953"/>
            <a:ext cx="7772400" cy="1003697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4629150"/>
            <a:ext cx="4000500" cy="3429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3" y="1782623"/>
            <a:ext cx="9013515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7" y="1756107"/>
            <a:ext cx="9013781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7" y="1851660"/>
            <a:ext cx="9014621" cy="3429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3749040" cy="3429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085850"/>
            <a:ext cx="3749040" cy="3429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085850"/>
            <a:ext cx="3733800" cy="5715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085850"/>
            <a:ext cx="3733800" cy="5715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1685925"/>
            <a:ext cx="3733800" cy="291465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1685925"/>
            <a:ext cx="3733800" cy="291465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52316"/>
            <a:ext cx="9013372" cy="502005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4788"/>
            <a:ext cx="7772400" cy="85725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200150"/>
            <a:ext cx="1905000" cy="337185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200150"/>
            <a:ext cx="5715000" cy="337185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75413"/>
            <a:ext cx="7315200" cy="391716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84369"/>
            <a:ext cx="7315200" cy="51435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4629150"/>
            <a:ext cx="3886200" cy="3429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4656582"/>
            <a:ext cx="457200" cy="3429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8307" y="3512666"/>
            <a:ext cx="9006840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9" y="3487856"/>
            <a:ext cx="9006639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1" y="3579919"/>
            <a:ext cx="9006637" cy="3660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9" y="50007"/>
            <a:ext cx="9001873" cy="3436144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11680" cy="4388644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05980"/>
            <a:ext cx="5562600" cy="438864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52316"/>
            <a:ext cx="9013372" cy="502005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05979"/>
            <a:ext cx="7772400" cy="85725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085850"/>
            <a:ext cx="7772400" cy="3429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4643437"/>
            <a:ext cx="2476500" cy="357188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6/24/2021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4629150"/>
            <a:ext cx="3962400" cy="3429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4657725"/>
            <a:ext cx="457200" cy="3429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4125"/>
        </a:solid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Shape 53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Section 5: New Science and Ideas 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53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New Science and Ideas</a:t>
            </a:r>
          </a:p>
        </p:txBody>
      </p:sp>
      <p:sp>
        <p:nvSpPr>
          <p:cNvPr id="537" name="Shape 537"/>
          <p:cNvSpPr txBox="1">
            <a:spLocks noGrp="1"/>
          </p:cNvSpPr>
          <p:nvPr>
            <p:ph sz="quarter" idx="1"/>
          </p:nvPr>
        </p:nvSpPr>
        <p:spPr>
          <a:xfrm>
            <a:off x="914400" y="1085850"/>
            <a:ext cx="5181600" cy="3429000"/>
          </a:xfrm>
        </p:spPr>
        <p:txBody>
          <a:bodyPr/>
          <a:lstStyle/>
          <a:p>
            <a:pPr lvl="0"/>
            <a:r>
              <a:rPr lang="en" dirty="0"/>
              <a:t>During the 1800’s and early 1900’s, scientific discoveries were beginning to unravel some mysteries</a:t>
            </a:r>
          </a:p>
        </p:txBody>
      </p:sp>
      <p:pic>
        <p:nvPicPr>
          <p:cNvPr id="538" name="Shape 5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7000" y="1047750"/>
            <a:ext cx="2084675" cy="35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Shape 54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Science Takes New Directions</a:t>
            </a:r>
          </a:p>
        </p:txBody>
      </p:sp>
      <p:sp>
        <p:nvSpPr>
          <p:cNvPr id="544" name="Shape 544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"/>
              <a:t>Debating the Earth’s Age</a:t>
            </a:r>
          </a:p>
          <a:p>
            <a:pPr lvl="2"/>
            <a:r>
              <a:rPr lang="en"/>
              <a:t>The new science of geology opened avenues of debate</a:t>
            </a:r>
          </a:p>
          <a:p>
            <a:pPr lvl="1"/>
            <a:r>
              <a:rPr lang="en"/>
              <a:t>Charles Lyell</a:t>
            </a:r>
          </a:p>
          <a:p>
            <a:pPr lvl="2"/>
            <a:r>
              <a:rPr lang="en"/>
              <a:t>Wrote Principles of Geology</a:t>
            </a:r>
          </a:p>
          <a:p>
            <a:pPr lvl="3"/>
            <a:r>
              <a:rPr lang="en"/>
              <a:t>Offered evidence to show that Earth had formed over millions of years</a:t>
            </a:r>
          </a:p>
          <a:p>
            <a:pPr lvl="2"/>
            <a:r>
              <a:rPr lang="en"/>
              <a:t>His successors concluded that Earth was at least two billion years old and that life didn’t appear until long after earth was forced</a:t>
            </a:r>
          </a:p>
          <a:p>
            <a:pPr lvl="3"/>
            <a:r>
              <a:rPr lang="en"/>
              <a:t>These ideas did not seem to agree with biblical accounts of creation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Shape 54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Science Takes New Directions</a:t>
            </a:r>
          </a:p>
        </p:txBody>
      </p:sp>
      <p:sp>
        <p:nvSpPr>
          <p:cNvPr id="550" name="Shape 550"/>
          <p:cNvSpPr txBox="1">
            <a:spLocks noGrp="1"/>
          </p:cNvSpPr>
          <p:nvPr>
            <p:ph sz="quarter" idx="1"/>
          </p:nvPr>
        </p:nvSpPr>
        <p:spPr>
          <a:xfrm>
            <a:off x="914400" y="1085850"/>
            <a:ext cx="5638800" cy="3429000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" dirty="0"/>
              <a:t>Charles Darwin</a:t>
            </a:r>
          </a:p>
          <a:p>
            <a:pPr lvl="2"/>
            <a:r>
              <a:rPr lang="en" dirty="0"/>
              <a:t>Published On the Origin of Species</a:t>
            </a:r>
          </a:p>
          <a:p>
            <a:pPr lvl="3"/>
            <a:r>
              <a:rPr lang="en" dirty="0"/>
              <a:t>Argued that all forms of life, including human beings, had evolved into their present state over millions of years</a:t>
            </a:r>
          </a:p>
          <a:p>
            <a:pPr lvl="3"/>
            <a:r>
              <a:rPr lang="en" dirty="0"/>
              <a:t>To explain the long, slow process of evolution, he put forward the theory of natural selection</a:t>
            </a:r>
          </a:p>
          <a:p>
            <a:pPr lvl="4"/>
            <a:r>
              <a:rPr lang="en" dirty="0"/>
              <a:t>Natural forces “selected” those with physical traits best adapted to their environment to survive and to pass the trait on to their offspring</a:t>
            </a:r>
          </a:p>
          <a:p>
            <a:pPr lvl="5"/>
            <a:r>
              <a:rPr lang="en" dirty="0"/>
              <a:t>Became known as “survival of the fittest”</a:t>
            </a:r>
          </a:p>
        </p:txBody>
      </p:sp>
      <p:pic>
        <p:nvPicPr>
          <p:cNvPr id="551" name="Shape 5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9400" y="1047750"/>
            <a:ext cx="17526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Shape 5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4200" y="3583075"/>
            <a:ext cx="2531981" cy="120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Shape 56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Science Takes New Directions</a:t>
            </a:r>
          </a:p>
        </p:txBody>
      </p:sp>
      <p:sp>
        <p:nvSpPr>
          <p:cNvPr id="564" name="Shape 564"/>
          <p:cNvSpPr txBox="1">
            <a:spLocks noGrp="1"/>
          </p:cNvSpPr>
          <p:nvPr>
            <p:ph sz="quarter" idx="1"/>
          </p:nvPr>
        </p:nvSpPr>
        <p:spPr>
          <a:xfrm>
            <a:off x="914400" y="1085850"/>
            <a:ext cx="5715000" cy="3429000"/>
          </a:xfrm>
        </p:spPr>
        <p:txBody>
          <a:bodyPr/>
          <a:lstStyle/>
          <a:p>
            <a:pPr lvl="0"/>
            <a:r>
              <a:rPr lang="en-US" dirty="0"/>
              <a:t>The Fight Against Disease</a:t>
            </a:r>
          </a:p>
          <a:p>
            <a:pPr lvl="1"/>
            <a:r>
              <a:rPr lang="en-US" dirty="0"/>
              <a:t>Louis Pasteur</a:t>
            </a:r>
          </a:p>
          <a:p>
            <a:pPr lvl="2"/>
            <a:r>
              <a:rPr lang="en-US" dirty="0"/>
              <a:t>In 1870, clearly showed the link between microbes and disease</a:t>
            </a:r>
          </a:p>
          <a:p>
            <a:pPr lvl="2"/>
            <a:r>
              <a:rPr lang="en-US" dirty="0"/>
              <a:t>Went on to develop of vaccines against rabies and anthrax</a:t>
            </a:r>
          </a:p>
          <a:p>
            <a:pPr lvl="2"/>
            <a:r>
              <a:rPr lang="en-US" dirty="0"/>
              <a:t>Discovered a process called pasteurization that killed disease-carrying microbes in milk</a:t>
            </a:r>
          </a:p>
          <a:p>
            <a:pPr lvl="1"/>
            <a:endParaRPr lang="en-US" dirty="0"/>
          </a:p>
        </p:txBody>
      </p:sp>
      <p:pic>
        <p:nvPicPr>
          <p:cNvPr id="565" name="Shape 5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5575" y="2582125"/>
            <a:ext cx="1908152" cy="2383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Shape 5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1800" y="971550"/>
            <a:ext cx="1842147" cy="1226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Shape 57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Science Takes New Directions</a:t>
            </a:r>
          </a:p>
        </p:txBody>
      </p:sp>
      <p:sp>
        <p:nvSpPr>
          <p:cNvPr id="572" name="Shape 572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"/>
              <a:t>Edward Jenner</a:t>
            </a:r>
          </a:p>
          <a:p>
            <a:pPr lvl="2"/>
            <a:r>
              <a:rPr lang="en"/>
              <a:t>Discovered the Smallpox vaccination</a:t>
            </a:r>
          </a:p>
          <a:p>
            <a:pPr lvl="2"/>
            <a:r>
              <a:rPr lang="en"/>
              <a:t>Used a small boy as an experiment</a:t>
            </a:r>
          </a:p>
        </p:txBody>
      </p:sp>
      <p:pic>
        <p:nvPicPr>
          <p:cNvPr id="573" name="Shape 5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6100" y="2216725"/>
            <a:ext cx="2363199" cy="287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Shape 5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15000" y="1047750"/>
            <a:ext cx="2647424" cy="374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Shape 57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Science Takes New Directions</a:t>
            </a:r>
          </a:p>
        </p:txBody>
      </p:sp>
      <p:sp>
        <p:nvSpPr>
          <p:cNvPr id="580" name="Shape 580"/>
          <p:cNvSpPr txBox="1">
            <a:spLocks noGrp="1"/>
          </p:cNvSpPr>
          <p:nvPr>
            <p:ph sz="quarter" idx="1"/>
          </p:nvPr>
        </p:nvSpPr>
        <p:spPr>
          <a:xfrm>
            <a:off x="914400" y="1085850"/>
            <a:ext cx="4953000" cy="3429000"/>
          </a:xfrm>
        </p:spPr>
        <p:txBody>
          <a:bodyPr/>
          <a:lstStyle/>
          <a:p>
            <a:pPr lvl="0"/>
            <a:r>
              <a:rPr lang="en" dirty="0"/>
              <a:t>Gregor Mendel</a:t>
            </a:r>
          </a:p>
          <a:p>
            <a:pPr lvl="1"/>
            <a:r>
              <a:rPr lang="en" dirty="0"/>
              <a:t>Experimented with pea plants</a:t>
            </a:r>
          </a:p>
          <a:p>
            <a:pPr lvl="1"/>
            <a:r>
              <a:rPr lang="en" dirty="0"/>
              <a:t>Concluded that characteristics are passed from one generation to the next by tiny particles called genes</a:t>
            </a:r>
          </a:p>
          <a:p>
            <a:pPr lvl="1"/>
            <a:r>
              <a:rPr lang="en" dirty="0"/>
              <a:t>His work became the basis for genetics</a:t>
            </a:r>
          </a:p>
          <a:p>
            <a:pPr lvl="2"/>
            <a:r>
              <a:rPr lang="en" dirty="0"/>
              <a:t>The science of heredity</a:t>
            </a:r>
          </a:p>
        </p:txBody>
      </p:sp>
      <p:pic>
        <p:nvPicPr>
          <p:cNvPr id="581" name="Shape 5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8650" y="1221800"/>
            <a:ext cx="2857500" cy="37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Shape 586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Social Sciences</a:t>
            </a:r>
          </a:p>
        </p:txBody>
      </p:sp>
      <p:sp>
        <p:nvSpPr>
          <p:cNvPr id="587" name="Shape 587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"/>
              <a:t>Other scientists used the scientific method to study human behavior</a:t>
            </a:r>
          </a:p>
          <a:p>
            <a:pPr lvl="2"/>
            <a:r>
              <a:rPr lang="en"/>
              <a:t>Sociology – the study of human behavior in groups</a:t>
            </a:r>
          </a:p>
          <a:p>
            <a:pPr lvl="2"/>
            <a:r>
              <a:rPr lang="en"/>
              <a:t>Psychology – the science of human behavior in individuals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59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Social Sciences</a:t>
            </a:r>
          </a:p>
        </p:txBody>
      </p:sp>
      <p:sp>
        <p:nvSpPr>
          <p:cNvPr id="593" name="Shape 593"/>
          <p:cNvSpPr txBox="1">
            <a:spLocks noGrp="1"/>
          </p:cNvSpPr>
          <p:nvPr>
            <p:ph sz="quarter" idx="1"/>
          </p:nvPr>
        </p:nvSpPr>
        <p:spPr>
          <a:xfrm>
            <a:off x="914400" y="1085850"/>
            <a:ext cx="3733800" cy="3429000"/>
          </a:xfrm>
        </p:spPr>
        <p:txBody>
          <a:bodyPr/>
          <a:lstStyle/>
          <a:p>
            <a:pPr lvl="0"/>
            <a:r>
              <a:rPr lang="en" dirty="0"/>
              <a:t>Ivan Pavlov</a:t>
            </a:r>
          </a:p>
          <a:p>
            <a:pPr lvl="1"/>
            <a:r>
              <a:rPr lang="en" dirty="0"/>
              <a:t>Believed that human actions were unconscious reactions to stimuli and could be changed by training</a:t>
            </a:r>
          </a:p>
          <a:p>
            <a:pPr lvl="1"/>
            <a:r>
              <a:rPr lang="en" dirty="0"/>
              <a:t>Pavlov’s bell</a:t>
            </a:r>
          </a:p>
        </p:txBody>
      </p:sp>
      <p:pic>
        <p:nvPicPr>
          <p:cNvPr id="594" name="Shape 5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2450" y="1145275"/>
            <a:ext cx="3681224" cy="377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Shape 5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5949" y="225625"/>
            <a:ext cx="5372099" cy="4692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Shape 60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Social Sciences</a:t>
            </a:r>
          </a:p>
        </p:txBody>
      </p:sp>
      <p:sp>
        <p:nvSpPr>
          <p:cNvPr id="605" name="Shape 605"/>
          <p:cNvSpPr txBox="1">
            <a:spLocks noGrp="1"/>
          </p:cNvSpPr>
          <p:nvPr>
            <p:ph sz="quarter" idx="1"/>
          </p:nvPr>
        </p:nvSpPr>
        <p:spPr>
          <a:xfrm>
            <a:off x="914400" y="1085850"/>
            <a:ext cx="4648200" cy="3429000"/>
          </a:xfrm>
        </p:spPr>
        <p:txBody>
          <a:bodyPr/>
          <a:lstStyle/>
          <a:p>
            <a:pPr lvl="0"/>
            <a:r>
              <a:rPr lang="en-US" dirty="0"/>
              <a:t>Sigmund Freud</a:t>
            </a:r>
          </a:p>
          <a:p>
            <a:pPr lvl="1"/>
            <a:r>
              <a:rPr lang="en-US" dirty="0"/>
              <a:t>Held that an unconscious part of the mind governs human behavior</a:t>
            </a:r>
          </a:p>
          <a:p>
            <a:pPr lvl="2"/>
            <a:r>
              <a:rPr lang="en-US" dirty="0"/>
              <a:t>Led to psychoanalysis, a method of treatment to discover people’s motives</a:t>
            </a:r>
          </a:p>
          <a:p>
            <a:pPr lvl="0"/>
            <a:endParaRPr lang="en-US" dirty="0"/>
          </a:p>
        </p:txBody>
      </p:sp>
      <p:pic>
        <p:nvPicPr>
          <p:cNvPr id="606" name="Shape 6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7850" y="791087"/>
            <a:ext cx="2857500" cy="4014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u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2554</TotalTime>
  <Words>355</Words>
  <Application>Microsoft Office PowerPoint</Application>
  <PresentationFormat>On-screen Show (16:9)</PresentationFormat>
  <Paragraphs>46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Franklin Gothic Book</vt:lpstr>
      <vt:lpstr>Georgia</vt:lpstr>
      <vt:lpstr>Perpetua</vt:lpstr>
      <vt:lpstr>Wingdings 2</vt:lpstr>
      <vt:lpstr>Equity</vt:lpstr>
      <vt:lpstr>Section 5: New Science and Ideas </vt:lpstr>
      <vt:lpstr>New Science and Ideas</vt:lpstr>
      <vt:lpstr>Science Takes New Directions</vt:lpstr>
      <vt:lpstr>Science Takes New Directions</vt:lpstr>
      <vt:lpstr>Science Takes New Directions</vt:lpstr>
      <vt:lpstr>Science Takes New Directions</vt:lpstr>
      <vt:lpstr>Science Takes New Directions</vt:lpstr>
      <vt:lpstr>Social Sciences</vt:lpstr>
      <vt:lpstr>Social Sciences</vt:lpstr>
      <vt:lpstr>PowerPoint Presentation</vt:lpstr>
      <vt:lpstr>Social Sciences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1: Dawn of an Industrial Age</dc:title>
  <dc:creator>Josh Bruck</dc:creator>
  <cp:lastModifiedBy>Mary Lawrence</cp:lastModifiedBy>
  <cp:revision>81</cp:revision>
  <dcterms:modified xsi:type="dcterms:W3CDTF">2021-06-24T20:33:22Z</dcterms:modified>
</cp:coreProperties>
</file>