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8"/>
  </p:notesMasterIdLst>
  <p:sldIdLst>
    <p:sldId id="256" r:id="rId2"/>
    <p:sldId id="257" r:id="rId3"/>
    <p:sldId id="258" r:id="rId4"/>
    <p:sldId id="261" r:id="rId5"/>
    <p:sldId id="259" r:id="rId6"/>
    <p:sldId id="260" r:id="rId7"/>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h6rP56T580dn+UQSLG+2CBrU9eb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9" Type="http://schemas.openxmlformats.org/officeDocument/2006/relationships/presProps" Target="presProps.xml"/><Relationship Id="rId3" Type="http://schemas.openxmlformats.org/officeDocument/2006/relationships/slide" Target="slides/slide2.xml"/><Relationship Id="rId42" Type="http://schemas.openxmlformats.org/officeDocument/2006/relationships/tableStyles" Target="tableStyles.xml"/><Relationship Id="rId7" Type="http://schemas.openxmlformats.org/officeDocument/2006/relationships/slide" Target="slides/slide6.xml"/><Relationship Id="rId38" Type="http://customschemas.google.com/relationships/presentationmetadata" Target="metadata"/><Relationship Id="rId2" Type="http://schemas.openxmlformats.org/officeDocument/2006/relationships/slide" Target="slides/slide1.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40" Type="http://schemas.openxmlformats.org/officeDocument/2006/relationships/viewProps" Target="viewProps.xml"/><Relationship Id="rId5" Type="http://schemas.openxmlformats.org/officeDocument/2006/relationships/slide" Target="slides/slide4.xml"/><Relationship Id="rId4"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4820"/>
          </a:xfrm>
          <a:prstGeom prst="rect">
            <a:avLst/>
          </a:prstGeom>
          <a:noFill/>
          <a:ln>
            <a:noFill/>
          </a:ln>
        </p:spPr>
        <p:txBody>
          <a:bodyPr spcFirstLastPara="1" wrap="square" lIns="93175" tIns="46575" rIns="93175" bIns="465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4820"/>
          </a:xfrm>
          <a:prstGeom prst="rect">
            <a:avLst/>
          </a:prstGeom>
          <a:noFill/>
          <a:ln>
            <a:noFill/>
          </a:ln>
        </p:spPr>
        <p:txBody>
          <a:bodyPr spcFirstLastPara="1" wrap="square" lIns="93175" tIns="46575" rIns="93175" bIns="465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98" name="Google Shape;98;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04" name="Google Shape;104;p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5: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10" name="Google Shape;110;p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3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3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9" name="Google Shape;29;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3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5" name="Google Shape;3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3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3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3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3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3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3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4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4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2"/>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4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history.com/videos/lost-treasure-of-the-founding-father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title"/>
          </p:nvPr>
        </p:nvSpPr>
        <p:spPr>
          <a:xfrm>
            <a:off x="838200" y="365125"/>
            <a:ext cx="10515600" cy="1325563"/>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dirty="0">
                <a:solidFill>
                  <a:schemeClr val="lt1"/>
                </a:solidFill>
                <a:latin typeface="Calibri"/>
                <a:ea typeface="Calibri"/>
                <a:cs typeface="Calibri"/>
                <a:sym typeface="Calibri"/>
              </a:rPr>
              <a:t>Some Background Information</a:t>
            </a:r>
            <a:endParaRPr dirty="0"/>
          </a:p>
        </p:txBody>
      </p:sp>
      <p:sp>
        <p:nvSpPr>
          <p:cNvPr id="89" name="Google Shape;89;p1"/>
          <p:cNvSpPr txBox="1">
            <a:spLocks noGrp="1"/>
          </p:cNvSpPr>
          <p:nvPr>
            <p:ph type="body" idx="1"/>
          </p:nvPr>
        </p:nvSpPr>
        <p:spPr>
          <a:xfrm>
            <a:off x="838200" y="1825625"/>
            <a:ext cx="10515600" cy="4351338"/>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800"/>
              <a:buNone/>
            </a:pPr>
            <a:r>
              <a:rPr lang="en-US" dirty="0">
                <a:solidFill>
                  <a:schemeClr val="lt1"/>
                </a:solidFill>
                <a:latin typeface="Calibri"/>
                <a:ea typeface="Calibri"/>
                <a:cs typeface="Calibri"/>
                <a:sym typeface="Calibri"/>
              </a:rPr>
              <a:t>Before the American Revolution, America was a </a:t>
            </a:r>
            <a:r>
              <a:rPr lang="en-US" dirty="0">
                <a:solidFill>
                  <a:srgbClr val="FF0000"/>
                </a:solidFill>
                <a:latin typeface="Calibri"/>
                <a:ea typeface="Calibri"/>
                <a:cs typeface="Calibri"/>
                <a:sym typeface="Calibri"/>
              </a:rPr>
              <a:t>British</a:t>
            </a:r>
            <a:r>
              <a:rPr lang="en-US" dirty="0">
                <a:solidFill>
                  <a:schemeClr val="lt1"/>
                </a:solidFill>
                <a:latin typeface="Calibri"/>
                <a:ea typeface="Calibri"/>
                <a:cs typeface="Calibri"/>
                <a:sym typeface="Calibri"/>
              </a:rPr>
              <a:t> colony. They had to follow whatever rules Britain told them and they had to send a lot of their </a:t>
            </a:r>
            <a:r>
              <a:rPr lang="en-US" dirty="0">
                <a:solidFill>
                  <a:srgbClr val="FF0000"/>
                </a:solidFill>
                <a:latin typeface="Calibri"/>
                <a:ea typeface="Calibri"/>
                <a:cs typeface="Calibri"/>
                <a:sym typeface="Calibri"/>
              </a:rPr>
              <a:t>resources</a:t>
            </a:r>
            <a:r>
              <a:rPr lang="en-US" dirty="0">
                <a:solidFill>
                  <a:schemeClr val="lt1"/>
                </a:solidFill>
                <a:latin typeface="Calibri"/>
                <a:ea typeface="Calibri"/>
                <a:cs typeface="Calibri"/>
                <a:sym typeface="Calibri"/>
              </a:rPr>
              <a:t> and money back to Britain. </a:t>
            </a:r>
            <a:endParaRPr dirty="0"/>
          </a:p>
          <a:p>
            <a:pPr marL="0" lvl="0" indent="0" algn="l" rtl="0">
              <a:lnSpc>
                <a:spcPct val="90000"/>
              </a:lnSpc>
              <a:spcBef>
                <a:spcPts val="1000"/>
              </a:spcBef>
              <a:spcAft>
                <a:spcPts val="0"/>
              </a:spcAft>
              <a:buClr>
                <a:schemeClr val="lt1"/>
              </a:buClr>
              <a:buSzPts val="2800"/>
              <a:buNone/>
            </a:pPr>
            <a:r>
              <a:rPr lang="en-US" dirty="0">
                <a:solidFill>
                  <a:schemeClr val="lt1"/>
                </a:solidFill>
                <a:latin typeface="Calibri"/>
                <a:ea typeface="Calibri"/>
                <a:cs typeface="Calibri"/>
                <a:sym typeface="Calibri"/>
              </a:rPr>
              <a:t>Americans didn’t like this. They wanted to split from Britain and become their own country. Britain said no. So the Americans started a Revolution (called “The American Revolution”). America won and became their own </a:t>
            </a:r>
            <a:r>
              <a:rPr lang="en-US" dirty="0">
                <a:solidFill>
                  <a:srgbClr val="FF0000"/>
                </a:solidFill>
                <a:latin typeface="Calibri"/>
                <a:ea typeface="Calibri"/>
                <a:cs typeface="Calibri"/>
                <a:sym typeface="Calibri"/>
              </a:rPr>
              <a:t>country</a:t>
            </a:r>
            <a:r>
              <a:rPr lang="en-US" dirty="0">
                <a:solidFill>
                  <a:schemeClr val="lt1"/>
                </a:solidFill>
                <a:latin typeface="Calibri"/>
                <a:ea typeface="Calibri"/>
                <a:cs typeface="Calibri"/>
                <a:sym typeface="Calibri"/>
              </a:rPr>
              <a:t>. </a:t>
            </a:r>
            <a:endParaRPr dirty="0"/>
          </a:p>
          <a:p>
            <a:pPr marL="0" lvl="0" indent="0" algn="l" rtl="0">
              <a:lnSpc>
                <a:spcPct val="90000"/>
              </a:lnSpc>
              <a:spcBef>
                <a:spcPts val="1000"/>
              </a:spcBef>
              <a:spcAft>
                <a:spcPts val="0"/>
              </a:spcAft>
              <a:buClr>
                <a:schemeClr val="lt1"/>
              </a:buClr>
              <a:buSzPts val="2800"/>
              <a:buNone/>
            </a:pPr>
            <a:r>
              <a:rPr lang="en-US" dirty="0">
                <a:solidFill>
                  <a:schemeClr val="lt1"/>
                </a:solidFill>
                <a:latin typeface="Calibri"/>
                <a:ea typeface="Calibri"/>
                <a:cs typeface="Calibri"/>
                <a:sym typeface="Calibri"/>
              </a:rPr>
              <a:t>The group of men who worked to create a new American government were called “The Founding Fathers”. They included </a:t>
            </a:r>
            <a:r>
              <a:rPr lang="en-US" dirty="0">
                <a:solidFill>
                  <a:srgbClr val="FF0000"/>
                </a:solidFill>
                <a:latin typeface="Calibri"/>
                <a:ea typeface="Calibri"/>
                <a:cs typeface="Calibri"/>
                <a:sym typeface="Calibri"/>
              </a:rPr>
              <a:t>Samuel Adams and Paul Revere</a:t>
            </a:r>
            <a:r>
              <a:rPr lang="en-US" dirty="0">
                <a:solidFill>
                  <a:schemeClr val="lt1"/>
                </a:solidFill>
                <a:latin typeface="Calibri"/>
                <a:ea typeface="Calibri"/>
                <a:cs typeface="Calibri"/>
                <a:sym typeface="Calibri"/>
              </a:rPr>
              <a:t>. </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a:spLocks noGrp="1"/>
          </p:cNvSpPr>
          <p:nvPr>
            <p:ph type="title"/>
          </p:nvPr>
        </p:nvSpPr>
        <p:spPr>
          <a:xfrm>
            <a:off x="838200" y="365125"/>
            <a:ext cx="10515600" cy="1325563"/>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b="1" u="sng">
                <a:solidFill>
                  <a:schemeClr val="lt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Lost Treasure of America’s Founding Fathers</a:t>
            </a:r>
            <a:endParaRPr/>
          </a:p>
        </p:txBody>
      </p:sp>
      <p:sp>
        <p:nvSpPr>
          <p:cNvPr id="95" name="Google Shape;95;p2"/>
          <p:cNvSpPr txBox="1">
            <a:spLocks noGrp="1"/>
          </p:cNvSpPr>
          <p:nvPr>
            <p:ph type="body" idx="1"/>
          </p:nvPr>
        </p:nvSpPr>
        <p:spPr>
          <a:xfrm>
            <a:off x="838200" y="1825625"/>
            <a:ext cx="10515600" cy="4351338"/>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normAutofit/>
          </a:bodyPr>
          <a:lstStyle/>
          <a:p>
            <a:pPr marL="0" lvl="0" indent="0" algn="l" rtl="0">
              <a:lnSpc>
                <a:spcPct val="70000"/>
              </a:lnSpc>
              <a:spcBef>
                <a:spcPts val="0"/>
              </a:spcBef>
              <a:spcAft>
                <a:spcPts val="0"/>
              </a:spcAft>
              <a:buClr>
                <a:schemeClr val="lt1"/>
              </a:buClr>
              <a:buSzPts val="2590"/>
              <a:buNone/>
            </a:pPr>
            <a:r>
              <a:rPr lang="en-US" sz="2590" dirty="0">
                <a:solidFill>
                  <a:schemeClr val="lt1"/>
                </a:solidFill>
                <a:latin typeface="Calibri"/>
                <a:ea typeface="Calibri"/>
                <a:cs typeface="Calibri"/>
                <a:sym typeface="Calibri"/>
              </a:rPr>
              <a:t>December 2014, a copper time capsule from 1795, buried by Paul Revere and Sam Adams (two of America’s “founding fathers”), was unearthed at the Massachusetts State House in </a:t>
            </a:r>
            <a:r>
              <a:rPr lang="en-US" sz="2590" dirty="0">
                <a:solidFill>
                  <a:srgbClr val="FF0000"/>
                </a:solidFill>
                <a:latin typeface="Calibri"/>
                <a:ea typeface="Calibri"/>
                <a:cs typeface="Calibri"/>
                <a:sym typeface="Calibri"/>
              </a:rPr>
              <a:t>Boston</a:t>
            </a:r>
            <a:r>
              <a:rPr lang="en-US" sz="2590" dirty="0">
                <a:solidFill>
                  <a:schemeClr val="lt1"/>
                </a:solidFill>
                <a:latin typeface="Calibri"/>
                <a:ea typeface="Calibri"/>
                <a:cs typeface="Calibri"/>
                <a:sym typeface="Calibri"/>
              </a:rPr>
              <a:t>. </a:t>
            </a:r>
            <a:endParaRPr sz="2590" dirty="0"/>
          </a:p>
          <a:p>
            <a:pPr marL="0" lvl="0" indent="0" algn="l" rtl="0">
              <a:lnSpc>
                <a:spcPct val="70000"/>
              </a:lnSpc>
              <a:spcBef>
                <a:spcPts val="1000"/>
              </a:spcBef>
              <a:spcAft>
                <a:spcPts val="0"/>
              </a:spcAft>
              <a:buClr>
                <a:schemeClr val="lt1"/>
              </a:buClr>
              <a:buSzPts val="2590"/>
              <a:buNone/>
            </a:pPr>
            <a:r>
              <a:rPr lang="en-US" sz="2590" i="1" dirty="0">
                <a:solidFill>
                  <a:schemeClr val="lt1"/>
                </a:solidFill>
                <a:latin typeface="Calibri"/>
                <a:ea typeface="Calibri"/>
                <a:cs typeface="Calibri"/>
                <a:sym typeface="Calibri"/>
              </a:rPr>
              <a:t>Workers repairing a leak at the Massachusetts State House in Boston uncovered the time capsule originally placed in the building’s cornerstone in 1795. It took conservators from the Boston Museum of Fine Arts nearly seven hours to remove the box from its encasing; it was later transported to the museum to be X-rayed and thoroughly examined. Yesterday, in a press conference at the museum, officials from the museum and the Massachusetts Archives opened the time capsule and revealed its contents—some 220 years after it was originally planted.</a:t>
            </a:r>
            <a:endParaRPr sz="2590" dirty="0"/>
          </a:p>
          <a:p>
            <a:pPr marL="0" lvl="0" indent="0" algn="l" rtl="0">
              <a:lnSpc>
                <a:spcPct val="70000"/>
              </a:lnSpc>
              <a:spcBef>
                <a:spcPts val="1000"/>
              </a:spcBef>
              <a:spcAft>
                <a:spcPts val="0"/>
              </a:spcAft>
              <a:buClr>
                <a:schemeClr val="lt1"/>
              </a:buClr>
              <a:buSzPts val="2590"/>
              <a:buNone/>
            </a:pPr>
            <a:r>
              <a:rPr lang="en-US" sz="2590" dirty="0">
                <a:solidFill>
                  <a:schemeClr val="lt1"/>
                </a:solidFill>
                <a:latin typeface="Calibri"/>
                <a:ea typeface="Calibri"/>
                <a:cs typeface="Calibri"/>
                <a:sym typeface="Calibri"/>
              </a:rPr>
              <a:t>The contents included a pine tree shilling coin dating back to </a:t>
            </a:r>
            <a:r>
              <a:rPr lang="en-US" sz="2590" dirty="0">
                <a:solidFill>
                  <a:srgbClr val="FF0000"/>
                </a:solidFill>
                <a:latin typeface="Calibri"/>
                <a:ea typeface="Calibri"/>
                <a:cs typeface="Calibri"/>
                <a:sym typeface="Calibri"/>
              </a:rPr>
              <a:t>1652</a:t>
            </a:r>
            <a:r>
              <a:rPr lang="en-US" sz="2590" dirty="0">
                <a:solidFill>
                  <a:schemeClr val="lt1"/>
                </a:solidFill>
                <a:latin typeface="Calibri"/>
                <a:ea typeface="Calibri"/>
                <a:cs typeface="Calibri"/>
                <a:sym typeface="Calibri"/>
              </a:rPr>
              <a:t>, a copper medal showing </a:t>
            </a:r>
            <a:r>
              <a:rPr lang="en-US" sz="2590" dirty="0">
                <a:solidFill>
                  <a:srgbClr val="FF0000"/>
                </a:solidFill>
                <a:latin typeface="Calibri"/>
                <a:ea typeface="Calibri"/>
                <a:cs typeface="Calibri"/>
                <a:sym typeface="Calibri"/>
              </a:rPr>
              <a:t>George Washington</a:t>
            </a:r>
            <a:r>
              <a:rPr lang="en-US" sz="2590" dirty="0">
                <a:solidFill>
                  <a:schemeClr val="lt1"/>
                </a:solidFill>
                <a:latin typeface="Calibri"/>
                <a:ea typeface="Calibri"/>
                <a:cs typeface="Calibri"/>
                <a:sym typeface="Calibri"/>
              </a:rPr>
              <a:t>, dozens of coins, several newspapers, and a silver plate thought to be engraved by Paul Revere.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3"/>
          <p:cNvSpPr txBox="1">
            <a:spLocks noGrp="1"/>
          </p:cNvSpPr>
          <p:nvPr>
            <p:ph type="title"/>
          </p:nvPr>
        </p:nvSpPr>
        <p:spPr>
          <a:xfrm>
            <a:off x="854825" y="315249"/>
            <a:ext cx="10515600" cy="1325563"/>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US" dirty="0">
                <a:solidFill>
                  <a:schemeClr val="lt1"/>
                </a:solidFill>
                <a:latin typeface="Calibri"/>
                <a:ea typeface="Calibri"/>
                <a:cs typeface="Calibri"/>
                <a:sym typeface="Calibri"/>
              </a:rPr>
              <a:t>Why do you think Adams and Revere chose the objects that they did? </a:t>
            </a:r>
            <a:endParaRPr dirty="0"/>
          </a:p>
        </p:txBody>
      </p:sp>
      <p:pic>
        <p:nvPicPr>
          <p:cNvPr id="101" name="Google Shape;101;p3" descr="Image result for sam adams paul revere time capsule"/>
          <p:cNvPicPr preferRelativeResize="0"/>
          <p:nvPr/>
        </p:nvPicPr>
        <p:blipFill rotWithShape="1">
          <a:blip r:embed="rId3">
            <a:alphaModFix/>
          </a:blip>
          <a:srcRect/>
          <a:stretch/>
        </p:blipFill>
        <p:spPr>
          <a:xfrm>
            <a:off x="1052512" y="1814512"/>
            <a:ext cx="10086975" cy="504348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EEF95-3C3D-40B7-9C2B-213042FDD52A}"/>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DE60E542-85FF-43CD-92B1-A637308CFE93}"/>
              </a:ext>
            </a:extLst>
          </p:cNvPr>
          <p:cNvSpPr>
            <a:spLocks noGrp="1"/>
          </p:cNvSpPr>
          <p:nvPr>
            <p:ph type="subTitle" idx="1"/>
          </p:nvPr>
        </p:nvSpPr>
        <p:spPr/>
        <p:txBody>
          <a:bodyPr/>
          <a:lstStyle/>
          <a:p>
            <a:endParaRPr lang="en-CA"/>
          </a:p>
        </p:txBody>
      </p:sp>
      <p:pic>
        <p:nvPicPr>
          <p:cNvPr id="1026" name="Picture 2" descr="Century-old time capsule unsealed in New York">
            <a:extLst>
              <a:ext uri="{FF2B5EF4-FFF2-40B4-BE49-F238E27FC236}">
                <a16:creationId xmlns:a16="http://schemas.microsoft.com/office/drawing/2014/main" id="{FB4C16C6-EFD3-41C0-8E34-CD90C6F7D5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707" y="225367"/>
            <a:ext cx="11329109" cy="6407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321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4"/>
          <p:cNvSpPr txBox="1">
            <a:spLocks noGrp="1"/>
          </p:cNvSpPr>
          <p:nvPr>
            <p:ph type="title"/>
          </p:nvPr>
        </p:nvSpPr>
        <p:spPr>
          <a:xfrm>
            <a:off x="838200" y="365125"/>
            <a:ext cx="10515600" cy="1325563"/>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solidFill>
                  <a:schemeClr val="lt1"/>
                </a:solidFill>
                <a:latin typeface="Calibri"/>
                <a:ea typeface="Calibri"/>
                <a:cs typeface="Calibri"/>
                <a:sym typeface="Calibri"/>
              </a:rPr>
              <a:t>Time Capsule </a:t>
            </a:r>
            <a:br>
              <a:rPr lang="en-US">
                <a:solidFill>
                  <a:schemeClr val="lt1"/>
                </a:solidFill>
                <a:latin typeface="Calibri"/>
                <a:ea typeface="Calibri"/>
                <a:cs typeface="Calibri"/>
                <a:sym typeface="Calibri"/>
              </a:rPr>
            </a:br>
            <a:endParaRPr/>
          </a:p>
        </p:txBody>
      </p:sp>
      <p:sp>
        <p:nvSpPr>
          <p:cNvPr id="107" name="Google Shape;107;p4"/>
          <p:cNvSpPr txBox="1">
            <a:spLocks noGrp="1"/>
          </p:cNvSpPr>
          <p:nvPr>
            <p:ph type="body" idx="1"/>
          </p:nvPr>
        </p:nvSpPr>
        <p:spPr>
          <a:xfrm>
            <a:off x="838200" y="1825625"/>
            <a:ext cx="10515600" cy="4351338"/>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latin typeface="Calibri"/>
                <a:ea typeface="Calibri"/>
                <a:cs typeface="Calibri"/>
                <a:sym typeface="Calibri"/>
              </a:rPr>
              <a:t>Imagine you tasked with creating a time capsule that will be unearth in 150 years. You are allowed to include five primary sources (documents, artifacts, etc.) to help those who find it piece together what your life was like and you were in 2022. </a:t>
            </a:r>
            <a:endParaRPr dirty="0"/>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Calibri"/>
                <a:ea typeface="Calibri"/>
                <a:cs typeface="Calibri"/>
                <a:sym typeface="Calibri"/>
              </a:rPr>
              <a:t>What five things would you include? For each object, write a 2-3 sentences explanation about what that object says about your life and/or who you are. </a:t>
            </a:r>
            <a:endParaRPr dirty="0"/>
          </a:p>
          <a:p>
            <a:pPr marL="0" lvl="0" indent="0" algn="l" rtl="0">
              <a:lnSpc>
                <a:spcPct val="90000"/>
              </a:lnSpc>
              <a:spcBef>
                <a:spcPts val="1000"/>
              </a:spcBef>
              <a:spcAft>
                <a:spcPts val="0"/>
              </a:spcAft>
              <a:buClr>
                <a:schemeClr val="dk1"/>
              </a:buClr>
              <a:buSzPts val="2800"/>
              <a:buNone/>
            </a:pPr>
            <a:endParaRPr dirty="0"/>
          </a:p>
          <a:p>
            <a:pPr marL="0" lvl="0" indent="0"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5"/>
          <p:cNvSpPr txBox="1">
            <a:spLocks noGrp="1"/>
          </p:cNvSpPr>
          <p:nvPr>
            <p:ph type="title"/>
          </p:nvPr>
        </p:nvSpPr>
        <p:spPr>
          <a:xfrm>
            <a:off x="838200" y="365125"/>
            <a:ext cx="10515600" cy="1325563"/>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solidFill>
                  <a:schemeClr val="lt1"/>
                </a:solidFill>
                <a:latin typeface="Calibri"/>
                <a:ea typeface="Calibri"/>
                <a:cs typeface="Calibri"/>
                <a:sym typeface="Calibri"/>
              </a:rPr>
              <a:t>Example	</a:t>
            </a:r>
            <a:endParaRPr/>
          </a:p>
        </p:txBody>
      </p:sp>
      <p:sp>
        <p:nvSpPr>
          <p:cNvPr id="113" name="Google Shape;113;p5"/>
          <p:cNvSpPr txBox="1">
            <a:spLocks noGrp="1"/>
          </p:cNvSpPr>
          <p:nvPr>
            <p:ph type="body" idx="1"/>
          </p:nvPr>
        </p:nvSpPr>
        <p:spPr>
          <a:xfrm>
            <a:off x="838200" y="2291137"/>
            <a:ext cx="10515600" cy="4351338"/>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normAutofit/>
          </a:bodyPr>
          <a:lstStyle/>
          <a:p>
            <a:pPr marL="228600" lvl="0" indent="-228600" algn="l" rtl="0">
              <a:lnSpc>
                <a:spcPct val="80000"/>
              </a:lnSpc>
              <a:spcBef>
                <a:spcPts val="0"/>
              </a:spcBef>
              <a:spcAft>
                <a:spcPts val="0"/>
              </a:spcAft>
              <a:buClr>
                <a:schemeClr val="lt1"/>
              </a:buClr>
              <a:buSzPts val="2800"/>
              <a:buChar char="•"/>
            </a:pPr>
            <a:r>
              <a:rPr lang="en-US" dirty="0">
                <a:solidFill>
                  <a:schemeClr val="lt1"/>
                </a:solidFill>
                <a:latin typeface="Calibri"/>
                <a:ea typeface="Calibri"/>
                <a:cs typeface="Calibri"/>
                <a:sym typeface="Calibri"/>
              </a:rPr>
              <a:t>Object 1: </a:t>
            </a:r>
            <a:r>
              <a:rPr lang="en-US" u="sng" dirty="0">
                <a:solidFill>
                  <a:schemeClr val="lt1"/>
                </a:solidFill>
                <a:latin typeface="Calibri"/>
                <a:ea typeface="Calibri"/>
                <a:cs typeface="Calibri"/>
                <a:sym typeface="Calibri"/>
              </a:rPr>
              <a:t>Question a Day book</a:t>
            </a:r>
            <a:r>
              <a:rPr lang="en-US" dirty="0">
                <a:solidFill>
                  <a:schemeClr val="lt1"/>
                </a:solidFill>
                <a:latin typeface="Calibri"/>
                <a:ea typeface="Calibri"/>
                <a:cs typeface="Calibri"/>
                <a:sym typeface="Calibri"/>
              </a:rPr>
              <a:t>. I would include this because it offers valuable insight into me. Everyday, I answer a question in the book. You cycle through the questions every year, so those who find it will not only get an idea of who I am, but also see how I changed over time.  </a:t>
            </a:r>
            <a:endParaRPr dirty="0"/>
          </a:p>
          <a:p>
            <a:pPr marL="228600" lvl="0" indent="-228600" algn="l" rtl="0">
              <a:lnSpc>
                <a:spcPct val="80000"/>
              </a:lnSpc>
              <a:spcBef>
                <a:spcPts val="1000"/>
              </a:spcBef>
              <a:spcAft>
                <a:spcPts val="0"/>
              </a:spcAft>
              <a:buClr>
                <a:schemeClr val="lt1"/>
              </a:buClr>
              <a:buSzPts val="2800"/>
              <a:buChar char="•"/>
            </a:pPr>
            <a:r>
              <a:rPr lang="en-US" dirty="0">
                <a:solidFill>
                  <a:schemeClr val="lt1"/>
                </a:solidFill>
                <a:latin typeface="Calibri"/>
                <a:ea typeface="Calibri"/>
                <a:cs typeface="Calibri"/>
                <a:sym typeface="Calibri"/>
              </a:rPr>
              <a:t>Object 2: </a:t>
            </a:r>
            <a:r>
              <a:rPr lang="en-US" u="sng" dirty="0">
                <a:solidFill>
                  <a:schemeClr val="lt1"/>
                </a:solidFill>
                <a:latin typeface="Calibri"/>
                <a:ea typeface="Calibri"/>
                <a:cs typeface="Calibri"/>
                <a:sym typeface="Calibri"/>
              </a:rPr>
              <a:t>My patch and year bars from my summer camp.</a:t>
            </a:r>
            <a:r>
              <a:rPr lang="en-US" dirty="0">
                <a:solidFill>
                  <a:schemeClr val="lt1"/>
                </a:solidFill>
                <a:latin typeface="Calibri"/>
                <a:ea typeface="Calibri"/>
                <a:cs typeface="Calibri"/>
                <a:sym typeface="Calibri"/>
              </a:rPr>
              <a:t> I worked at a summer camp for six years. I began as an one-on-one counsellor for kids with disabilities, but worked my way up to a Director position. Summer camp was a huge part of my life, as it was where I first started working with children and youth, and it was an important step in becoming a teach. </a:t>
            </a:r>
            <a:endParaRPr u="sng" dirty="0"/>
          </a:p>
        </p:txBody>
      </p:sp>
      <p:pic>
        <p:nvPicPr>
          <p:cNvPr id="114" name="Google Shape;114;p5"/>
          <p:cNvPicPr preferRelativeResize="0"/>
          <p:nvPr/>
        </p:nvPicPr>
        <p:blipFill rotWithShape="1">
          <a:blip r:embed="rId3">
            <a:alphaModFix/>
          </a:blip>
          <a:srcRect/>
          <a:stretch/>
        </p:blipFill>
        <p:spPr>
          <a:xfrm>
            <a:off x="9260985" y="227648"/>
            <a:ext cx="1454122" cy="1958504"/>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524</Words>
  <Application>Microsoft Office PowerPoint</Application>
  <PresentationFormat>Widescreen</PresentationFormat>
  <Paragraphs>15</Paragraphs>
  <Slides>6</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Some Background Information</vt:lpstr>
      <vt:lpstr>Lost Treasure of America’s Founding Fathers</vt:lpstr>
      <vt:lpstr>Why do you think Adams and Revere chose the objects that they did? </vt:lpstr>
      <vt:lpstr>PowerPoint Presentation</vt:lpstr>
      <vt:lpstr>Time Capsule  </vt:lpstr>
      <vt:lpstr>Example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Background Information</dc:title>
  <dc:creator>Pr0fil3</dc:creator>
  <cp:lastModifiedBy>Mary Lawrence</cp:lastModifiedBy>
  <cp:revision>7</cp:revision>
  <dcterms:created xsi:type="dcterms:W3CDTF">2018-02-01T19:39:59Z</dcterms:created>
  <dcterms:modified xsi:type="dcterms:W3CDTF">2022-09-12T03:31:24Z</dcterms:modified>
</cp:coreProperties>
</file>