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269" autoAdjust="0"/>
  </p:normalViewPr>
  <p:slideViewPr>
    <p:cSldViewPr>
      <p:cViewPr varScale="1">
        <p:scale>
          <a:sx n="64" d="100"/>
          <a:sy n="64" d="100"/>
        </p:scale>
        <p:origin x="-1664" y="-120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Shape 16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454319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hape 1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000" b="1" u="sng"/>
            </a:lvl1pPr>
          </a:lstStyle>
          <a:p>
            <a:r>
              <a:t>Day 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rPr u="sng"/>
              <a:t>Day 1</a:t>
            </a:r>
            <a:r>
              <a:t> Exit Ticket</a:t>
            </a:r>
          </a:p>
          <a:p>
            <a:pPr>
              <a:defRPr sz="3000" b="1"/>
            </a:pPr>
            <a:r>
              <a:t>Rumors were spread that the feudal lords or even the king had ordered the military or robbers or  to murder peasants.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 u="sng"/>
            </a:pPr>
            <a:r>
              <a:t>Day 2</a:t>
            </a:r>
          </a:p>
          <a:p>
            <a:pPr>
              <a:defRPr sz="3000"/>
            </a:pPr>
            <a:r>
              <a:t>Friction between the Third Estate and the First and Second</a:t>
            </a:r>
          </a:p>
          <a:p>
            <a:pPr>
              <a:defRPr sz="3000"/>
            </a:pPr>
            <a:r>
              <a:t>Poor Harvest</a:t>
            </a:r>
          </a:p>
          <a:p>
            <a:pPr>
              <a:defRPr sz="3000"/>
            </a:pPr>
            <a:r>
              <a:t>Deficit Spending - </a:t>
            </a:r>
          </a:p>
          <a:p>
            <a:pPr>
              <a:defRPr sz="3000"/>
            </a:pPr>
            <a:r>
              <a:t>Failure to Reform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rPr u="sng"/>
              <a:t>Day 2</a:t>
            </a:r>
            <a:r>
              <a:t> Exit Ticket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 b="1" u="sng"/>
            </a:pPr>
            <a:r>
              <a:t>Day 3</a:t>
            </a:r>
          </a:p>
          <a:p>
            <a:pPr>
              <a:defRPr sz="3000" b="1" u="sng"/>
            </a:pPr>
            <a:r>
              <a:t>Results - books were published more </a:t>
            </a:r>
          </a:p>
          <a:p>
            <a:pPr>
              <a:defRPr sz="3000"/>
            </a:pPr>
            <a:r>
              <a:t>1) quickly &amp; </a:t>
            </a:r>
          </a:p>
          <a:p>
            <a:pPr>
              <a:defRPr sz="3000"/>
            </a:pPr>
            <a:r>
              <a:t>2) less expensively.  Ideas could be published </a:t>
            </a:r>
          </a:p>
          <a:p>
            <a:pPr>
              <a:defRPr sz="3000"/>
            </a:pPr>
            <a:r>
              <a:t>3) uncensored by the church.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5" name="Shape 2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rPr u="sng"/>
              <a:t>Day 3</a:t>
            </a:r>
            <a:r>
              <a:t> Exit Ticket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1" name="Shape 21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 b="1" u="sng"/>
            </a:pPr>
            <a:r>
              <a:rPr sz="2400" dirty="0"/>
              <a:t>Day </a:t>
            </a:r>
            <a:r>
              <a:rPr sz="2400" dirty="0" smtClean="0"/>
              <a:t>4</a:t>
            </a:r>
            <a:r>
              <a:rPr lang="en-US" sz="2400" dirty="0" smtClean="0"/>
              <a:t> Review</a:t>
            </a:r>
            <a:endParaRPr sz="2400" dirty="0"/>
          </a:p>
          <a:p>
            <a:pPr>
              <a:defRPr sz="3000" b="1" u="sng"/>
            </a:pPr>
            <a:r>
              <a:rPr dirty="0"/>
              <a:t>Results - books were published more </a:t>
            </a:r>
          </a:p>
          <a:p>
            <a:pPr>
              <a:defRPr sz="3000"/>
            </a:pPr>
            <a:r>
              <a:rPr dirty="0"/>
              <a:t>1) quickly &amp; </a:t>
            </a:r>
          </a:p>
          <a:p>
            <a:pPr>
              <a:defRPr sz="3000"/>
            </a:pPr>
            <a:r>
              <a:rPr dirty="0"/>
              <a:t>2) less expensively.  Ideas could be published </a:t>
            </a:r>
          </a:p>
          <a:p>
            <a:pPr>
              <a:defRPr sz="3000"/>
            </a:pPr>
            <a:r>
              <a:rPr dirty="0"/>
              <a:t>3) uncensored by the church.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Shape 2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rPr u="sng"/>
              <a:t>Day 4</a:t>
            </a:r>
            <a:r>
              <a:t> Exit Ticket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Shape 2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000" b="1" u="sng"/>
            </a:lvl1pPr>
          </a:lstStyle>
          <a:p>
            <a:r>
              <a:rPr lang="en-US" dirty="0" smtClean="0"/>
              <a:t>Day 5 Test</a:t>
            </a:r>
          </a:p>
          <a:p>
            <a:endParaRPr lang="en-US" dirty="0" smtClean="0"/>
          </a:p>
          <a:p>
            <a:r>
              <a:rPr u="none" dirty="0" smtClean="0"/>
              <a:t>The </a:t>
            </a:r>
            <a:r>
              <a:rPr u="none" dirty="0"/>
              <a:t>Great Fear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rPr u="sng"/>
              <a:t>Day 5</a:t>
            </a:r>
            <a:r>
              <a:t> Exit Ticket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8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>
              <a:spcBef>
                <a:spcPts val="0"/>
              </a:spcBef>
              <a:buSzTx/>
              <a:buNone/>
              <a:defRPr sz="36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 cop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144498" y="-72250"/>
            <a:ext cx="13347983" cy="997034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65023" tIns="65023" rIns="65023" bIns="65023"/>
          <a:lstStyle/>
          <a:p>
            <a:pPr marR="40639" algn="l" defTabSz="914400">
              <a:defRPr sz="3400">
                <a:uFill>
                  <a:solidFill>
                    <a:srgbClr val="FFFFFF"/>
                  </a:solidFill>
                </a:uFill>
                <a:latin typeface="Times"/>
                <a:ea typeface="Times"/>
                <a:cs typeface="Times"/>
                <a:sym typeface="Times"/>
              </a:defRPr>
            </a:pPr>
            <a:endParaRPr/>
          </a:p>
        </p:txBody>
      </p:sp>
      <p:pic>
        <p:nvPicPr>
          <p:cNvPr id="134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184" y="9087576"/>
            <a:ext cx="414093" cy="639406"/>
          </a:xfrm>
          <a:prstGeom prst="rect">
            <a:avLst/>
          </a:prstGeom>
          <a:ln w="12700">
            <a:miter lim="400000"/>
          </a:ln>
          <a:effectLst>
            <a:outerShdw blurRad="190500" rotWithShape="0">
              <a:srgbClr val="FFFFFF"/>
            </a:outerShdw>
          </a:effectLst>
        </p:spPr>
      </p:pic>
      <p:sp>
        <p:nvSpPr>
          <p:cNvPr id="135" name="Shape 135"/>
          <p:cNvSpPr>
            <a:spLocks noGrp="1"/>
          </p:cNvSpPr>
          <p:nvPr>
            <p:ph type="sldNum" sz="quarter" idx="2"/>
          </p:nvPr>
        </p:nvSpPr>
        <p:spPr>
          <a:xfrm>
            <a:off x="9320107" y="8779792"/>
            <a:ext cx="3034454" cy="520701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457200"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/>
        </p:nvSpPr>
        <p:spPr>
          <a:xfrm>
            <a:off x="-144498" y="-72251"/>
            <a:ext cx="13347984" cy="997035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65023" tIns="65023" rIns="65023" bIns="65023"/>
          <a:lstStyle/>
          <a:p>
            <a:pPr marR="28572" algn="l" defTabSz="642915">
              <a:defRPr sz="4800">
                <a:uFill>
                  <a:solidFill>
                    <a:srgbClr val="FFFFFF"/>
                  </a:solidFill>
                </a:uFill>
                <a:latin typeface="Times"/>
                <a:ea typeface="Times"/>
                <a:cs typeface="Times"/>
                <a:sym typeface="Times"/>
              </a:defRPr>
            </a:pPr>
            <a:endParaRPr/>
          </a:p>
        </p:txBody>
      </p:sp>
      <p:pic>
        <p:nvPicPr>
          <p:cNvPr id="143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184" y="9087576"/>
            <a:ext cx="414094" cy="639406"/>
          </a:xfrm>
          <a:prstGeom prst="rect">
            <a:avLst/>
          </a:prstGeom>
          <a:ln w="12700">
            <a:miter lim="400000"/>
          </a:ln>
          <a:effectLst>
            <a:outerShdw blurRad="266700" rotWithShape="0">
              <a:srgbClr val="FFFFFF"/>
            </a:outerShdw>
          </a:effectLst>
        </p:spPr>
      </p:pic>
      <p:sp>
        <p:nvSpPr>
          <p:cNvPr id="144" name="Shape 144"/>
          <p:cNvSpPr>
            <a:spLocks noGrp="1"/>
          </p:cNvSpPr>
          <p:nvPr>
            <p:ph type="sldNum" sz="quarter" idx="2"/>
          </p:nvPr>
        </p:nvSpPr>
        <p:spPr>
          <a:xfrm>
            <a:off x="9320107" y="8779792"/>
            <a:ext cx="3034454" cy="520701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457200"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neweurope_ad1789-1.jpg"/>
          <p:cNvPicPr>
            <a:picLocks noChangeAspect="1"/>
          </p:cNvPicPr>
          <p:nvPr/>
        </p:nvPicPr>
        <p:blipFill rotWithShape="1">
          <a:blip r:embed="rId3">
            <a:alphaModFix amt="58405"/>
            <a:extLst/>
          </a:blip>
          <a:srcRect t="7917"/>
          <a:stretch/>
        </p:blipFill>
        <p:spPr>
          <a:xfrm>
            <a:off x="9030" y="-3"/>
            <a:ext cx="12986740" cy="10069139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/>
        </p:nvSpPr>
        <p:spPr>
          <a:xfrm rot="10800000" flipH="1">
            <a:off x="-1" y="-1"/>
            <a:ext cx="12986739" cy="124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1" y="313"/>
                </a:moveTo>
                <a:lnTo>
                  <a:pt x="5678" y="1252"/>
                </a:lnTo>
                <a:lnTo>
                  <a:pt x="8442" y="626"/>
                </a:lnTo>
                <a:lnTo>
                  <a:pt x="10154" y="939"/>
                </a:lnTo>
                <a:lnTo>
                  <a:pt x="13008" y="1252"/>
                </a:lnTo>
                <a:lnTo>
                  <a:pt x="16072" y="0"/>
                </a:lnTo>
                <a:lnTo>
                  <a:pt x="17815" y="626"/>
                </a:lnTo>
                <a:lnTo>
                  <a:pt x="19767" y="939"/>
                </a:lnTo>
                <a:lnTo>
                  <a:pt x="20428" y="1252"/>
                </a:lnTo>
                <a:lnTo>
                  <a:pt x="20699" y="1565"/>
                </a:lnTo>
                <a:lnTo>
                  <a:pt x="21480" y="2504"/>
                </a:lnTo>
                <a:lnTo>
                  <a:pt x="21600" y="20348"/>
                </a:lnTo>
                <a:lnTo>
                  <a:pt x="8111" y="21600"/>
                </a:lnTo>
                <a:lnTo>
                  <a:pt x="751" y="21287"/>
                </a:lnTo>
                <a:lnTo>
                  <a:pt x="30" y="20974"/>
                </a:lnTo>
                <a:lnTo>
                  <a:pt x="0" y="2504"/>
                </a:lnTo>
                <a:lnTo>
                  <a:pt x="240" y="939"/>
                </a:lnTo>
              </a:path>
            </a:pathLst>
          </a:custGeom>
          <a:solidFill>
            <a:srgbClr val="0048AA"/>
          </a:solidFill>
          <a:ln w="25400">
            <a:solidFill>
              <a:srgbClr val="000000"/>
            </a:solidFill>
          </a:ln>
        </p:spPr>
        <p:txBody>
          <a:bodyPr lIns="72248" tIns="72248" rIns="72248" bIns="72248" anchor="ctr"/>
          <a:lstStyle/>
          <a:p>
            <a:pPr marL="57799" marR="57799" algn="l" defTabSz="1300480">
              <a:defRPr sz="3400"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68" name="Shape 168"/>
          <p:cNvSpPr/>
          <p:nvPr/>
        </p:nvSpPr>
        <p:spPr>
          <a:xfrm>
            <a:off x="18062" y="8507307"/>
            <a:ext cx="12986739" cy="1246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1" y="313"/>
                </a:moveTo>
                <a:lnTo>
                  <a:pt x="5678" y="1252"/>
                </a:lnTo>
                <a:lnTo>
                  <a:pt x="8442" y="626"/>
                </a:lnTo>
                <a:lnTo>
                  <a:pt x="10154" y="939"/>
                </a:lnTo>
                <a:lnTo>
                  <a:pt x="13008" y="1252"/>
                </a:lnTo>
                <a:lnTo>
                  <a:pt x="16072" y="0"/>
                </a:lnTo>
                <a:lnTo>
                  <a:pt x="17815" y="626"/>
                </a:lnTo>
                <a:lnTo>
                  <a:pt x="19767" y="939"/>
                </a:lnTo>
                <a:lnTo>
                  <a:pt x="20428" y="1252"/>
                </a:lnTo>
                <a:lnTo>
                  <a:pt x="20699" y="1565"/>
                </a:lnTo>
                <a:lnTo>
                  <a:pt x="21480" y="2504"/>
                </a:lnTo>
                <a:lnTo>
                  <a:pt x="21600" y="20348"/>
                </a:lnTo>
                <a:lnTo>
                  <a:pt x="8111" y="21600"/>
                </a:lnTo>
                <a:lnTo>
                  <a:pt x="751" y="21287"/>
                </a:lnTo>
                <a:lnTo>
                  <a:pt x="30" y="20974"/>
                </a:lnTo>
                <a:lnTo>
                  <a:pt x="0" y="2504"/>
                </a:lnTo>
                <a:lnTo>
                  <a:pt x="240" y="939"/>
                </a:lnTo>
              </a:path>
            </a:pathLst>
          </a:custGeom>
          <a:solidFill>
            <a:srgbClr val="AB1600"/>
          </a:solidFill>
          <a:ln w="12700"/>
        </p:spPr>
        <p:txBody>
          <a:bodyPr lIns="72248" tIns="72248" rIns="72248" bIns="72248" anchor="ctr"/>
          <a:lstStyle/>
          <a:p>
            <a:pPr marL="57799" marR="57799" algn="l" defTabSz="1300480">
              <a:defRPr sz="3400"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397368" y="1333740"/>
            <a:ext cx="11866881" cy="4816908"/>
          </a:xfrm>
          <a:prstGeom prst="rect">
            <a:avLst/>
          </a:prstGeom>
          <a:ln w="12700">
            <a:miter lim="400000"/>
          </a:ln>
          <a:effectLst>
            <a:outerShdw blurRad="127000" dist="139700" dir="27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2248" tIns="72248" rIns="72248" bIns="72248" anchor="ctr">
            <a:spAutoFit/>
          </a:bodyPr>
          <a:lstStyle>
            <a:lvl1pPr algn="l" defTabSz="457200">
              <a:defRPr sz="6400">
                <a:effectLst>
                  <a:outerShdw blurRad="50800" dist="25400" dir="18900000" rotWithShape="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What kind of government was found in most of Europe at this time, including in France before the revolution? </a:t>
            </a:r>
          </a:p>
        </p:txBody>
      </p:sp>
      <p:sp>
        <p:nvSpPr>
          <p:cNvPr id="170" name="Shape 170"/>
          <p:cNvSpPr/>
          <p:nvPr/>
        </p:nvSpPr>
        <p:spPr>
          <a:xfrm>
            <a:off x="1691612" y="8806603"/>
            <a:ext cx="9278393" cy="647701"/>
          </a:xfrm>
          <a:prstGeom prst="rect">
            <a:avLst/>
          </a:prstGeom>
          <a:ln w="12700">
            <a:miter lim="400000"/>
          </a:ln>
          <a:effectLst>
            <a:outerShdw blurRad="152400" dist="12700" dir="1608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effectLst>
                  <a:outerShdw blurRad="63500" dir="18900000" rotWithShape="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Write in complete sentences or lose credit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56" y="286199"/>
            <a:ext cx="11188456" cy="1314001"/>
          </a:xfrm>
          <a:prstGeom prst="rect">
            <a:avLst/>
          </a:prstGeom>
          <a:effectLst>
            <a:outerShdw blurRad="50800" dist="76200" dir="5400000" algn="ctr" rotWithShape="0">
              <a:schemeClr val="bg1"/>
            </a:outerShdw>
          </a:effectLst>
        </p:spPr>
      </p:pic>
      <p:sp>
        <p:nvSpPr>
          <p:cNvPr id="8" name="Shape 183"/>
          <p:cNvSpPr/>
          <p:nvPr/>
        </p:nvSpPr>
        <p:spPr>
          <a:xfrm>
            <a:off x="11202487" y="304800"/>
            <a:ext cx="1516441" cy="887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/>
            </a:pPr>
            <a:r>
              <a:rPr sz="3600" dirty="0"/>
              <a:t>Day </a:t>
            </a:r>
            <a:r>
              <a:rPr lang="en-US" sz="3600" dirty="0" smtClean="0"/>
              <a:t>1</a:t>
            </a:r>
            <a:endParaRPr sz="3600" dirty="0"/>
          </a:p>
          <a:p>
            <a:pPr>
              <a:defRPr sz="1800"/>
            </a:pPr>
            <a:r>
              <a:rPr sz="1500" dirty="0"/>
              <a:t>Place Date Here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578802">
            <a:off x="2994322" y="5435113"/>
            <a:ext cx="9223352" cy="2741194"/>
          </a:xfrm>
          <a:prstGeom prst="rect">
            <a:avLst/>
          </a:prstGeom>
          <a:ln w="12700">
            <a:miter lim="400000"/>
          </a:ln>
          <a:effectLst>
            <a:outerShdw blurRad="1168400" dir="9240000" rotWithShape="0">
              <a:srgbClr val="FFFFFF"/>
            </a:outerShdw>
          </a:effectLst>
        </p:spPr>
      </p:pic>
      <p:sp>
        <p:nvSpPr>
          <p:cNvPr id="176" name="Shape 176"/>
          <p:cNvSpPr/>
          <p:nvPr/>
        </p:nvSpPr>
        <p:spPr>
          <a:xfrm>
            <a:off x="540630" y="1193800"/>
            <a:ext cx="10588558" cy="2760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2248" tIns="72248" rIns="72248" bIns="72248" anchor="ctr">
            <a:spAutoFit/>
          </a:bodyPr>
          <a:lstStyle>
            <a:lvl1pPr algn="l" defTabSz="457200">
              <a:defRPr sz="8400" i="1"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Helvetica Light"/>
              </a:defRPr>
            </a:pPr>
            <a:r>
              <a:rPr>
                <a:latin typeface="Candara"/>
                <a:ea typeface="Candara"/>
                <a:cs typeface="Candara"/>
                <a:sym typeface="Candara"/>
              </a:rPr>
              <a:t>What was the reason behind the Great Fear?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/>
        </p:nvSpPr>
        <p:spPr>
          <a:xfrm>
            <a:off x="1246767" y="8783292"/>
            <a:ext cx="9278170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Write in complete sentences or lose credit</a:t>
            </a:r>
          </a:p>
        </p:txBody>
      </p:sp>
      <p:pic>
        <p:nvPicPr>
          <p:cNvPr id="181" name="breads.jpg"/>
          <p:cNvPicPr>
            <a:picLocks noChangeAspect="1"/>
          </p:cNvPicPr>
          <p:nvPr/>
        </p:nvPicPr>
        <p:blipFill>
          <a:blip r:embed="rId3">
            <a:extLst/>
          </a:blip>
          <a:srcRect l="28426" t="2046" r="28426" b="1739"/>
          <a:stretch>
            <a:fillRect/>
          </a:stretch>
        </p:blipFill>
        <p:spPr>
          <a:xfrm>
            <a:off x="14089" y="696351"/>
            <a:ext cx="12976622" cy="7220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5" extrusionOk="0">
                <a:moveTo>
                  <a:pt x="8558" y="0"/>
                </a:moveTo>
                <a:cubicBezTo>
                  <a:pt x="7480" y="-5"/>
                  <a:pt x="7204" y="51"/>
                  <a:pt x="6508" y="416"/>
                </a:cubicBezTo>
                <a:cubicBezTo>
                  <a:pt x="5837" y="767"/>
                  <a:pt x="5426" y="1110"/>
                  <a:pt x="4860" y="1794"/>
                </a:cubicBezTo>
                <a:cubicBezTo>
                  <a:pt x="4555" y="2162"/>
                  <a:pt x="4533" y="2204"/>
                  <a:pt x="4596" y="2287"/>
                </a:cubicBezTo>
                <a:cubicBezTo>
                  <a:pt x="4663" y="2376"/>
                  <a:pt x="4662" y="2380"/>
                  <a:pt x="4596" y="2426"/>
                </a:cubicBezTo>
                <a:cubicBezTo>
                  <a:pt x="4558" y="2453"/>
                  <a:pt x="4491" y="2443"/>
                  <a:pt x="4445" y="2404"/>
                </a:cubicBezTo>
                <a:cubicBezTo>
                  <a:pt x="4305" y="2282"/>
                  <a:pt x="3993" y="2253"/>
                  <a:pt x="3915" y="2355"/>
                </a:cubicBezTo>
                <a:cubicBezTo>
                  <a:pt x="3869" y="2415"/>
                  <a:pt x="3823" y="2427"/>
                  <a:pt x="3783" y="2388"/>
                </a:cubicBezTo>
                <a:cubicBezTo>
                  <a:pt x="3749" y="2355"/>
                  <a:pt x="3659" y="2310"/>
                  <a:pt x="3583" y="2289"/>
                </a:cubicBezTo>
                <a:cubicBezTo>
                  <a:pt x="3419" y="2242"/>
                  <a:pt x="3319" y="2075"/>
                  <a:pt x="3416" y="2008"/>
                </a:cubicBezTo>
                <a:cubicBezTo>
                  <a:pt x="3461" y="1977"/>
                  <a:pt x="3467" y="1942"/>
                  <a:pt x="3438" y="1879"/>
                </a:cubicBezTo>
                <a:cubicBezTo>
                  <a:pt x="3405" y="1809"/>
                  <a:pt x="3364" y="1811"/>
                  <a:pt x="3222" y="1887"/>
                </a:cubicBezTo>
                <a:cubicBezTo>
                  <a:pt x="3126" y="1940"/>
                  <a:pt x="3016" y="2032"/>
                  <a:pt x="2979" y="2093"/>
                </a:cubicBezTo>
                <a:cubicBezTo>
                  <a:pt x="2907" y="2210"/>
                  <a:pt x="2845" y="2168"/>
                  <a:pt x="2730" y="1923"/>
                </a:cubicBezTo>
                <a:cubicBezTo>
                  <a:pt x="2690" y="1836"/>
                  <a:pt x="2675" y="1839"/>
                  <a:pt x="2611" y="1943"/>
                </a:cubicBezTo>
                <a:cubicBezTo>
                  <a:pt x="2553" y="2037"/>
                  <a:pt x="2503" y="2053"/>
                  <a:pt x="2381" y="2016"/>
                </a:cubicBezTo>
                <a:cubicBezTo>
                  <a:pt x="2267" y="1981"/>
                  <a:pt x="2207" y="1995"/>
                  <a:pt x="2161" y="2068"/>
                </a:cubicBezTo>
                <a:cubicBezTo>
                  <a:pt x="2088" y="2183"/>
                  <a:pt x="1753" y="2130"/>
                  <a:pt x="1766" y="2006"/>
                </a:cubicBezTo>
                <a:cubicBezTo>
                  <a:pt x="1770" y="1965"/>
                  <a:pt x="1734" y="1948"/>
                  <a:pt x="1681" y="1966"/>
                </a:cubicBezTo>
                <a:cubicBezTo>
                  <a:pt x="1620" y="1987"/>
                  <a:pt x="1581" y="1961"/>
                  <a:pt x="1566" y="1887"/>
                </a:cubicBezTo>
                <a:cubicBezTo>
                  <a:pt x="1538" y="1759"/>
                  <a:pt x="1414" y="1741"/>
                  <a:pt x="1406" y="1864"/>
                </a:cubicBezTo>
                <a:cubicBezTo>
                  <a:pt x="1383" y="2193"/>
                  <a:pt x="1370" y="2269"/>
                  <a:pt x="1330" y="2314"/>
                </a:cubicBezTo>
                <a:cubicBezTo>
                  <a:pt x="1278" y="2372"/>
                  <a:pt x="1011" y="2358"/>
                  <a:pt x="953" y="2295"/>
                </a:cubicBezTo>
                <a:cubicBezTo>
                  <a:pt x="910" y="2247"/>
                  <a:pt x="854" y="2489"/>
                  <a:pt x="887" y="2583"/>
                </a:cubicBezTo>
                <a:cubicBezTo>
                  <a:pt x="898" y="2616"/>
                  <a:pt x="872" y="2698"/>
                  <a:pt x="830" y="2767"/>
                </a:cubicBezTo>
                <a:cubicBezTo>
                  <a:pt x="718" y="2949"/>
                  <a:pt x="624" y="2820"/>
                  <a:pt x="630" y="2493"/>
                </a:cubicBezTo>
                <a:lnTo>
                  <a:pt x="634" y="2243"/>
                </a:lnTo>
                <a:lnTo>
                  <a:pt x="416" y="2283"/>
                </a:lnTo>
                <a:cubicBezTo>
                  <a:pt x="166" y="2328"/>
                  <a:pt x="113" y="2258"/>
                  <a:pt x="231" y="2045"/>
                </a:cubicBezTo>
                <a:cubicBezTo>
                  <a:pt x="291" y="1938"/>
                  <a:pt x="338" y="1912"/>
                  <a:pt x="412" y="1944"/>
                </a:cubicBezTo>
                <a:cubicBezTo>
                  <a:pt x="542" y="2001"/>
                  <a:pt x="982" y="2008"/>
                  <a:pt x="1012" y="1954"/>
                </a:cubicBezTo>
                <a:cubicBezTo>
                  <a:pt x="1025" y="1931"/>
                  <a:pt x="1003" y="1869"/>
                  <a:pt x="963" y="1816"/>
                </a:cubicBezTo>
                <a:cubicBezTo>
                  <a:pt x="899" y="1732"/>
                  <a:pt x="897" y="1716"/>
                  <a:pt x="950" y="1679"/>
                </a:cubicBezTo>
                <a:cubicBezTo>
                  <a:pt x="983" y="1655"/>
                  <a:pt x="1032" y="1645"/>
                  <a:pt x="1058" y="1656"/>
                </a:cubicBezTo>
                <a:cubicBezTo>
                  <a:pt x="1085" y="1667"/>
                  <a:pt x="1111" y="1621"/>
                  <a:pt x="1118" y="1554"/>
                </a:cubicBezTo>
                <a:cubicBezTo>
                  <a:pt x="1128" y="1443"/>
                  <a:pt x="1107" y="1435"/>
                  <a:pt x="896" y="1471"/>
                </a:cubicBezTo>
                <a:cubicBezTo>
                  <a:pt x="542" y="1531"/>
                  <a:pt x="519" y="1539"/>
                  <a:pt x="410" y="1669"/>
                </a:cubicBezTo>
                <a:cubicBezTo>
                  <a:pt x="339" y="1752"/>
                  <a:pt x="273" y="1776"/>
                  <a:pt x="196" y="1746"/>
                </a:cubicBezTo>
                <a:cubicBezTo>
                  <a:pt x="132" y="1721"/>
                  <a:pt x="74" y="1732"/>
                  <a:pt x="60" y="1773"/>
                </a:cubicBezTo>
                <a:cubicBezTo>
                  <a:pt x="52" y="1797"/>
                  <a:pt x="29" y="1814"/>
                  <a:pt x="0" y="1826"/>
                </a:cubicBezTo>
                <a:lnTo>
                  <a:pt x="0" y="19845"/>
                </a:lnTo>
                <a:cubicBezTo>
                  <a:pt x="269" y="19527"/>
                  <a:pt x="490" y="19230"/>
                  <a:pt x="632" y="18985"/>
                </a:cubicBezTo>
                <a:lnTo>
                  <a:pt x="865" y="18584"/>
                </a:lnTo>
                <a:lnTo>
                  <a:pt x="1255" y="18832"/>
                </a:lnTo>
                <a:cubicBezTo>
                  <a:pt x="1469" y="18969"/>
                  <a:pt x="1696" y="19099"/>
                  <a:pt x="1758" y="19119"/>
                </a:cubicBezTo>
                <a:cubicBezTo>
                  <a:pt x="1820" y="19139"/>
                  <a:pt x="1888" y="19179"/>
                  <a:pt x="1909" y="19208"/>
                </a:cubicBezTo>
                <a:cubicBezTo>
                  <a:pt x="1958" y="19278"/>
                  <a:pt x="3223" y="20039"/>
                  <a:pt x="3585" y="20217"/>
                </a:cubicBezTo>
                <a:cubicBezTo>
                  <a:pt x="3739" y="20293"/>
                  <a:pt x="3903" y="20339"/>
                  <a:pt x="3950" y="20318"/>
                </a:cubicBezTo>
                <a:cubicBezTo>
                  <a:pt x="4042" y="20276"/>
                  <a:pt x="4283" y="20465"/>
                  <a:pt x="4252" y="20555"/>
                </a:cubicBezTo>
                <a:cubicBezTo>
                  <a:pt x="4241" y="20586"/>
                  <a:pt x="4313" y="20644"/>
                  <a:pt x="4411" y="20683"/>
                </a:cubicBezTo>
                <a:cubicBezTo>
                  <a:pt x="4766" y="20827"/>
                  <a:pt x="5159" y="21046"/>
                  <a:pt x="5290" y="21172"/>
                </a:cubicBezTo>
                <a:cubicBezTo>
                  <a:pt x="5361" y="21241"/>
                  <a:pt x="5511" y="21310"/>
                  <a:pt x="5630" y="21334"/>
                </a:cubicBezTo>
                <a:cubicBezTo>
                  <a:pt x="5658" y="21327"/>
                  <a:pt x="5697" y="21338"/>
                  <a:pt x="5755" y="21365"/>
                </a:cubicBezTo>
                <a:cubicBezTo>
                  <a:pt x="5812" y="21379"/>
                  <a:pt x="5853" y="21394"/>
                  <a:pt x="5876" y="21407"/>
                </a:cubicBezTo>
                <a:cubicBezTo>
                  <a:pt x="5915" y="21415"/>
                  <a:pt x="5955" y="21415"/>
                  <a:pt x="5999" y="21400"/>
                </a:cubicBezTo>
                <a:cubicBezTo>
                  <a:pt x="6072" y="21363"/>
                  <a:pt x="6185" y="21281"/>
                  <a:pt x="6371" y="21129"/>
                </a:cubicBezTo>
                <a:cubicBezTo>
                  <a:pt x="6479" y="21040"/>
                  <a:pt x="6584" y="20968"/>
                  <a:pt x="6605" y="20968"/>
                </a:cubicBezTo>
                <a:cubicBezTo>
                  <a:pt x="6626" y="20968"/>
                  <a:pt x="6699" y="20909"/>
                  <a:pt x="6768" y="20835"/>
                </a:cubicBezTo>
                <a:cubicBezTo>
                  <a:pt x="6837" y="20762"/>
                  <a:pt x="6967" y="20656"/>
                  <a:pt x="7056" y="20599"/>
                </a:cubicBezTo>
                <a:cubicBezTo>
                  <a:pt x="7145" y="20543"/>
                  <a:pt x="7272" y="20427"/>
                  <a:pt x="7338" y="20343"/>
                </a:cubicBezTo>
                <a:cubicBezTo>
                  <a:pt x="7472" y="20171"/>
                  <a:pt x="7451" y="20191"/>
                  <a:pt x="8025" y="19647"/>
                </a:cubicBezTo>
                <a:cubicBezTo>
                  <a:pt x="8254" y="19431"/>
                  <a:pt x="8581" y="19102"/>
                  <a:pt x="8754" y="18916"/>
                </a:cubicBezTo>
                <a:cubicBezTo>
                  <a:pt x="8864" y="18797"/>
                  <a:pt x="8923" y="18715"/>
                  <a:pt x="8991" y="18672"/>
                </a:cubicBezTo>
                <a:lnTo>
                  <a:pt x="9066" y="18591"/>
                </a:lnTo>
                <a:lnTo>
                  <a:pt x="9284" y="18691"/>
                </a:lnTo>
                <a:cubicBezTo>
                  <a:pt x="9376" y="18727"/>
                  <a:pt x="9499" y="18785"/>
                  <a:pt x="9662" y="18871"/>
                </a:cubicBezTo>
                <a:cubicBezTo>
                  <a:pt x="9709" y="18895"/>
                  <a:pt x="9742" y="18912"/>
                  <a:pt x="9778" y="18933"/>
                </a:cubicBezTo>
                <a:cubicBezTo>
                  <a:pt x="9984" y="19042"/>
                  <a:pt x="10209" y="19167"/>
                  <a:pt x="10558" y="19354"/>
                </a:cubicBezTo>
                <a:cubicBezTo>
                  <a:pt x="10788" y="19478"/>
                  <a:pt x="10975" y="19609"/>
                  <a:pt x="10973" y="19646"/>
                </a:cubicBezTo>
                <a:cubicBezTo>
                  <a:pt x="10973" y="19652"/>
                  <a:pt x="10969" y="19657"/>
                  <a:pt x="10967" y="19662"/>
                </a:cubicBezTo>
                <a:cubicBezTo>
                  <a:pt x="11044" y="19703"/>
                  <a:pt x="11092" y="19731"/>
                  <a:pt x="11178" y="19777"/>
                </a:cubicBezTo>
                <a:cubicBezTo>
                  <a:pt x="12315" y="20386"/>
                  <a:pt x="12783" y="20641"/>
                  <a:pt x="12984" y="20762"/>
                </a:cubicBezTo>
                <a:cubicBezTo>
                  <a:pt x="13109" y="20838"/>
                  <a:pt x="13582" y="21073"/>
                  <a:pt x="14035" y="21285"/>
                </a:cubicBezTo>
                <a:lnTo>
                  <a:pt x="14697" y="21595"/>
                </a:lnTo>
                <a:cubicBezTo>
                  <a:pt x="14730" y="21557"/>
                  <a:pt x="14822" y="21524"/>
                  <a:pt x="14972" y="21504"/>
                </a:cubicBezTo>
                <a:cubicBezTo>
                  <a:pt x="15228" y="21469"/>
                  <a:pt x="15322" y="21419"/>
                  <a:pt x="15590" y="21172"/>
                </a:cubicBezTo>
                <a:cubicBezTo>
                  <a:pt x="15765" y="21013"/>
                  <a:pt x="15938" y="20825"/>
                  <a:pt x="15976" y="20757"/>
                </a:cubicBezTo>
                <a:cubicBezTo>
                  <a:pt x="16014" y="20689"/>
                  <a:pt x="16144" y="20542"/>
                  <a:pt x="16264" y="20428"/>
                </a:cubicBezTo>
                <a:cubicBezTo>
                  <a:pt x="16544" y="20164"/>
                  <a:pt x="16571" y="20131"/>
                  <a:pt x="16920" y="19646"/>
                </a:cubicBezTo>
                <a:cubicBezTo>
                  <a:pt x="17081" y="19422"/>
                  <a:pt x="17275" y="19162"/>
                  <a:pt x="17350" y="19069"/>
                </a:cubicBezTo>
                <a:cubicBezTo>
                  <a:pt x="17424" y="18976"/>
                  <a:pt x="17546" y="18818"/>
                  <a:pt x="17620" y="18717"/>
                </a:cubicBezTo>
                <a:cubicBezTo>
                  <a:pt x="17788" y="18486"/>
                  <a:pt x="17747" y="18473"/>
                  <a:pt x="19275" y="19243"/>
                </a:cubicBezTo>
                <a:cubicBezTo>
                  <a:pt x="19545" y="19378"/>
                  <a:pt x="19801" y="19498"/>
                  <a:pt x="19842" y="19508"/>
                </a:cubicBezTo>
                <a:cubicBezTo>
                  <a:pt x="19884" y="19519"/>
                  <a:pt x="19922" y="19535"/>
                  <a:pt x="19927" y="19544"/>
                </a:cubicBezTo>
                <a:cubicBezTo>
                  <a:pt x="19933" y="19553"/>
                  <a:pt x="19952" y="19565"/>
                  <a:pt x="19971" y="19570"/>
                </a:cubicBezTo>
                <a:cubicBezTo>
                  <a:pt x="19990" y="19575"/>
                  <a:pt x="20019" y="19601"/>
                  <a:pt x="20034" y="19629"/>
                </a:cubicBezTo>
                <a:cubicBezTo>
                  <a:pt x="20050" y="19657"/>
                  <a:pt x="20090" y="19680"/>
                  <a:pt x="20124" y="19681"/>
                </a:cubicBezTo>
                <a:cubicBezTo>
                  <a:pt x="20157" y="19680"/>
                  <a:pt x="20251" y="19741"/>
                  <a:pt x="20332" y="19815"/>
                </a:cubicBezTo>
                <a:cubicBezTo>
                  <a:pt x="20435" y="19909"/>
                  <a:pt x="20492" y="19928"/>
                  <a:pt x="20525" y="19879"/>
                </a:cubicBezTo>
                <a:cubicBezTo>
                  <a:pt x="20557" y="19831"/>
                  <a:pt x="20580" y="19831"/>
                  <a:pt x="20597" y="19880"/>
                </a:cubicBezTo>
                <a:cubicBezTo>
                  <a:pt x="20610" y="19919"/>
                  <a:pt x="20651" y="19951"/>
                  <a:pt x="20688" y="19951"/>
                </a:cubicBezTo>
                <a:cubicBezTo>
                  <a:pt x="20773" y="19951"/>
                  <a:pt x="20872" y="20142"/>
                  <a:pt x="20861" y="20254"/>
                </a:cubicBezTo>
                <a:cubicBezTo>
                  <a:pt x="20862" y="20254"/>
                  <a:pt x="20863" y="20255"/>
                  <a:pt x="20864" y="20255"/>
                </a:cubicBezTo>
                <a:cubicBezTo>
                  <a:pt x="20967" y="20279"/>
                  <a:pt x="21110" y="20341"/>
                  <a:pt x="21182" y="20394"/>
                </a:cubicBezTo>
                <a:cubicBezTo>
                  <a:pt x="21250" y="20443"/>
                  <a:pt x="21433" y="20539"/>
                  <a:pt x="21600" y="20616"/>
                </a:cubicBezTo>
                <a:lnTo>
                  <a:pt x="21600" y="1858"/>
                </a:lnTo>
                <a:cubicBezTo>
                  <a:pt x="21272" y="1571"/>
                  <a:pt x="20851" y="1304"/>
                  <a:pt x="20700" y="1300"/>
                </a:cubicBezTo>
                <a:cubicBezTo>
                  <a:pt x="20643" y="1298"/>
                  <a:pt x="20529" y="1253"/>
                  <a:pt x="20446" y="1198"/>
                </a:cubicBezTo>
                <a:cubicBezTo>
                  <a:pt x="20215" y="1046"/>
                  <a:pt x="19497" y="888"/>
                  <a:pt x="18804" y="838"/>
                </a:cubicBezTo>
                <a:cubicBezTo>
                  <a:pt x="18307" y="802"/>
                  <a:pt x="18154" y="768"/>
                  <a:pt x="18049" y="668"/>
                </a:cubicBezTo>
                <a:cubicBezTo>
                  <a:pt x="17960" y="585"/>
                  <a:pt x="17848" y="548"/>
                  <a:pt x="17709" y="556"/>
                </a:cubicBezTo>
                <a:cubicBezTo>
                  <a:pt x="17595" y="562"/>
                  <a:pt x="17281" y="529"/>
                  <a:pt x="17011" y="484"/>
                </a:cubicBezTo>
                <a:cubicBezTo>
                  <a:pt x="16544" y="407"/>
                  <a:pt x="16506" y="411"/>
                  <a:pt x="16236" y="552"/>
                </a:cubicBezTo>
                <a:cubicBezTo>
                  <a:pt x="15961" y="697"/>
                  <a:pt x="15744" y="844"/>
                  <a:pt x="15417" y="1108"/>
                </a:cubicBezTo>
                <a:cubicBezTo>
                  <a:pt x="15203" y="1281"/>
                  <a:pt x="15172" y="1272"/>
                  <a:pt x="15045" y="998"/>
                </a:cubicBezTo>
                <a:cubicBezTo>
                  <a:pt x="15005" y="912"/>
                  <a:pt x="14960" y="839"/>
                  <a:pt x="14926" y="798"/>
                </a:cubicBezTo>
                <a:cubicBezTo>
                  <a:pt x="14908" y="784"/>
                  <a:pt x="14889" y="770"/>
                  <a:pt x="14872" y="767"/>
                </a:cubicBezTo>
                <a:cubicBezTo>
                  <a:pt x="14792" y="800"/>
                  <a:pt x="14576" y="1233"/>
                  <a:pt x="14513" y="1495"/>
                </a:cubicBezTo>
                <a:cubicBezTo>
                  <a:pt x="14458" y="1722"/>
                  <a:pt x="14281" y="1915"/>
                  <a:pt x="14125" y="1915"/>
                </a:cubicBezTo>
                <a:cubicBezTo>
                  <a:pt x="14027" y="1915"/>
                  <a:pt x="12712" y="1246"/>
                  <a:pt x="11989" y="830"/>
                </a:cubicBezTo>
                <a:cubicBezTo>
                  <a:pt x="11580" y="594"/>
                  <a:pt x="11224" y="445"/>
                  <a:pt x="10706" y="296"/>
                </a:cubicBezTo>
                <a:cubicBezTo>
                  <a:pt x="9723" y="12"/>
                  <a:pt x="9676" y="6"/>
                  <a:pt x="8558" y="0"/>
                </a:cubicBezTo>
                <a:close/>
                <a:moveTo>
                  <a:pt x="1516" y="1451"/>
                </a:moveTo>
                <a:cubicBezTo>
                  <a:pt x="1492" y="1456"/>
                  <a:pt x="1481" y="1469"/>
                  <a:pt x="1494" y="1493"/>
                </a:cubicBezTo>
                <a:cubicBezTo>
                  <a:pt x="1514" y="1533"/>
                  <a:pt x="1599" y="1578"/>
                  <a:pt x="1682" y="1593"/>
                </a:cubicBezTo>
                <a:cubicBezTo>
                  <a:pt x="1765" y="1608"/>
                  <a:pt x="1841" y="1625"/>
                  <a:pt x="1850" y="1631"/>
                </a:cubicBezTo>
                <a:cubicBezTo>
                  <a:pt x="1860" y="1637"/>
                  <a:pt x="1849" y="1610"/>
                  <a:pt x="1827" y="1569"/>
                </a:cubicBezTo>
                <a:cubicBezTo>
                  <a:pt x="1785" y="1495"/>
                  <a:pt x="1590" y="1435"/>
                  <a:pt x="1516" y="1451"/>
                </a:cubicBezTo>
                <a:close/>
                <a:moveTo>
                  <a:pt x="1953" y="1750"/>
                </a:moveTo>
                <a:cubicBezTo>
                  <a:pt x="1906" y="1757"/>
                  <a:pt x="1883" y="1811"/>
                  <a:pt x="1916" y="1871"/>
                </a:cubicBezTo>
                <a:cubicBezTo>
                  <a:pt x="1948" y="1928"/>
                  <a:pt x="1974" y="1924"/>
                  <a:pt x="2035" y="1854"/>
                </a:cubicBezTo>
                <a:cubicBezTo>
                  <a:pt x="2073" y="1811"/>
                  <a:pt x="2066" y="1789"/>
                  <a:pt x="2006" y="1760"/>
                </a:cubicBezTo>
                <a:cubicBezTo>
                  <a:pt x="1986" y="1751"/>
                  <a:pt x="1968" y="1747"/>
                  <a:pt x="1953" y="1750"/>
                </a:cubicBezTo>
                <a:close/>
              </a:path>
            </a:pathLst>
          </a:custGeom>
          <a:ln w="12700">
            <a:miter lim="400000"/>
          </a:ln>
          <a:effectLst>
            <a:outerShdw blurRad="1108953" dir="2700000" rotWithShape="0">
              <a:srgbClr val="FFFFFF"/>
            </a:outerShdw>
          </a:effectLst>
        </p:spPr>
      </p:pic>
      <p:sp>
        <p:nvSpPr>
          <p:cNvPr id="182" name="Shape 182"/>
          <p:cNvSpPr/>
          <p:nvPr/>
        </p:nvSpPr>
        <p:spPr>
          <a:xfrm>
            <a:off x="554475" y="5374641"/>
            <a:ext cx="9748572" cy="3088047"/>
          </a:xfrm>
          <a:prstGeom prst="rect">
            <a:avLst/>
          </a:prstGeom>
          <a:ln w="12700">
            <a:miter lim="400000"/>
          </a:ln>
          <a:effectLst>
            <a:outerShdw blurRad="1108953" dir="27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2248" tIns="72248" rIns="72248" bIns="72248" anchor="ctr">
            <a:spAutoFit/>
          </a:bodyPr>
          <a:lstStyle>
            <a:lvl1pPr algn="l" defTabSz="457200">
              <a:defRPr sz="6800">
                <a:effectLst>
                  <a:outerShdw blurRad="76200" dir="189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What were some of the causes of the French Revolution?</a:t>
            </a:r>
          </a:p>
        </p:txBody>
      </p:sp>
      <p:sp>
        <p:nvSpPr>
          <p:cNvPr id="183" name="Shape 183"/>
          <p:cNvSpPr/>
          <p:nvPr/>
        </p:nvSpPr>
        <p:spPr>
          <a:xfrm>
            <a:off x="11206517" y="108699"/>
            <a:ext cx="1508380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/>
            </a:pPr>
            <a:r>
              <a:rPr sz="3600" dirty="0"/>
              <a:t>Day 2</a:t>
            </a:r>
          </a:p>
          <a:p>
            <a:pPr>
              <a:defRPr sz="1800"/>
            </a:pPr>
            <a:r>
              <a:rPr sz="1500" dirty="0"/>
              <a:t>Place Date Here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578802">
            <a:off x="1842346" y="4624063"/>
            <a:ext cx="10065739" cy="2991553"/>
          </a:xfrm>
          <a:prstGeom prst="rect">
            <a:avLst/>
          </a:prstGeom>
          <a:ln w="12700">
            <a:miter lim="400000"/>
          </a:ln>
          <a:effectLst>
            <a:outerShdw blurRad="1168400" dir="9240000" rotWithShape="0">
              <a:srgbClr val="FFFFFF"/>
            </a:outerShdw>
          </a:effectLst>
        </p:spPr>
      </p:pic>
      <p:sp>
        <p:nvSpPr>
          <p:cNvPr id="188" name="Shape 188"/>
          <p:cNvSpPr/>
          <p:nvPr/>
        </p:nvSpPr>
        <p:spPr>
          <a:xfrm>
            <a:off x="540630" y="172004"/>
            <a:ext cx="12133970" cy="4245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2248" tIns="72248" rIns="72248" bIns="72248" anchor="ctr">
            <a:spAutoFit/>
          </a:bodyPr>
          <a:lstStyle/>
          <a:p>
            <a:pPr marR="457200" algn="l" defTabSz="457200">
              <a:lnSpc>
                <a:spcPct val="90000"/>
              </a:lnSpc>
              <a:defRPr sz="7400" i="1">
                <a:effectLst>
                  <a:outerShdw blurRad="50800" dist="63500" dir="18900000" rotWithShape="0">
                    <a:srgbClr val="000000"/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/>
              <a:t>Write/ask one question about today’s content—something that has left </a:t>
            </a:r>
            <a:r>
              <a:rPr dirty="0" smtClean="0"/>
              <a:t>you</a:t>
            </a:r>
            <a:r>
              <a:rPr lang="en-US" dirty="0" smtClean="0"/>
              <a:t> </a:t>
            </a:r>
            <a:r>
              <a:rPr dirty="0" smtClean="0"/>
              <a:t>puzzled</a:t>
            </a:r>
            <a:r>
              <a:rPr dirty="0"/>
              <a:t>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/>
        </p:nvSpPr>
        <p:spPr>
          <a:xfrm>
            <a:off x="-30982" y="2340"/>
            <a:ext cx="13041364" cy="98211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600"/>
            </a:pPr>
            <a:endParaRPr/>
          </a:p>
        </p:txBody>
      </p:sp>
      <p:sp>
        <p:nvSpPr>
          <p:cNvPr id="193" name="Shape 193"/>
          <p:cNvSpPr/>
          <p:nvPr/>
        </p:nvSpPr>
        <p:spPr>
          <a:xfrm rot="10800000" flipH="1">
            <a:off x="-1" y="-1"/>
            <a:ext cx="12986739" cy="124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1" y="313"/>
                </a:moveTo>
                <a:lnTo>
                  <a:pt x="5678" y="1252"/>
                </a:lnTo>
                <a:lnTo>
                  <a:pt x="8442" y="626"/>
                </a:lnTo>
                <a:lnTo>
                  <a:pt x="10154" y="939"/>
                </a:lnTo>
                <a:lnTo>
                  <a:pt x="13008" y="1252"/>
                </a:lnTo>
                <a:lnTo>
                  <a:pt x="16072" y="0"/>
                </a:lnTo>
                <a:lnTo>
                  <a:pt x="17815" y="626"/>
                </a:lnTo>
                <a:lnTo>
                  <a:pt x="19767" y="939"/>
                </a:lnTo>
                <a:lnTo>
                  <a:pt x="20428" y="1252"/>
                </a:lnTo>
                <a:lnTo>
                  <a:pt x="20699" y="1565"/>
                </a:lnTo>
                <a:lnTo>
                  <a:pt x="21480" y="2504"/>
                </a:lnTo>
                <a:lnTo>
                  <a:pt x="21600" y="20348"/>
                </a:lnTo>
                <a:lnTo>
                  <a:pt x="8111" y="21600"/>
                </a:lnTo>
                <a:lnTo>
                  <a:pt x="751" y="21287"/>
                </a:lnTo>
                <a:lnTo>
                  <a:pt x="30" y="20974"/>
                </a:lnTo>
                <a:lnTo>
                  <a:pt x="0" y="2504"/>
                </a:lnTo>
                <a:lnTo>
                  <a:pt x="240" y="939"/>
                </a:lnTo>
              </a:path>
            </a:pathLst>
          </a:custGeom>
          <a:solidFill>
            <a:srgbClr val="0048AA"/>
          </a:solidFill>
          <a:ln w="25400">
            <a:solidFill>
              <a:srgbClr val="000000"/>
            </a:solidFill>
          </a:ln>
        </p:spPr>
        <p:txBody>
          <a:bodyPr lIns="72248" tIns="72248" rIns="72248" bIns="72248" anchor="ctr"/>
          <a:lstStyle/>
          <a:p>
            <a:pPr marL="57799" marR="57799" algn="l" defTabSz="1300480">
              <a:defRPr sz="3400"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4" name="Shape 194"/>
          <p:cNvSpPr/>
          <p:nvPr/>
        </p:nvSpPr>
        <p:spPr>
          <a:xfrm>
            <a:off x="18062" y="8634307"/>
            <a:ext cx="12986739" cy="1246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1" y="313"/>
                </a:moveTo>
                <a:lnTo>
                  <a:pt x="5678" y="1252"/>
                </a:lnTo>
                <a:lnTo>
                  <a:pt x="8442" y="626"/>
                </a:lnTo>
                <a:lnTo>
                  <a:pt x="10154" y="939"/>
                </a:lnTo>
                <a:lnTo>
                  <a:pt x="13008" y="1252"/>
                </a:lnTo>
                <a:lnTo>
                  <a:pt x="16072" y="0"/>
                </a:lnTo>
                <a:lnTo>
                  <a:pt x="17815" y="626"/>
                </a:lnTo>
                <a:lnTo>
                  <a:pt x="19767" y="939"/>
                </a:lnTo>
                <a:lnTo>
                  <a:pt x="20428" y="1252"/>
                </a:lnTo>
                <a:lnTo>
                  <a:pt x="20699" y="1565"/>
                </a:lnTo>
                <a:lnTo>
                  <a:pt x="21480" y="2504"/>
                </a:lnTo>
                <a:lnTo>
                  <a:pt x="21600" y="20348"/>
                </a:lnTo>
                <a:lnTo>
                  <a:pt x="8111" y="21600"/>
                </a:lnTo>
                <a:lnTo>
                  <a:pt x="751" y="21287"/>
                </a:lnTo>
                <a:lnTo>
                  <a:pt x="30" y="20974"/>
                </a:lnTo>
                <a:lnTo>
                  <a:pt x="0" y="2504"/>
                </a:lnTo>
                <a:lnTo>
                  <a:pt x="240" y="939"/>
                </a:lnTo>
              </a:path>
            </a:pathLst>
          </a:custGeom>
          <a:solidFill>
            <a:srgbClr val="AB1600"/>
          </a:solidFill>
          <a:ln w="12700"/>
        </p:spPr>
        <p:txBody>
          <a:bodyPr lIns="72248" tIns="72248" rIns="72248" bIns="72248" anchor="ctr"/>
          <a:lstStyle/>
          <a:p>
            <a:pPr marL="57799" marR="57799" algn="l" defTabSz="1300480">
              <a:defRPr sz="3400">
                <a:uFill>
                  <a:solidFill>
                    <a:srgbClr val="FFFFFF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1246655" y="8769463"/>
            <a:ext cx="9278393" cy="647701"/>
          </a:xfrm>
          <a:prstGeom prst="rect">
            <a:avLst/>
          </a:prstGeom>
          <a:ln w="12700">
            <a:miter lim="400000"/>
          </a:ln>
          <a:effectLst>
            <a:outerShdw blurRad="152400" dist="12700" dir="1608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effectLst>
                  <a:outerShdw blurRad="63500" dir="18900000" rotWithShape="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Write in complete sentences or lose credit</a:t>
            </a:r>
          </a:p>
        </p:txBody>
      </p:sp>
      <p:pic>
        <p:nvPicPr>
          <p:cNvPr id="196" name="Crow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34656" y="1324471"/>
            <a:ext cx="8129183" cy="6242240"/>
          </a:xfrm>
          <a:prstGeom prst="rect">
            <a:avLst/>
          </a:prstGeom>
          <a:ln w="12700">
            <a:miter lim="400000"/>
          </a:ln>
          <a:effectLst>
            <a:outerShdw blurRad="308265" dist="139700" dir="2700000" rotWithShape="0">
              <a:srgbClr val="000000"/>
            </a:outerShdw>
          </a:effectLst>
        </p:spPr>
      </p:pic>
      <p:pic>
        <p:nvPicPr>
          <p:cNvPr id="197" name="N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71363" y="2240462"/>
            <a:ext cx="5861957" cy="5861956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hape 198"/>
          <p:cNvSpPr/>
          <p:nvPr/>
        </p:nvSpPr>
        <p:spPr>
          <a:xfrm>
            <a:off x="162562" y="1500238"/>
            <a:ext cx="5861956" cy="6753124"/>
          </a:xfrm>
          <a:prstGeom prst="rect">
            <a:avLst/>
          </a:prstGeom>
          <a:ln w="12700">
            <a:miter lim="400000"/>
          </a:ln>
          <a:effectLst>
            <a:outerShdw blurRad="127000" dist="139700" dir="2700000" rotWithShape="0">
              <a:srgbClr val="000000">
                <a:alpha val="1844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2248" tIns="72248" rIns="72248" bIns="72248" anchor="ctr">
            <a:spAutoFit/>
          </a:bodyPr>
          <a:lstStyle/>
          <a:p>
            <a:pPr algn="l" defTabSz="457200">
              <a:defRPr sz="5000">
                <a:solidFill>
                  <a:schemeClr val="accent1">
                    <a:hueOff val="300931"/>
                    <a:lumOff val="-21745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governing body wrote the second constitution, changing the French government to a </a:t>
            </a:r>
            <a:r>
              <a:rPr u="sng"/>
              <a:t>Democratic Republic</a:t>
            </a:r>
            <a:r>
              <a:t> and ending the monarchy?</a:t>
            </a:r>
          </a:p>
        </p:txBody>
      </p:sp>
      <p:sp>
        <p:nvSpPr>
          <p:cNvPr id="9" name="Shape 183"/>
          <p:cNvSpPr/>
          <p:nvPr/>
        </p:nvSpPr>
        <p:spPr>
          <a:xfrm>
            <a:off x="11202487" y="103139"/>
            <a:ext cx="1516441" cy="887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/>
            </a:pPr>
            <a:r>
              <a:rPr sz="3600" dirty="0"/>
              <a:t>Day </a:t>
            </a:r>
            <a:r>
              <a:rPr lang="en-US" sz="3600" dirty="0" smtClean="0"/>
              <a:t>3</a:t>
            </a:r>
            <a:endParaRPr sz="3600" dirty="0"/>
          </a:p>
          <a:p>
            <a:pPr>
              <a:defRPr sz="1800"/>
            </a:pPr>
            <a:r>
              <a:rPr sz="1500" dirty="0"/>
              <a:t>Place Date Here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ag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578802">
            <a:off x="2223346" y="5132063"/>
            <a:ext cx="10065739" cy="2991553"/>
          </a:xfrm>
          <a:prstGeom prst="rect">
            <a:avLst/>
          </a:prstGeom>
          <a:ln w="12700">
            <a:miter lim="400000"/>
          </a:ln>
          <a:effectLst>
            <a:outerShdw blurRad="1168400" dir="9240000" rotWithShape="0">
              <a:srgbClr val="FFFFFF"/>
            </a:outerShdw>
          </a:effectLst>
        </p:spPr>
      </p:pic>
      <p:sp>
        <p:nvSpPr>
          <p:cNvPr id="203" name="Shape 203"/>
          <p:cNvSpPr/>
          <p:nvPr/>
        </p:nvSpPr>
        <p:spPr>
          <a:xfrm>
            <a:off x="439030" y="158750"/>
            <a:ext cx="10588558" cy="4068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2248" tIns="72248" rIns="72248" bIns="72248" anchor="ctr">
            <a:spAutoFit/>
          </a:bodyPr>
          <a:lstStyle>
            <a:lvl1pPr algn="l" defTabSz="457200">
              <a:defRPr sz="8400" i="1"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What part of today’s lesson is confusing to you?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ngres,_Napoleon_on_his_Imperial_throne.jpg"/>
          <p:cNvPicPr>
            <a:picLocks noChangeAspect="1"/>
          </p:cNvPicPr>
          <p:nvPr/>
        </p:nvPicPr>
        <p:blipFill>
          <a:blip r:embed="rId3">
            <a:extLst/>
          </a:blip>
          <a:srcRect r="426" b="53289"/>
          <a:stretch>
            <a:fillRect/>
          </a:stretch>
        </p:blipFill>
        <p:spPr>
          <a:xfrm>
            <a:off x="-35554" y="-36267"/>
            <a:ext cx="13073931" cy="9937759"/>
          </a:xfrm>
          <a:prstGeom prst="rect">
            <a:avLst/>
          </a:prstGeom>
          <a:ln w="12700"/>
        </p:spPr>
      </p:pic>
      <p:sp>
        <p:nvSpPr>
          <p:cNvPr id="208" name="Shape 208"/>
          <p:cNvSpPr/>
          <p:nvPr/>
        </p:nvSpPr>
        <p:spPr>
          <a:xfrm>
            <a:off x="258051" y="339165"/>
            <a:ext cx="12488698" cy="3427623"/>
          </a:xfrm>
          <a:prstGeom prst="rect">
            <a:avLst/>
          </a:prstGeom>
          <a:ln w="12700">
            <a:miter lim="400000"/>
          </a:ln>
          <a:effectLst>
            <a:outerShdw blurRad="127000" dist="139700" dir="27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2248" tIns="72248" rIns="72248" bIns="72248" anchor="ctr">
            <a:spAutoFit/>
          </a:bodyPr>
          <a:lstStyle>
            <a:lvl1pPr algn="l" defTabSz="457200">
              <a:defRPr sz="7600">
                <a:effectLst>
                  <a:outerShdw blurRad="50800" dist="25400" dir="18900000" rotWithShape="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What are three ways Napoleon impacted France and Europe?</a:t>
            </a:r>
          </a:p>
        </p:txBody>
      </p:sp>
      <p:sp>
        <p:nvSpPr>
          <p:cNvPr id="209" name="Shape 209"/>
          <p:cNvSpPr/>
          <p:nvPr/>
        </p:nvSpPr>
        <p:spPr>
          <a:xfrm>
            <a:off x="1246655" y="8769463"/>
            <a:ext cx="9278393" cy="647701"/>
          </a:xfrm>
          <a:prstGeom prst="rect">
            <a:avLst/>
          </a:prstGeom>
          <a:ln w="12700">
            <a:miter lim="400000"/>
          </a:ln>
          <a:effectLst>
            <a:outerShdw blurRad="152400" dist="12700" dir="1608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effectLst>
                  <a:outerShdw blurRad="63500" dir="18900000" rotWithShape="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Write in complete sentences or lose credit</a:t>
            </a:r>
          </a:p>
        </p:txBody>
      </p:sp>
      <p:sp>
        <p:nvSpPr>
          <p:cNvPr id="5" name="Shape 183"/>
          <p:cNvSpPr/>
          <p:nvPr/>
        </p:nvSpPr>
        <p:spPr>
          <a:xfrm>
            <a:off x="11152794" y="103139"/>
            <a:ext cx="1615827" cy="887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/>
            </a:pPr>
            <a:r>
              <a:rPr lang="en-US" sz="3600" dirty="0" smtClean="0"/>
              <a:t>Review</a:t>
            </a:r>
            <a:endParaRPr sz="3600" dirty="0"/>
          </a:p>
          <a:p>
            <a:pPr>
              <a:defRPr sz="1800"/>
            </a:pPr>
            <a:r>
              <a:rPr sz="1500" dirty="0"/>
              <a:t>Place Date Here</a:t>
            </a: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box(out)">
                                      <p:cBhvr>
                                        <p:cTn id="6" dur="1000" fill="hold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578802">
            <a:off x="2223346" y="4624063"/>
            <a:ext cx="10065739" cy="2991553"/>
          </a:xfrm>
          <a:prstGeom prst="rect">
            <a:avLst/>
          </a:prstGeom>
          <a:ln w="12700">
            <a:miter lim="400000"/>
          </a:ln>
          <a:effectLst>
            <a:outerShdw blurRad="1168400" dir="9240000" rotWithShape="0">
              <a:srgbClr val="FFFFFF"/>
            </a:outerShdw>
          </a:effectLst>
        </p:spPr>
      </p:pic>
      <p:sp>
        <p:nvSpPr>
          <p:cNvPr id="214" name="Shape 214"/>
          <p:cNvSpPr/>
          <p:nvPr/>
        </p:nvSpPr>
        <p:spPr>
          <a:xfrm>
            <a:off x="439030" y="-76200"/>
            <a:ext cx="10588558" cy="5316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2248" tIns="72248" rIns="72248" bIns="72248" anchor="ctr">
            <a:spAutoFit/>
          </a:bodyPr>
          <a:lstStyle>
            <a:lvl1pPr algn="l" defTabSz="457200">
              <a:defRPr sz="8400" i="1"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rPr dirty="0"/>
              <a:t>When, where and how will you study for the </a:t>
            </a:r>
            <a:r>
              <a:rPr lang="en-US" dirty="0" smtClean="0"/>
              <a:t>French Revolution</a:t>
            </a:r>
            <a:r>
              <a:rPr dirty="0" smtClean="0"/>
              <a:t> </a:t>
            </a:r>
            <a:r>
              <a:rPr dirty="0"/>
              <a:t>exam?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Storming-of-the-Bastille-wallpaper.jpg"/>
          <p:cNvPicPr>
            <a:picLocks noChangeAspect="1"/>
          </p:cNvPicPr>
          <p:nvPr/>
        </p:nvPicPr>
        <p:blipFill>
          <a:blip r:embed="rId3">
            <a:extLst/>
          </a:blip>
          <a:srcRect l="3502" t="853" r="7897"/>
          <a:stretch>
            <a:fillRect/>
          </a:stretch>
        </p:blipFill>
        <p:spPr>
          <a:xfrm>
            <a:off x="-170793" y="-101600"/>
            <a:ext cx="13346386" cy="99568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/>
        </p:nvSpPr>
        <p:spPr>
          <a:xfrm>
            <a:off x="309782" y="148179"/>
            <a:ext cx="8735412" cy="4993388"/>
          </a:xfrm>
          <a:prstGeom prst="rect">
            <a:avLst/>
          </a:prstGeom>
          <a:solidFill>
            <a:srgbClr val="000000">
              <a:alpha val="29439"/>
            </a:srgbClr>
          </a:solidFill>
          <a:ln w="12700">
            <a:miter lim="400000"/>
          </a:ln>
          <a:effectLst>
            <a:outerShdw blurRad="127000" dist="139700" dir="27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2248" tIns="72248" rIns="72248" bIns="72248" anchor="ctr">
            <a:spAutoFit/>
          </a:bodyPr>
          <a:lstStyle>
            <a:lvl1pPr algn="l" defTabSz="457200">
              <a:defRPr sz="6300">
                <a:effectLst>
                  <a:outerShdw blurRad="50800" dist="25400" dir="18900000" rotWithShape="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What was the outbreak at the Bastille</a:t>
            </a:r>
            <a:r>
              <a:rPr/>
              <a:t>, </a:t>
            </a:r>
            <a:r>
              <a:rPr lang="en-US" smtClean="0"/>
              <a:t>and the </a:t>
            </a:r>
            <a:r>
              <a:rPr smtClean="0"/>
              <a:t> </a:t>
            </a:r>
            <a:r>
              <a:rPr dirty="0"/>
              <a:t>wave of peasant violence throughout France called?</a:t>
            </a:r>
          </a:p>
        </p:txBody>
      </p:sp>
      <p:sp>
        <p:nvSpPr>
          <p:cNvPr id="220" name="Shape 220"/>
          <p:cNvSpPr/>
          <p:nvPr/>
        </p:nvSpPr>
        <p:spPr>
          <a:xfrm>
            <a:off x="1796816" y="8890203"/>
            <a:ext cx="9278393" cy="647701"/>
          </a:xfrm>
          <a:prstGeom prst="rect">
            <a:avLst/>
          </a:prstGeom>
          <a:ln w="12700">
            <a:miter lim="400000"/>
          </a:ln>
          <a:effectLst>
            <a:outerShdw blurRad="152400" dist="12700" dir="1608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effectLst>
                  <a:outerShdw blurRad="63500" dir="18900000" rotWithShape="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Write in complete sentences or lose credit</a:t>
            </a:r>
          </a:p>
        </p:txBody>
      </p:sp>
      <p:sp>
        <p:nvSpPr>
          <p:cNvPr id="5" name="Shape 183"/>
          <p:cNvSpPr/>
          <p:nvPr/>
        </p:nvSpPr>
        <p:spPr>
          <a:xfrm>
            <a:off x="11202487" y="103139"/>
            <a:ext cx="1516441" cy="887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800"/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/>
            </a:pPr>
            <a: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Date Here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image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578802">
            <a:off x="2223346" y="5132063"/>
            <a:ext cx="10065739" cy="2991553"/>
          </a:xfrm>
          <a:prstGeom prst="rect">
            <a:avLst/>
          </a:prstGeom>
          <a:ln w="12700">
            <a:miter lim="400000"/>
          </a:ln>
          <a:effectLst>
            <a:outerShdw blurRad="1168400" dir="9240000" rotWithShape="0">
              <a:srgbClr val="FFFFFF"/>
            </a:outerShdw>
          </a:effectLst>
        </p:spPr>
      </p:pic>
      <p:sp>
        <p:nvSpPr>
          <p:cNvPr id="225" name="Shape 225"/>
          <p:cNvSpPr/>
          <p:nvPr/>
        </p:nvSpPr>
        <p:spPr>
          <a:xfrm>
            <a:off x="348299" y="-45505"/>
            <a:ext cx="10588557" cy="4592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2248" tIns="72248" rIns="72248" bIns="72248" anchor="ctr">
            <a:spAutoFit/>
          </a:bodyPr>
          <a:lstStyle>
            <a:lvl1pPr algn="l" defTabSz="457200">
              <a:lnSpc>
                <a:spcPct val="80000"/>
              </a:lnSpc>
              <a:defRPr sz="8400" i="1"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t>Name three things you could have done to improve your score on this exam.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/>
          </p:cNvSpPr>
          <p:nvPr>
            <p:ph type="title"/>
          </p:nvPr>
        </p:nvSpPr>
        <p:spPr>
          <a:xfrm>
            <a:off x="533400" y="457200"/>
            <a:ext cx="12141200" cy="7518400"/>
          </a:xfrm>
          <a:prstGeom prst="rect">
            <a:avLst/>
          </a:prstGeom>
        </p:spPr>
        <p:txBody>
          <a:bodyPr/>
          <a:lstStyle/>
          <a:p>
            <a:r>
              <a:rPr dirty="0"/>
              <a:t>Why did the King Louis XVI try to escape to Austria?</a:t>
            </a:r>
          </a:p>
          <a:p>
            <a:endParaRPr dirty="0"/>
          </a:p>
          <a:p>
            <a:r>
              <a:rPr dirty="0"/>
              <a:t>Explain Why.</a:t>
            </a:r>
          </a:p>
        </p:txBody>
      </p:sp>
      <p:sp>
        <p:nvSpPr>
          <p:cNvPr id="163" name="Shape 163"/>
          <p:cNvSpPr>
            <a:spLocks noGrp="1"/>
          </p:cNvSpPr>
          <p:nvPr>
            <p:ph type="body" sz="quarter" idx="1"/>
          </p:nvPr>
        </p:nvSpPr>
        <p:spPr>
          <a:xfrm>
            <a:off x="1270000" y="8077200"/>
            <a:ext cx="10464800" cy="11303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Write your answer in complete sentences or lose credit</a:t>
            </a:r>
            <a:endParaRPr dirty="0"/>
          </a:p>
        </p:txBody>
      </p:sp>
      <p:sp>
        <p:nvSpPr>
          <p:cNvPr id="164" name="Shape 164"/>
          <p:cNvSpPr/>
          <p:nvPr/>
        </p:nvSpPr>
        <p:spPr>
          <a:xfrm>
            <a:off x="10236200" y="304800"/>
            <a:ext cx="25273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algn="r"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n-US" dirty="0" smtClean="0"/>
              <a:t>EXTRA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8307692"/>
      </p:ext>
    </p:extLst>
  </p:cSld>
  <p:clrMapOvr>
    <a:masterClrMapping/>
  </p:clrMapOvr>
  <p:transition xmlns:p14="http://schemas.microsoft.com/office/powerpoint/2010/main"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355</Words>
  <Application>Microsoft Macintosh PowerPoint</Application>
  <PresentationFormat>Custom</PresentationFormat>
  <Paragraphs>55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did the King Louis XVI try to escape to Austria?  Explain Why.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did the King Louis XVI try to escape to Austria?  Explain Why.</dc:title>
  <cp:lastModifiedBy>burt</cp:lastModifiedBy>
  <cp:revision>6</cp:revision>
  <dcterms:modified xsi:type="dcterms:W3CDTF">2016-02-20T20:02:44Z</dcterms:modified>
</cp:coreProperties>
</file>