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9" r:id="rId2"/>
    <p:sldId id="294" r:id="rId3"/>
    <p:sldId id="285" r:id="rId4"/>
    <p:sldId id="286" r:id="rId5"/>
    <p:sldId id="290" r:id="rId6"/>
    <p:sldId id="296" r:id="rId7"/>
    <p:sldId id="295" r:id="rId8"/>
    <p:sldId id="309" r:id="rId9"/>
    <p:sldId id="293" r:id="rId10"/>
    <p:sldId id="287" r:id="rId11"/>
    <p:sldId id="307" r:id="rId12"/>
    <p:sldId id="300" r:id="rId13"/>
    <p:sldId id="301" r:id="rId14"/>
    <p:sldId id="302" r:id="rId15"/>
    <p:sldId id="310" r:id="rId16"/>
    <p:sldId id="311" r:id="rId17"/>
    <p:sldId id="314" r:id="rId18"/>
    <p:sldId id="315" r:id="rId19"/>
    <p:sldId id="312" r:id="rId20"/>
    <p:sldId id="313" r:id="rId21"/>
    <p:sldId id="272" r:id="rId22"/>
    <p:sldId id="303" r:id="rId23"/>
    <p:sldId id="304" r:id="rId24"/>
    <p:sldId id="305" r:id="rId25"/>
    <p:sldId id="306" r:id="rId26"/>
    <p:sldId id="283"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3" d="100"/>
          <a:sy n="113" d="100"/>
        </p:scale>
        <p:origin x="45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9ADAE-3622-4AF2-8E02-D0F6312139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8E99E0-C7EA-424A-82D5-71B658AE29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A02C2D6-5B4A-4ABF-80E1-7613DBC572A8}"/>
              </a:ext>
            </a:extLst>
          </p:cNvPr>
          <p:cNvSpPr>
            <a:spLocks noGrp="1"/>
          </p:cNvSpPr>
          <p:nvPr>
            <p:ph type="dt" sz="half" idx="10"/>
          </p:nvPr>
        </p:nvSpPr>
        <p:spPr/>
        <p:txBody>
          <a:bodyPr/>
          <a:lstStyle/>
          <a:p>
            <a:fld id="{E1A23BD0-820D-483E-BD8D-F091702F03F5}" type="datetimeFigureOut">
              <a:rPr lang="en-US" smtClean="0"/>
              <a:t>2/13/2026</a:t>
            </a:fld>
            <a:endParaRPr lang="en-US"/>
          </a:p>
        </p:txBody>
      </p:sp>
      <p:sp>
        <p:nvSpPr>
          <p:cNvPr id="5" name="Footer Placeholder 4">
            <a:extLst>
              <a:ext uri="{FF2B5EF4-FFF2-40B4-BE49-F238E27FC236}">
                <a16:creationId xmlns:a16="http://schemas.microsoft.com/office/drawing/2014/main" id="{CD6C6369-9D72-4F6F-86C4-8C15BB6538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56FACB-1B6B-4303-A7AC-044D325A5603}"/>
              </a:ext>
            </a:extLst>
          </p:cNvPr>
          <p:cNvSpPr>
            <a:spLocks noGrp="1"/>
          </p:cNvSpPr>
          <p:nvPr>
            <p:ph type="sldNum" sz="quarter" idx="12"/>
          </p:nvPr>
        </p:nvSpPr>
        <p:spPr/>
        <p:txBody>
          <a:bodyPr/>
          <a:lstStyle/>
          <a:p>
            <a:fld id="{3CB64197-5F24-457C-9686-7CA7514D589D}" type="slidenum">
              <a:rPr lang="en-US" smtClean="0"/>
              <a:t>‹#›</a:t>
            </a:fld>
            <a:endParaRPr lang="en-US"/>
          </a:p>
        </p:txBody>
      </p:sp>
    </p:spTree>
    <p:extLst>
      <p:ext uri="{BB962C8B-B14F-4D97-AF65-F5344CB8AC3E}">
        <p14:creationId xmlns:p14="http://schemas.microsoft.com/office/powerpoint/2010/main" val="385271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581D-53BE-45D9-9789-D135B7F954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36051C-DB8C-4EE7-A590-B67B5522264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DBE1C1-C603-45FA-A640-6DA07F2B88C3}"/>
              </a:ext>
            </a:extLst>
          </p:cNvPr>
          <p:cNvSpPr>
            <a:spLocks noGrp="1"/>
          </p:cNvSpPr>
          <p:nvPr>
            <p:ph type="dt" sz="half" idx="10"/>
          </p:nvPr>
        </p:nvSpPr>
        <p:spPr/>
        <p:txBody>
          <a:bodyPr/>
          <a:lstStyle/>
          <a:p>
            <a:fld id="{E1A23BD0-820D-483E-BD8D-F091702F03F5}" type="datetimeFigureOut">
              <a:rPr lang="en-US" smtClean="0"/>
              <a:t>2/13/2026</a:t>
            </a:fld>
            <a:endParaRPr lang="en-US"/>
          </a:p>
        </p:txBody>
      </p:sp>
      <p:sp>
        <p:nvSpPr>
          <p:cNvPr id="5" name="Footer Placeholder 4">
            <a:extLst>
              <a:ext uri="{FF2B5EF4-FFF2-40B4-BE49-F238E27FC236}">
                <a16:creationId xmlns:a16="http://schemas.microsoft.com/office/drawing/2014/main" id="{E164739F-081B-4A7C-9350-7DA4E43380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0C74F5-68F2-4255-834D-76F6F1DEE4F2}"/>
              </a:ext>
            </a:extLst>
          </p:cNvPr>
          <p:cNvSpPr>
            <a:spLocks noGrp="1"/>
          </p:cNvSpPr>
          <p:nvPr>
            <p:ph type="sldNum" sz="quarter" idx="12"/>
          </p:nvPr>
        </p:nvSpPr>
        <p:spPr/>
        <p:txBody>
          <a:bodyPr/>
          <a:lstStyle/>
          <a:p>
            <a:fld id="{3CB64197-5F24-457C-9686-7CA7514D589D}" type="slidenum">
              <a:rPr lang="en-US" smtClean="0"/>
              <a:t>‹#›</a:t>
            </a:fld>
            <a:endParaRPr lang="en-US"/>
          </a:p>
        </p:txBody>
      </p:sp>
    </p:spTree>
    <p:extLst>
      <p:ext uri="{BB962C8B-B14F-4D97-AF65-F5344CB8AC3E}">
        <p14:creationId xmlns:p14="http://schemas.microsoft.com/office/powerpoint/2010/main" val="1250649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B4CA4-04E1-4383-8DFD-5D48132C0CA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E503433-AB7C-4E2C-8A76-82FE9E2BD9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A53CB69-0B49-45DB-9400-765FD1C0DFD7}"/>
              </a:ext>
            </a:extLst>
          </p:cNvPr>
          <p:cNvSpPr>
            <a:spLocks noGrp="1"/>
          </p:cNvSpPr>
          <p:nvPr>
            <p:ph type="dt" sz="half" idx="10"/>
          </p:nvPr>
        </p:nvSpPr>
        <p:spPr/>
        <p:txBody>
          <a:bodyPr/>
          <a:lstStyle/>
          <a:p>
            <a:fld id="{E1A23BD0-820D-483E-BD8D-F091702F03F5}" type="datetimeFigureOut">
              <a:rPr lang="en-US" smtClean="0"/>
              <a:t>2/13/2026</a:t>
            </a:fld>
            <a:endParaRPr lang="en-US"/>
          </a:p>
        </p:txBody>
      </p:sp>
      <p:sp>
        <p:nvSpPr>
          <p:cNvPr id="5" name="Footer Placeholder 4">
            <a:extLst>
              <a:ext uri="{FF2B5EF4-FFF2-40B4-BE49-F238E27FC236}">
                <a16:creationId xmlns:a16="http://schemas.microsoft.com/office/drawing/2014/main" id="{046728CE-E7A0-4261-8521-5368E1C471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655EF5-0CB5-4984-9535-5D1A0F812ABC}"/>
              </a:ext>
            </a:extLst>
          </p:cNvPr>
          <p:cNvSpPr>
            <a:spLocks noGrp="1"/>
          </p:cNvSpPr>
          <p:nvPr>
            <p:ph type="sldNum" sz="quarter" idx="12"/>
          </p:nvPr>
        </p:nvSpPr>
        <p:spPr/>
        <p:txBody>
          <a:bodyPr/>
          <a:lstStyle/>
          <a:p>
            <a:fld id="{3CB64197-5F24-457C-9686-7CA7514D589D}" type="slidenum">
              <a:rPr lang="en-US" smtClean="0"/>
              <a:t>‹#›</a:t>
            </a:fld>
            <a:endParaRPr lang="en-US"/>
          </a:p>
        </p:txBody>
      </p:sp>
    </p:spTree>
    <p:extLst>
      <p:ext uri="{BB962C8B-B14F-4D97-AF65-F5344CB8AC3E}">
        <p14:creationId xmlns:p14="http://schemas.microsoft.com/office/powerpoint/2010/main" val="674842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8E860-C5F3-4C23-8FDF-14C3168663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CBCD55-9E4C-4F8E-8449-84F8113F522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626CE0-61E1-454A-B76B-C6683ED17CA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704ADC-D5C6-4DC1-8879-AC4FB54FB3D1}"/>
              </a:ext>
            </a:extLst>
          </p:cNvPr>
          <p:cNvSpPr>
            <a:spLocks noGrp="1"/>
          </p:cNvSpPr>
          <p:nvPr>
            <p:ph type="dt" sz="half" idx="10"/>
          </p:nvPr>
        </p:nvSpPr>
        <p:spPr/>
        <p:txBody>
          <a:bodyPr/>
          <a:lstStyle/>
          <a:p>
            <a:fld id="{E1A23BD0-820D-483E-BD8D-F091702F03F5}" type="datetimeFigureOut">
              <a:rPr lang="en-US" smtClean="0"/>
              <a:t>2/13/2026</a:t>
            </a:fld>
            <a:endParaRPr lang="en-US"/>
          </a:p>
        </p:txBody>
      </p:sp>
      <p:sp>
        <p:nvSpPr>
          <p:cNvPr id="6" name="Footer Placeholder 5">
            <a:extLst>
              <a:ext uri="{FF2B5EF4-FFF2-40B4-BE49-F238E27FC236}">
                <a16:creationId xmlns:a16="http://schemas.microsoft.com/office/drawing/2014/main" id="{EA7DEB9E-8EB6-4266-B9A8-91FEF16348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6CDEF4-8C05-4685-A5F2-82C32DDAE7A2}"/>
              </a:ext>
            </a:extLst>
          </p:cNvPr>
          <p:cNvSpPr>
            <a:spLocks noGrp="1"/>
          </p:cNvSpPr>
          <p:nvPr>
            <p:ph type="sldNum" sz="quarter" idx="12"/>
          </p:nvPr>
        </p:nvSpPr>
        <p:spPr/>
        <p:txBody>
          <a:bodyPr/>
          <a:lstStyle/>
          <a:p>
            <a:fld id="{3CB64197-5F24-457C-9686-7CA7514D589D}" type="slidenum">
              <a:rPr lang="en-US" smtClean="0"/>
              <a:t>‹#›</a:t>
            </a:fld>
            <a:endParaRPr lang="en-US"/>
          </a:p>
        </p:txBody>
      </p:sp>
    </p:spTree>
    <p:extLst>
      <p:ext uri="{BB962C8B-B14F-4D97-AF65-F5344CB8AC3E}">
        <p14:creationId xmlns:p14="http://schemas.microsoft.com/office/powerpoint/2010/main" val="742708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7358B-33D8-4266-8221-757C87ECFE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B670AF-0C7B-4125-A7BE-9ECD40C46E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A49DCEC-00CC-4DED-AE9F-BE3E4FB0F26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36070E-D7EA-4F14-9ADA-D2581470DF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7EB270D-BAFB-446F-A21B-2B0E58D8E31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1AAC9C-0C06-4DD0-BDFD-CD729E7D9E0C}"/>
              </a:ext>
            </a:extLst>
          </p:cNvPr>
          <p:cNvSpPr>
            <a:spLocks noGrp="1"/>
          </p:cNvSpPr>
          <p:nvPr>
            <p:ph type="dt" sz="half" idx="10"/>
          </p:nvPr>
        </p:nvSpPr>
        <p:spPr/>
        <p:txBody>
          <a:bodyPr/>
          <a:lstStyle/>
          <a:p>
            <a:fld id="{E1A23BD0-820D-483E-BD8D-F091702F03F5}" type="datetimeFigureOut">
              <a:rPr lang="en-US" smtClean="0"/>
              <a:t>2/13/2026</a:t>
            </a:fld>
            <a:endParaRPr lang="en-US"/>
          </a:p>
        </p:txBody>
      </p:sp>
      <p:sp>
        <p:nvSpPr>
          <p:cNvPr id="8" name="Footer Placeholder 7">
            <a:extLst>
              <a:ext uri="{FF2B5EF4-FFF2-40B4-BE49-F238E27FC236}">
                <a16:creationId xmlns:a16="http://schemas.microsoft.com/office/drawing/2014/main" id="{95A0C4AA-4A24-4B66-9D83-06FC5A4659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4E969EA-B7F3-4776-96D9-284E5045F575}"/>
              </a:ext>
            </a:extLst>
          </p:cNvPr>
          <p:cNvSpPr>
            <a:spLocks noGrp="1"/>
          </p:cNvSpPr>
          <p:nvPr>
            <p:ph type="sldNum" sz="quarter" idx="12"/>
          </p:nvPr>
        </p:nvSpPr>
        <p:spPr/>
        <p:txBody>
          <a:bodyPr/>
          <a:lstStyle/>
          <a:p>
            <a:fld id="{3CB64197-5F24-457C-9686-7CA7514D589D}" type="slidenum">
              <a:rPr lang="en-US" smtClean="0"/>
              <a:t>‹#›</a:t>
            </a:fld>
            <a:endParaRPr lang="en-US"/>
          </a:p>
        </p:txBody>
      </p:sp>
    </p:spTree>
    <p:extLst>
      <p:ext uri="{BB962C8B-B14F-4D97-AF65-F5344CB8AC3E}">
        <p14:creationId xmlns:p14="http://schemas.microsoft.com/office/powerpoint/2010/main" val="178702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E4BEF-DA8A-4135-B0CB-D376EF2B02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B5DCCA-9682-4B54-98A3-E913FA665EC8}"/>
              </a:ext>
            </a:extLst>
          </p:cNvPr>
          <p:cNvSpPr>
            <a:spLocks noGrp="1"/>
          </p:cNvSpPr>
          <p:nvPr>
            <p:ph type="dt" sz="half" idx="10"/>
          </p:nvPr>
        </p:nvSpPr>
        <p:spPr/>
        <p:txBody>
          <a:bodyPr/>
          <a:lstStyle/>
          <a:p>
            <a:fld id="{E1A23BD0-820D-483E-BD8D-F091702F03F5}" type="datetimeFigureOut">
              <a:rPr lang="en-US" smtClean="0"/>
              <a:t>2/13/2026</a:t>
            </a:fld>
            <a:endParaRPr lang="en-US"/>
          </a:p>
        </p:txBody>
      </p:sp>
      <p:sp>
        <p:nvSpPr>
          <p:cNvPr id="4" name="Footer Placeholder 3">
            <a:extLst>
              <a:ext uri="{FF2B5EF4-FFF2-40B4-BE49-F238E27FC236}">
                <a16:creationId xmlns:a16="http://schemas.microsoft.com/office/drawing/2014/main" id="{E79627B9-FB76-4D96-ADC3-5821219F1F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F297C2-8721-40DC-830B-E1456B370F24}"/>
              </a:ext>
            </a:extLst>
          </p:cNvPr>
          <p:cNvSpPr>
            <a:spLocks noGrp="1"/>
          </p:cNvSpPr>
          <p:nvPr>
            <p:ph type="sldNum" sz="quarter" idx="12"/>
          </p:nvPr>
        </p:nvSpPr>
        <p:spPr/>
        <p:txBody>
          <a:bodyPr/>
          <a:lstStyle/>
          <a:p>
            <a:fld id="{3CB64197-5F24-457C-9686-7CA7514D589D}" type="slidenum">
              <a:rPr lang="en-US" smtClean="0"/>
              <a:t>‹#›</a:t>
            </a:fld>
            <a:endParaRPr lang="en-US"/>
          </a:p>
        </p:txBody>
      </p:sp>
    </p:spTree>
    <p:extLst>
      <p:ext uri="{BB962C8B-B14F-4D97-AF65-F5344CB8AC3E}">
        <p14:creationId xmlns:p14="http://schemas.microsoft.com/office/powerpoint/2010/main" val="2352612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25AA66-E3E5-43F8-BAB2-C31F50DDBC80}"/>
              </a:ext>
            </a:extLst>
          </p:cNvPr>
          <p:cNvSpPr>
            <a:spLocks noGrp="1"/>
          </p:cNvSpPr>
          <p:nvPr>
            <p:ph type="dt" sz="half" idx="10"/>
          </p:nvPr>
        </p:nvSpPr>
        <p:spPr/>
        <p:txBody>
          <a:bodyPr/>
          <a:lstStyle/>
          <a:p>
            <a:fld id="{E1A23BD0-820D-483E-BD8D-F091702F03F5}" type="datetimeFigureOut">
              <a:rPr lang="en-US" smtClean="0"/>
              <a:t>2/13/2026</a:t>
            </a:fld>
            <a:endParaRPr lang="en-US"/>
          </a:p>
        </p:txBody>
      </p:sp>
      <p:sp>
        <p:nvSpPr>
          <p:cNvPr id="3" name="Footer Placeholder 2">
            <a:extLst>
              <a:ext uri="{FF2B5EF4-FFF2-40B4-BE49-F238E27FC236}">
                <a16:creationId xmlns:a16="http://schemas.microsoft.com/office/drawing/2014/main" id="{72311867-B106-4074-9E4C-04374469A0E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A989F0-59F5-4459-BFA6-F55583D192EB}"/>
              </a:ext>
            </a:extLst>
          </p:cNvPr>
          <p:cNvSpPr>
            <a:spLocks noGrp="1"/>
          </p:cNvSpPr>
          <p:nvPr>
            <p:ph type="sldNum" sz="quarter" idx="12"/>
          </p:nvPr>
        </p:nvSpPr>
        <p:spPr/>
        <p:txBody>
          <a:bodyPr/>
          <a:lstStyle/>
          <a:p>
            <a:fld id="{3CB64197-5F24-457C-9686-7CA7514D589D}" type="slidenum">
              <a:rPr lang="en-US" smtClean="0"/>
              <a:t>‹#›</a:t>
            </a:fld>
            <a:endParaRPr lang="en-US"/>
          </a:p>
        </p:txBody>
      </p:sp>
    </p:spTree>
    <p:extLst>
      <p:ext uri="{BB962C8B-B14F-4D97-AF65-F5344CB8AC3E}">
        <p14:creationId xmlns:p14="http://schemas.microsoft.com/office/powerpoint/2010/main" val="253629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8166D-2149-48ED-8AAD-23F93F8BEF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7C07771-9F0E-45B4-87F9-791101B0C1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3A3D7E-3C5F-426E-8708-5996B6B5BA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5EF9FF6-BE25-4A92-B955-2408C2E71CF7}"/>
              </a:ext>
            </a:extLst>
          </p:cNvPr>
          <p:cNvSpPr>
            <a:spLocks noGrp="1"/>
          </p:cNvSpPr>
          <p:nvPr>
            <p:ph type="dt" sz="half" idx="10"/>
          </p:nvPr>
        </p:nvSpPr>
        <p:spPr/>
        <p:txBody>
          <a:bodyPr/>
          <a:lstStyle/>
          <a:p>
            <a:fld id="{E1A23BD0-820D-483E-BD8D-F091702F03F5}" type="datetimeFigureOut">
              <a:rPr lang="en-US" smtClean="0"/>
              <a:t>2/13/2026</a:t>
            </a:fld>
            <a:endParaRPr lang="en-US"/>
          </a:p>
        </p:txBody>
      </p:sp>
      <p:sp>
        <p:nvSpPr>
          <p:cNvPr id="6" name="Footer Placeholder 5">
            <a:extLst>
              <a:ext uri="{FF2B5EF4-FFF2-40B4-BE49-F238E27FC236}">
                <a16:creationId xmlns:a16="http://schemas.microsoft.com/office/drawing/2014/main" id="{33D88FFC-4652-4DAF-9D98-66AF3896D5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4CB02D-25C8-4738-ABD5-E2FDCEBF25CE}"/>
              </a:ext>
            </a:extLst>
          </p:cNvPr>
          <p:cNvSpPr>
            <a:spLocks noGrp="1"/>
          </p:cNvSpPr>
          <p:nvPr>
            <p:ph type="sldNum" sz="quarter" idx="12"/>
          </p:nvPr>
        </p:nvSpPr>
        <p:spPr/>
        <p:txBody>
          <a:bodyPr/>
          <a:lstStyle/>
          <a:p>
            <a:fld id="{3CB64197-5F24-457C-9686-7CA7514D589D}" type="slidenum">
              <a:rPr lang="en-US" smtClean="0"/>
              <a:t>‹#›</a:t>
            </a:fld>
            <a:endParaRPr lang="en-US"/>
          </a:p>
        </p:txBody>
      </p:sp>
    </p:spTree>
    <p:extLst>
      <p:ext uri="{BB962C8B-B14F-4D97-AF65-F5344CB8AC3E}">
        <p14:creationId xmlns:p14="http://schemas.microsoft.com/office/powerpoint/2010/main" val="3679671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E980E-9492-4C59-883B-41AB37A1D9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8378C0-7CFA-4237-80EC-5877E91469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BBF3753-91DA-4D7D-A951-FCCA9CCE00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5C87A83-6A03-4C93-807A-93D8D58FCD70}"/>
              </a:ext>
            </a:extLst>
          </p:cNvPr>
          <p:cNvSpPr>
            <a:spLocks noGrp="1"/>
          </p:cNvSpPr>
          <p:nvPr>
            <p:ph type="dt" sz="half" idx="10"/>
          </p:nvPr>
        </p:nvSpPr>
        <p:spPr/>
        <p:txBody>
          <a:bodyPr/>
          <a:lstStyle/>
          <a:p>
            <a:fld id="{E1A23BD0-820D-483E-BD8D-F091702F03F5}" type="datetimeFigureOut">
              <a:rPr lang="en-US" smtClean="0"/>
              <a:t>2/13/2026</a:t>
            </a:fld>
            <a:endParaRPr lang="en-US"/>
          </a:p>
        </p:txBody>
      </p:sp>
      <p:sp>
        <p:nvSpPr>
          <p:cNvPr id="6" name="Footer Placeholder 5">
            <a:extLst>
              <a:ext uri="{FF2B5EF4-FFF2-40B4-BE49-F238E27FC236}">
                <a16:creationId xmlns:a16="http://schemas.microsoft.com/office/drawing/2014/main" id="{54FAB2C4-CCA0-4133-BE8F-959B0D4ADB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7ADFF8-E96D-42A9-8868-2EE62260CA50}"/>
              </a:ext>
            </a:extLst>
          </p:cNvPr>
          <p:cNvSpPr>
            <a:spLocks noGrp="1"/>
          </p:cNvSpPr>
          <p:nvPr>
            <p:ph type="sldNum" sz="quarter" idx="12"/>
          </p:nvPr>
        </p:nvSpPr>
        <p:spPr/>
        <p:txBody>
          <a:bodyPr/>
          <a:lstStyle/>
          <a:p>
            <a:fld id="{3CB64197-5F24-457C-9686-7CA7514D589D}" type="slidenum">
              <a:rPr lang="en-US" smtClean="0"/>
              <a:t>‹#›</a:t>
            </a:fld>
            <a:endParaRPr lang="en-US"/>
          </a:p>
        </p:txBody>
      </p:sp>
    </p:spTree>
    <p:extLst>
      <p:ext uri="{BB962C8B-B14F-4D97-AF65-F5344CB8AC3E}">
        <p14:creationId xmlns:p14="http://schemas.microsoft.com/office/powerpoint/2010/main" val="300047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FFB95-E03D-4051-9393-4BB253A46F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7A9FFA-D6F5-4DDD-812D-108DEA81903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58591B-B947-4175-A37A-E8EBE561D48E}"/>
              </a:ext>
            </a:extLst>
          </p:cNvPr>
          <p:cNvSpPr>
            <a:spLocks noGrp="1"/>
          </p:cNvSpPr>
          <p:nvPr>
            <p:ph type="dt" sz="half" idx="10"/>
          </p:nvPr>
        </p:nvSpPr>
        <p:spPr/>
        <p:txBody>
          <a:bodyPr/>
          <a:lstStyle/>
          <a:p>
            <a:fld id="{E1A23BD0-820D-483E-BD8D-F091702F03F5}" type="datetimeFigureOut">
              <a:rPr lang="en-US" smtClean="0"/>
              <a:t>2/13/2026</a:t>
            </a:fld>
            <a:endParaRPr lang="en-US"/>
          </a:p>
        </p:txBody>
      </p:sp>
      <p:sp>
        <p:nvSpPr>
          <p:cNvPr id="5" name="Footer Placeholder 4">
            <a:extLst>
              <a:ext uri="{FF2B5EF4-FFF2-40B4-BE49-F238E27FC236}">
                <a16:creationId xmlns:a16="http://schemas.microsoft.com/office/drawing/2014/main" id="{EBA82F31-9153-4180-A912-0E51F240B0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C24365-8AFF-4FD1-9F97-F30FE9922E9C}"/>
              </a:ext>
            </a:extLst>
          </p:cNvPr>
          <p:cNvSpPr>
            <a:spLocks noGrp="1"/>
          </p:cNvSpPr>
          <p:nvPr>
            <p:ph type="sldNum" sz="quarter" idx="12"/>
          </p:nvPr>
        </p:nvSpPr>
        <p:spPr/>
        <p:txBody>
          <a:bodyPr/>
          <a:lstStyle/>
          <a:p>
            <a:fld id="{3CB64197-5F24-457C-9686-7CA7514D589D}" type="slidenum">
              <a:rPr lang="en-US" smtClean="0"/>
              <a:t>‹#›</a:t>
            </a:fld>
            <a:endParaRPr lang="en-US"/>
          </a:p>
        </p:txBody>
      </p:sp>
    </p:spTree>
    <p:extLst>
      <p:ext uri="{BB962C8B-B14F-4D97-AF65-F5344CB8AC3E}">
        <p14:creationId xmlns:p14="http://schemas.microsoft.com/office/powerpoint/2010/main" val="1147823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755C22-FD88-4D6C-AF4F-788DFDCA4A5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D9F3FA-26CF-4EF0-86FE-EF2B4A55AA7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4DCBAC-4BFC-4AE3-A705-2C0B94678C43}"/>
              </a:ext>
            </a:extLst>
          </p:cNvPr>
          <p:cNvSpPr>
            <a:spLocks noGrp="1"/>
          </p:cNvSpPr>
          <p:nvPr>
            <p:ph type="dt" sz="half" idx="10"/>
          </p:nvPr>
        </p:nvSpPr>
        <p:spPr/>
        <p:txBody>
          <a:bodyPr/>
          <a:lstStyle/>
          <a:p>
            <a:fld id="{E1A23BD0-820D-483E-BD8D-F091702F03F5}" type="datetimeFigureOut">
              <a:rPr lang="en-US" smtClean="0"/>
              <a:t>2/13/2026</a:t>
            </a:fld>
            <a:endParaRPr lang="en-US"/>
          </a:p>
        </p:txBody>
      </p:sp>
      <p:sp>
        <p:nvSpPr>
          <p:cNvPr id="5" name="Footer Placeholder 4">
            <a:extLst>
              <a:ext uri="{FF2B5EF4-FFF2-40B4-BE49-F238E27FC236}">
                <a16:creationId xmlns:a16="http://schemas.microsoft.com/office/drawing/2014/main" id="{0181729A-DEFE-4BA9-BD66-46462F72E4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50EF1F-5F33-48C5-B94D-CC2B0431604C}"/>
              </a:ext>
            </a:extLst>
          </p:cNvPr>
          <p:cNvSpPr>
            <a:spLocks noGrp="1"/>
          </p:cNvSpPr>
          <p:nvPr>
            <p:ph type="sldNum" sz="quarter" idx="12"/>
          </p:nvPr>
        </p:nvSpPr>
        <p:spPr/>
        <p:txBody>
          <a:bodyPr/>
          <a:lstStyle/>
          <a:p>
            <a:fld id="{3CB64197-5F24-457C-9686-7CA7514D589D}" type="slidenum">
              <a:rPr lang="en-US" smtClean="0"/>
              <a:t>‹#›</a:t>
            </a:fld>
            <a:endParaRPr lang="en-US"/>
          </a:p>
        </p:txBody>
      </p:sp>
    </p:spTree>
    <p:extLst>
      <p:ext uri="{BB962C8B-B14F-4D97-AF65-F5344CB8AC3E}">
        <p14:creationId xmlns:p14="http://schemas.microsoft.com/office/powerpoint/2010/main" val="469904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E44936-5980-4000-88B0-E4CEA34A2B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6428FF4-B806-4688-B953-93389478A1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6EE672-09AF-4751-A198-1F1408C715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A23BD0-820D-483E-BD8D-F091702F03F5}" type="datetimeFigureOut">
              <a:rPr lang="en-US" smtClean="0"/>
              <a:t>2/13/2026</a:t>
            </a:fld>
            <a:endParaRPr lang="en-US"/>
          </a:p>
        </p:txBody>
      </p:sp>
      <p:sp>
        <p:nvSpPr>
          <p:cNvPr id="5" name="Footer Placeholder 4">
            <a:extLst>
              <a:ext uri="{FF2B5EF4-FFF2-40B4-BE49-F238E27FC236}">
                <a16:creationId xmlns:a16="http://schemas.microsoft.com/office/drawing/2014/main" id="{DCD8591F-9EA3-47E9-94C6-CD7EE624B1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56C3A07-AB06-4515-BA50-C9FD51E10B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B64197-5F24-457C-9686-7CA7514D589D}" type="slidenum">
              <a:rPr lang="en-US" smtClean="0"/>
              <a:t>‹#›</a:t>
            </a:fld>
            <a:endParaRPr lang="en-US"/>
          </a:p>
        </p:txBody>
      </p:sp>
    </p:spTree>
    <p:extLst>
      <p:ext uri="{BB962C8B-B14F-4D97-AF65-F5344CB8AC3E}">
        <p14:creationId xmlns:p14="http://schemas.microsoft.com/office/powerpoint/2010/main" val="9281889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aFXmyNUaXFo"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en.wikipedia.org/wiki/Stereotyp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ideo" Target="https://www.youtube.com/embed/0vztr5704l0?start=30&amp;feature=oembed"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hyperlink" Target="https://www.cbc.ca/news/canada/toronto/study-black-students-toronto-york-university-1.4082463" TargetMode="External"/><Relationship Id="rId2" Type="http://schemas.openxmlformats.org/officeDocument/2006/relationships/hyperlink" Target="https://www.cbc.ca/news/canada/toronto/etobicoke-school-black-list-1.4724307" TargetMode="Externa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99DA1-83C4-4EA2-AE36-C9CE5EF44DE6}"/>
              </a:ext>
            </a:extLst>
          </p:cNvPr>
          <p:cNvSpPr>
            <a:spLocks noGrp="1"/>
          </p:cNvSpPr>
          <p:nvPr>
            <p:ph type="ctrTitle"/>
          </p:nvPr>
        </p:nvSpPr>
        <p:spPr/>
        <p:txBody>
          <a:bodyPr/>
          <a:lstStyle/>
          <a:p>
            <a:r>
              <a:rPr lang="en-US" dirty="0"/>
              <a:t>Stereotypes</a:t>
            </a:r>
          </a:p>
        </p:txBody>
      </p:sp>
      <p:sp>
        <p:nvSpPr>
          <p:cNvPr id="3" name="Subtitle 2">
            <a:extLst>
              <a:ext uri="{FF2B5EF4-FFF2-40B4-BE49-F238E27FC236}">
                <a16:creationId xmlns:a16="http://schemas.microsoft.com/office/drawing/2014/main" id="{501FDCF6-1C57-4EF3-84D7-0F5BD07E6BD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93661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688CD9-55AE-42B4-8281-A53E4D05FDBC}"/>
              </a:ext>
            </a:extLst>
          </p:cNvPr>
          <p:cNvSpPr>
            <a:spLocks noGrp="1"/>
          </p:cNvSpPr>
          <p:nvPr>
            <p:ph idx="1"/>
          </p:nvPr>
        </p:nvSpPr>
        <p:spPr>
          <a:xfrm>
            <a:off x="971365" y="1071023"/>
            <a:ext cx="10515600" cy="4351338"/>
          </a:xfrm>
        </p:spPr>
        <p:txBody>
          <a:bodyPr>
            <a:normAutofit fontScale="92500" lnSpcReduction="10000"/>
          </a:bodyPr>
          <a:lstStyle/>
          <a:p>
            <a:pPr marL="0" indent="0">
              <a:buNone/>
            </a:pPr>
            <a:r>
              <a:rPr lang="en-US" b="1" dirty="0"/>
              <a:t>Either in discussion with a partner or in writing: Think about a situation when someone made a judgment about you or acted unfairly toward you because of your age, skin color, clothes you were wearing, gender, the way you speak, where you live, how much money your family has, or some other reason.</a:t>
            </a:r>
          </a:p>
          <a:p>
            <a:pPr marL="514350" indent="-514350">
              <a:buFont typeface="+mj-lt"/>
              <a:buAutoNum type="arabicPeriod"/>
            </a:pPr>
            <a:r>
              <a:rPr lang="en-US" dirty="0"/>
              <a:t>How did you know that you were being unfairly judged?</a:t>
            </a:r>
          </a:p>
          <a:p>
            <a:pPr marL="514350" indent="-514350">
              <a:buFont typeface="+mj-lt"/>
              <a:buAutoNum type="arabicPeriod"/>
            </a:pPr>
            <a:r>
              <a:rPr lang="en-US" dirty="0"/>
              <a:t>What words or actions were directed at you because of assumptions or stereotypes?</a:t>
            </a:r>
          </a:p>
          <a:p>
            <a:pPr marL="514350" indent="-514350">
              <a:buFont typeface="+mj-lt"/>
              <a:buAutoNum type="arabicPeriod"/>
            </a:pPr>
            <a:r>
              <a:rPr lang="en-US" dirty="0"/>
              <a:t>Why do you think those assumptions were made about you?</a:t>
            </a:r>
          </a:p>
          <a:p>
            <a:pPr marL="514350" indent="-514350">
              <a:buFont typeface="+mj-lt"/>
              <a:buAutoNum type="arabicPeriod"/>
            </a:pPr>
            <a:r>
              <a:rPr lang="en-US" dirty="0"/>
              <a:t>How did the experience make you feel?</a:t>
            </a:r>
          </a:p>
          <a:p>
            <a:pPr marL="514350" indent="-514350">
              <a:buFont typeface="+mj-lt"/>
              <a:buAutoNum type="arabicPeriod"/>
            </a:pPr>
            <a:r>
              <a:rPr lang="en-US" dirty="0"/>
              <a:t>How do you think you should have been treated in that situation?</a:t>
            </a:r>
          </a:p>
        </p:txBody>
      </p:sp>
    </p:spTree>
    <p:extLst>
      <p:ext uri="{BB962C8B-B14F-4D97-AF65-F5344CB8AC3E}">
        <p14:creationId xmlns:p14="http://schemas.microsoft.com/office/powerpoint/2010/main" val="3166057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3C8318-9996-4AD5-AFB4-E310ED1D1D5F}"/>
              </a:ext>
            </a:extLst>
          </p:cNvPr>
          <p:cNvSpPr>
            <a:spLocks noGrp="1"/>
          </p:cNvSpPr>
          <p:nvPr>
            <p:ph idx="1"/>
          </p:nvPr>
        </p:nvSpPr>
        <p:spPr>
          <a:xfrm>
            <a:off x="838201" y="1825624"/>
            <a:ext cx="6521388" cy="5942243"/>
          </a:xfrm>
        </p:spPr>
        <p:txBody>
          <a:bodyPr>
            <a:normAutofit/>
          </a:bodyPr>
          <a:lstStyle/>
          <a:p>
            <a:pPr marL="0" indent="0">
              <a:buNone/>
            </a:pPr>
            <a:r>
              <a:rPr lang="en-US" dirty="0"/>
              <a:t>“The single story creates stereotypes, and the problem with stereotypes is not that they are untrue, but that they are incomplete. They make one story become the only story.”</a:t>
            </a:r>
          </a:p>
          <a:p>
            <a:pPr marL="0" indent="0">
              <a:buNone/>
            </a:pPr>
            <a:br>
              <a:rPr lang="en-US" dirty="0"/>
            </a:br>
            <a:r>
              <a:rPr lang="en-US" dirty="0"/>
              <a:t>― </a:t>
            </a:r>
            <a:r>
              <a:rPr lang="en-US" b="1" dirty="0"/>
              <a:t>Chimamanda Ngozi Adichie</a:t>
            </a:r>
            <a:endParaRPr lang="en-US" dirty="0"/>
          </a:p>
        </p:txBody>
      </p:sp>
      <p:sp>
        <p:nvSpPr>
          <p:cNvPr id="5" name="Title 4">
            <a:extLst>
              <a:ext uri="{FF2B5EF4-FFF2-40B4-BE49-F238E27FC236}">
                <a16:creationId xmlns:a16="http://schemas.microsoft.com/office/drawing/2014/main" id="{660D5237-466A-4DA6-B8C4-89A4D14D6C4E}"/>
              </a:ext>
            </a:extLst>
          </p:cNvPr>
          <p:cNvSpPr>
            <a:spLocks noGrp="1"/>
          </p:cNvSpPr>
          <p:nvPr>
            <p:ph type="title"/>
          </p:nvPr>
        </p:nvSpPr>
        <p:spPr/>
        <p:txBody>
          <a:bodyPr/>
          <a:lstStyle/>
          <a:p>
            <a:r>
              <a:rPr lang="en-US" dirty="0"/>
              <a:t>Do you think this is true?</a:t>
            </a:r>
          </a:p>
        </p:txBody>
      </p:sp>
      <p:pic>
        <p:nvPicPr>
          <p:cNvPr id="1026" name="Picture 2" descr="Chimamanda Ngozi Adichie">
            <a:extLst>
              <a:ext uri="{FF2B5EF4-FFF2-40B4-BE49-F238E27FC236}">
                <a16:creationId xmlns:a16="http://schemas.microsoft.com/office/drawing/2014/main" id="{5FB2F768-FBCB-4BC4-8C6A-C60112FFB0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9488" y="704665"/>
            <a:ext cx="4358935" cy="5448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7619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60D78-CAD0-42EC-955B-F081A54BCFDF}"/>
              </a:ext>
            </a:extLst>
          </p:cNvPr>
          <p:cNvSpPr>
            <a:spLocks noGrp="1"/>
          </p:cNvSpPr>
          <p:nvPr>
            <p:ph type="title"/>
          </p:nvPr>
        </p:nvSpPr>
        <p:spPr>
          <a:xfrm>
            <a:off x="705035" y="1093094"/>
            <a:ext cx="4009008" cy="1325563"/>
          </a:xfrm>
        </p:spPr>
        <p:txBody>
          <a:bodyPr>
            <a:normAutofit fontScale="90000"/>
          </a:bodyPr>
          <a:lstStyle/>
          <a:p>
            <a:r>
              <a:rPr lang="en-US" dirty="0"/>
              <a:t>What stereotypes come to mind when you think of….</a:t>
            </a:r>
          </a:p>
        </p:txBody>
      </p:sp>
      <p:sp>
        <p:nvSpPr>
          <p:cNvPr id="3" name="Content Placeholder 2">
            <a:extLst>
              <a:ext uri="{FF2B5EF4-FFF2-40B4-BE49-F238E27FC236}">
                <a16:creationId xmlns:a16="http://schemas.microsoft.com/office/drawing/2014/main" id="{539BB735-0E22-463A-8168-D8935D7B73B6}"/>
              </a:ext>
            </a:extLst>
          </p:cNvPr>
          <p:cNvSpPr>
            <a:spLocks noGrp="1"/>
          </p:cNvSpPr>
          <p:nvPr>
            <p:ph idx="1"/>
          </p:nvPr>
        </p:nvSpPr>
        <p:spPr>
          <a:xfrm>
            <a:off x="838200" y="3551067"/>
            <a:ext cx="4284216" cy="2625895"/>
          </a:xfrm>
        </p:spPr>
        <p:txBody>
          <a:bodyPr/>
          <a:lstStyle/>
          <a:p>
            <a:r>
              <a:rPr lang="en-US" dirty="0"/>
              <a:t>A jock </a:t>
            </a:r>
          </a:p>
          <a:p>
            <a:r>
              <a:rPr lang="en-US" dirty="0"/>
              <a:t>A nerd</a:t>
            </a:r>
          </a:p>
          <a:p>
            <a:pPr marL="0" indent="0">
              <a:buNone/>
            </a:pPr>
            <a:endParaRPr lang="en-US" dirty="0"/>
          </a:p>
          <a:p>
            <a:endParaRPr lang="en-US" dirty="0"/>
          </a:p>
          <a:p>
            <a:endParaRPr lang="en-US" dirty="0"/>
          </a:p>
          <a:p>
            <a:endParaRPr lang="en-US" dirty="0"/>
          </a:p>
        </p:txBody>
      </p:sp>
      <p:pic>
        <p:nvPicPr>
          <p:cNvPr id="2050" name="Picture 2" descr="are the social stereotypes in american. high school films for real? - Imgur">
            <a:extLst>
              <a:ext uri="{FF2B5EF4-FFF2-40B4-BE49-F238E27FC236}">
                <a16:creationId xmlns:a16="http://schemas.microsoft.com/office/drawing/2014/main" id="{F0A94AE0-BE2C-4FCB-9147-D4C43EEF0F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2339" y="0"/>
            <a:ext cx="73310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5512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E4FBB-928D-44F8-ADE8-9746BDDDC9AC}"/>
              </a:ext>
            </a:extLst>
          </p:cNvPr>
          <p:cNvSpPr>
            <a:spLocks noGrp="1"/>
          </p:cNvSpPr>
          <p:nvPr>
            <p:ph type="title"/>
          </p:nvPr>
        </p:nvSpPr>
        <p:spPr/>
        <p:txBody>
          <a:bodyPr/>
          <a:lstStyle/>
          <a:p>
            <a:r>
              <a:rPr lang="en-US" dirty="0"/>
              <a:t>How can we define stereotype?</a:t>
            </a:r>
          </a:p>
        </p:txBody>
      </p:sp>
      <p:sp>
        <p:nvSpPr>
          <p:cNvPr id="3" name="Content Placeholder 2">
            <a:extLst>
              <a:ext uri="{FF2B5EF4-FFF2-40B4-BE49-F238E27FC236}">
                <a16:creationId xmlns:a16="http://schemas.microsoft.com/office/drawing/2014/main" id="{7D34A25E-6881-4709-942D-8751D4E19B83}"/>
              </a:ext>
            </a:extLst>
          </p:cNvPr>
          <p:cNvSpPr>
            <a:spLocks noGrp="1"/>
          </p:cNvSpPr>
          <p:nvPr>
            <p:ph idx="1"/>
          </p:nvPr>
        </p:nvSpPr>
        <p:spPr/>
        <p:txBody>
          <a:bodyPr/>
          <a:lstStyle/>
          <a:p>
            <a:pPr marL="0" indent="0">
              <a:buNone/>
            </a:pPr>
            <a:r>
              <a:rPr lang="en-US" dirty="0"/>
              <a:t>Brainstorm as a group of four then write it on the board. </a:t>
            </a:r>
          </a:p>
          <a:p>
            <a:pPr marL="0" indent="0">
              <a:buNone/>
            </a:pPr>
            <a:endParaRPr lang="en-US" dirty="0"/>
          </a:p>
          <a:p>
            <a:pPr marL="0" indent="0">
              <a:buNone/>
            </a:pPr>
            <a:r>
              <a:rPr lang="en-US" dirty="0"/>
              <a:t>What commonalities do your definitions have?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539209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86A1B-40C5-4E97-A8B4-8AE0F111B408}"/>
              </a:ext>
            </a:extLst>
          </p:cNvPr>
          <p:cNvSpPr>
            <a:spLocks noGrp="1"/>
          </p:cNvSpPr>
          <p:nvPr>
            <p:ph type="title"/>
          </p:nvPr>
        </p:nvSpPr>
        <p:spPr>
          <a:xfrm>
            <a:off x="363315" y="2912757"/>
            <a:ext cx="2473171" cy="1325563"/>
          </a:xfrm>
        </p:spPr>
        <p:txBody>
          <a:bodyPr>
            <a:noAutofit/>
          </a:bodyPr>
          <a:lstStyle/>
          <a:p>
            <a:pPr marL="0" indent="0"/>
            <a:r>
              <a:rPr lang="en-US" sz="2000" dirty="0"/>
              <a:t>“The single story creates stereotypes, and the problem with stereotypes is not that they are untrue, but that they are incomplete. They make one story become the only story.”</a:t>
            </a:r>
            <a:br>
              <a:rPr lang="en-US" sz="2000" dirty="0"/>
            </a:br>
            <a:br>
              <a:rPr lang="en-US" sz="2000" dirty="0"/>
            </a:br>
            <a:r>
              <a:rPr lang="en-US" sz="2000" dirty="0"/>
              <a:t>While there are some folks who will fit a stereotype, we often only see the stereotype (the tip of the iceberg) and not all the other parts of the story that contribute to it).</a:t>
            </a:r>
          </a:p>
        </p:txBody>
      </p:sp>
      <p:pic>
        <p:nvPicPr>
          <p:cNvPr id="4098" name="Picture 2" descr="Tip of the iceberg: Industry learning the true value of ELDs -  TheTrucker.com">
            <a:extLst>
              <a:ext uri="{FF2B5EF4-FFF2-40B4-BE49-F238E27FC236}">
                <a16:creationId xmlns:a16="http://schemas.microsoft.com/office/drawing/2014/main" id="{02D60E77-B38A-4658-8DF5-E1A3437FE2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714" y="584277"/>
            <a:ext cx="8539406" cy="593472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C44ED30-6C92-49A2-B05E-DB62199E2E2B}"/>
              </a:ext>
            </a:extLst>
          </p:cNvPr>
          <p:cNvSpPr txBox="1"/>
          <p:nvPr/>
        </p:nvSpPr>
        <p:spPr>
          <a:xfrm>
            <a:off x="4453212" y="1305017"/>
            <a:ext cx="582167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a:t>Stereotype that “Indigenous people drink more than others”</a:t>
            </a:r>
          </a:p>
        </p:txBody>
      </p:sp>
      <p:sp>
        <p:nvSpPr>
          <p:cNvPr id="6" name="TextBox 5">
            <a:extLst>
              <a:ext uri="{FF2B5EF4-FFF2-40B4-BE49-F238E27FC236}">
                <a16:creationId xmlns:a16="http://schemas.microsoft.com/office/drawing/2014/main" id="{164C577C-44FB-460E-8137-10F4EAAFF9D6}"/>
              </a:ext>
            </a:extLst>
          </p:cNvPr>
          <p:cNvSpPr txBox="1"/>
          <p:nvPr/>
        </p:nvSpPr>
        <p:spPr>
          <a:xfrm>
            <a:off x="4964097" y="2635758"/>
            <a:ext cx="1765548"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200" dirty="0"/>
              <a:t>Intergenerational Trauma</a:t>
            </a:r>
          </a:p>
        </p:txBody>
      </p:sp>
      <p:sp>
        <p:nvSpPr>
          <p:cNvPr id="7" name="TextBox 6">
            <a:extLst>
              <a:ext uri="{FF2B5EF4-FFF2-40B4-BE49-F238E27FC236}">
                <a16:creationId xmlns:a16="http://schemas.microsoft.com/office/drawing/2014/main" id="{261D2DE8-51BC-4E94-BA57-15A52DAD6991}"/>
              </a:ext>
            </a:extLst>
          </p:cNvPr>
          <p:cNvSpPr txBox="1"/>
          <p:nvPr/>
        </p:nvSpPr>
        <p:spPr>
          <a:xfrm>
            <a:off x="6926062" y="2266426"/>
            <a:ext cx="3166060"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200" dirty="0"/>
              <a:t>Lack of culturally appropriate healing resources </a:t>
            </a:r>
          </a:p>
        </p:txBody>
      </p:sp>
      <p:sp>
        <p:nvSpPr>
          <p:cNvPr id="8" name="TextBox 7">
            <a:extLst>
              <a:ext uri="{FF2B5EF4-FFF2-40B4-BE49-F238E27FC236}">
                <a16:creationId xmlns:a16="http://schemas.microsoft.com/office/drawing/2014/main" id="{FEE2263F-E541-4EC1-B219-025F2BE6D63B}"/>
              </a:ext>
            </a:extLst>
          </p:cNvPr>
          <p:cNvSpPr txBox="1"/>
          <p:nvPr/>
        </p:nvSpPr>
        <p:spPr>
          <a:xfrm>
            <a:off x="8219846" y="3202137"/>
            <a:ext cx="2949077"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200" dirty="0"/>
              <a:t>Indian Act, reserves, and residential schools</a:t>
            </a:r>
          </a:p>
        </p:txBody>
      </p:sp>
      <p:sp>
        <p:nvSpPr>
          <p:cNvPr id="9" name="TextBox 8">
            <a:extLst>
              <a:ext uri="{FF2B5EF4-FFF2-40B4-BE49-F238E27FC236}">
                <a16:creationId xmlns:a16="http://schemas.microsoft.com/office/drawing/2014/main" id="{80C84FDD-C28A-465D-8861-5CA560F4E55B}"/>
              </a:ext>
            </a:extLst>
          </p:cNvPr>
          <p:cNvSpPr txBox="1"/>
          <p:nvPr/>
        </p:nvSpPr>
        <p:spPr>
          <a:xfrm>
            <a:off x="5846871" y="3551638"/>
            <a:ext cx="1892378"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200" dirty="0"/>
              <a:t>Pop culture representation</a:t>
            </a:r>
          </a:p>
        </p:txBody>
      </p:sp>
      <p:sp>
        <p:nvSpPr>
          <p:cNvPr id="10" name="TextBox 9">
            <a:extLst>
              <a:ext uri="{FF2B5EF4-FFF2-40B4-BE49-F238E27FC236}">
                <a16:creationId xmlns:a16="http://schemas.microsoft.com/office/drawing/2014/main" id="{865EAD58-69DE-4577-AE74-6A4A26065D43}"/>
              </a:ext>
            </a:extLst>
          </p:cNvPr>
          <p:cNvSpPr txBox="1"/>
          <p:nvPr/>
        </p:nvSpPr>
        <p:spPr>
          <a:xfrm>
            <a:off x="5684668" y="4487349"/>
            <a:ext cx="3935757"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200" dirty="0"/>
              <a:t>Forced relocation and disconnect from traditional territories</a:t>
            </a:r>
          </a:p>
        </p:txBody>
      </p:sp>
      <p:sp>
        <p:nvSpPr>
          <p:cNvPr id="11" name="TextBox 10">
            <a:extLst>
              <a:ext uri="{FF2B5EF4-FFF2-40B4-BE49-F238E27FC236}">
                <a16:creationId xmlns:a16="http://schemas.microsoft.com/office/drawing/2014/main" id="{73EBA20B-EE42-4B9E-92B8-98C199B18019}"/>
              </a:ext>
            </a:extLst>
          </p:cNvPr>
          <p:cNvSpPr txBox="1"/>
          <p:nvPr/>
        </p:nvSpPr>
        <p:spPr>
          <a:xfrm>
            <a:off x="7078462" y="2754426"/>
            <a:ext cx="1161408"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200" dirty="0"/>
              <a:t>Self-medication</a:t>
            </a:r>
          </a:p>
        </p:txBody>
      </p:sp>
      <p:sp>
        <p:nvSpPr>
          <p:cNvPr id="12" name="TextBox 11">
            <a:extLst>
              <a:ext uri="{FF2B5EF4-FFF2-40B4-BE49-F238E27FC236}">
                <a16:creationId xmlns:a16="http://schemas.microsoft.com/office/drawing/2014/main" id="{E0BFE736-629D-4B28-BD18-4B25B46363B2}"/>
              </a:ext>
            </a:extLst>
          </p:cNvPr>
          <p:cNvSpPr txBox="1"/>
          <p:nvPr/>
        </p:nvSpPr>
        <p:spPr>
          <a:xfrm>
            <a:off x="5631402" y="5126230"/>
            <a:ext cx="891911"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200" dirty="0"/>
              <a:t>colonialism</a:t>
            </a:r>
          </a:p>
        </p:txBody>
      </p:sp>
      <p:sp>
        <p:nvSpPr>
          <p:cNvPr id="3" name="Rectangle 2">
            <a:extLst>
              <a:ext uri="{FF2B5EF4-FFF2-40B4-BE49-F238E27FC236}">
                <a16:creationId xmlns:a16="http://schemas.microsoft.com/office/drawing/2014/main" id="{948CD4E2-008A-4751-B525-EDCD729ADE41}"/>
              </a:ext>
            </a:extLst>
          </p:cNvPr>
          <p:cNvSpPr/>
          <p:nvPr/>
        </p:nvSpPr>
        <p:spPr>
          <a:xfrm>
            <a:off x="4178886" y="1251970"/>
            <a:ext cx="6096000" cy="3693319"/>
          </a:xfrm>
          <a:prstGeom prst="rect">
            <a:avLst/>
          </a:prstGeom>
          <a:ln/>
        </p:spPr>
        <p:style>
          <a:lnRef idx="2">
            <a:schemeClr val="dk1">
              <a:shade val="50000"/>
            </a:schemeClr>
          </a:lnRef>
          <a:fillRef idx="1">
            <a:schemeClr val="dk1"/>
          </a:fillRef>
          <a:effectRef idx="0">
            <a:schemeClr val="dk1"/>
          </a:effectRef>
          <a:fontRef idx="minor">
            <a:schemeClr val="lt1"/>
          </a:fontRef>
        </p:style>
        <p:txBody>
          <a:bodyPr>
            <a:spAutoFit/>
          </a:bodyPr>
          <a:lstStyle/>
          <a:p>
            <a:r>
              <a:rPr lang="en-US" dirty="0">
                <a:solidFill>
                  <a:srgbClr val="FF0000"/>
                </a:solidFill>
                <a:latin typeface="georgia" panose="02040502050405020303" pitchFamily="18" charset="0"/>
              </a:rPr>
              <a:t>Despite the stereotype, Indigenous people tend to binge drink at same rates as white Americans and most Indigenous people choose to abstain from alcohol all together</a:t>
            </a:r>
          </a:p>
          <a:p>
            <a:endParaRPr lang="en-US" dirty="0">
              <a:solidFill>
                <a:srgbClr val="FF0000"/>
              </a:solidFill>
              <a:latin typeface="georgia" panose="02040502050405020303" pitchFamily="18" charset="0"/>
            </a:endParaRPr>
          </a:p>
          <a:p>
            <a:r>
              <a:rPr lang="en-US" dirty="0">
                <a:solidFill>
                  <a:srgbClr val="FF0000"/>
                </a:solidFill>
                <a:latin typeface="georgia" panose="02040502050405020303" pitchFamily="18" charset="0"/>
              </a:rPr>
              <a:t>“Rates of heavy drinking — sustained binge-drinking — were comparable: About 8.3 percent of Native Americans and 7.5 percent of whites [Americans].</a:t>
            </a:r>
          </a:p>
          <a:p>
            <a:r>
              <a:rPr lang="en-US" dirty="0">
                <a:solidFill>
                  <a:srgbClr val="FF0000"/>
                </a:solidFill>
                <a:latin typeface="georgia" panose="02040502050405020303" pitchFamily="18" charset="0"/>
              </a:rPr>
              <a:t>When it came to abstaining from alcohol, 60 percent of Native Americans didn’t have a drink during the previous month, compared to 43 percent of whites.”</a:t>
            </a:r>
          </a:p>
          <a:p>
            <a:endParaRPr lang="en-US" b="0" i="0" dirty="0">
              <a:solidFill>
                <a:srgbClr val="FF0000"/>
              </a:solidFill>
              <a:effectLst/>
              <a:latin typeface="georgia" panose="02040502050405020303" pitchFamily="18" charset="0"/>
            </a:endParaRPr>
          </a:p>
          <a:p>
            <a:r>
              <a:rPr lang="en-US" dirty="0">
                <a:solidFill>
                  <a:srgbClr val="FF0000"/>
                </a:solidFill>
                <a:latin typeface="georgia" panose="02040502050405020303" pitchFamily="18" charset="0"/>
              </a:rPr>
              <a:t>-Washington Post</a:t>
            </a:r>
            <a:endParaRPr lang="en-US" b="0" i="0" dirty="0">
              <a:solidFill>
                <a:srgbClr val="FF0000"/>
              </a:solidFill>
              <a:effectLst/>
              <a:latin typeface="georgia" panose="02040502050405020303" pitchFamily="18" charset="0"/>
            </a:endParaRPr>
          </a:p>
        </p:txBody>
      </p:sp>
      <p:sp>
        <p:nvSpPr>
          <p:cNvPr id="14" name="TextBox 13">
            <a:extLst>
              <a:ext uri="{FF2B5EF4-FFF2-40B4-BE49-F238E27FC236}">
                <a16:creationId xmlns:a16="http://schemas.microsoft.com/office/drawing/2014/main" id="{F4065364-B4DC-4B74-886A-8AB26970B589}"/>
              </a:ext>
            </a:extLst>
          </p:cNvPr>
          <p:cNvSpPr txBox="1"/>
          <p:nvPr/>
        </p:nvSpPr>
        <p:spPr>
          <a:xfrm>
            <a:off x="7078462" y="5044989"/>
            <a:ext cx="2136290" cy="461665"/>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200" dirty="0"/>
              <a:t>Continued removal of children </a:t>
            </a:r>
          </a:p>
          <a:p>
            <a:r>
              <a:rPr lang="en-US" sz="1200" dirty="0"/>
              <a:t>From parents and communities</a:t>
            </a:r>
          </a:p>
        </p:txBody>
      </p:sp>
    </p:spTree>
    <p:extLst>
      <p:ext uri="{BB962C8B-B14F-4D97-AF65-F5344CB8AC3E}">
        <p14:creationId xmlns:p14="http://schemas.microsoft.com/office/powerpoint/2010/main" val="1512619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86A1B-40C5-4E97-A8B4-8AE0F111B408}"/>
              </a:ext>
            </a:extLst>
          </p:cNvPr>
          <p:cNvSpPr>
            <a:spLocks noGrp="1"/>
          </p:cNvSpPr>
          <p:nvPr>
            <p:ph type="title"/>
          </p:nvPr>
        </p:nvSpPr>
        <p:spPr>
          <a:xfrm>
            <a:off x="483093" y="2602298"/>
            <a:ext cx="2473171" cy="1325563"/>
          </a:xfrm>
        </p:spPr>
        <p:txBody>
          <a:bodyPr>
            <a:noAutofit/>
          </a:bodyPr>
          <a:lstStyle/>
          <a:p>
            <a:pPr marL="0" indent="0"/>
            <a:r>
              <a:rPr lang="en-US" sz="2000" dirty="0"/>
              <a:t>“The single story creates stereotypes, and the problem with stereotypes is not that they are untrue, but that they are incomplete. They make one story become the only story.”</a:t>
            </a:r>
            <a:br>
              <a:rPr lang="en-US" sz="2000" dirty="0"/>
            </a:br>
            <a:br>
              <a:rPr lang="en-US" sz="2000" dirty="0"/>
            </a:br>
            <a:r>
              <a:rPr lang="en-US" sz="2000" dirty="0"/>
              <a:t>While there are some folks who will fit a stereotype, we often only see the stereotype (the tip of the iceberg) and not all the other parts of the story that contribute to it).</a:t>
            </a:r>
          </a:p>
        </p:txBody>
      </p:sp>
      <p:pic>
        <p:nvPicPr>
          <p:cNvPr id="4098" name="Picture 2" descr="Tip of the iceberg: Industry learning the true value of ELDs -  TheTrucker.com">
            <a:extLst>
              <a:ext uri="{FF2B5EF4-FFF2-40B4-BE49-F238E27FC236}">
                <a16:creationId xmlns:a16="http://schemas.microsoft.com/office/drawing/2014/main" id="{02D60E77-B38A-4658-8DF5-E1A3437FE2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7183" y="511775"/>
            <a:ext cx="8539406" cy="593472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C44ED30-6C92-49A2-B05E-DB62199E2E2B}"/>
              </a:ext>
            </a:extLst>
          </p:cNvPr>
          <p:cNvSpPr txBox="1"/>
          <p:nvPr/>
        </p:nvSpPr>
        <p:spPr>
          <a:xfrm>
            <a:off x="5691169" y="1354117"/>
            <a:ext cx="3099695"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a:t>“Women are better caregivers”</a:t>
            </a:r>
          </a:p>
        </p:txBody>
      </p:sp>
      <p:sp>
        <p:nvSpPr>
          <p:cNvPr id="6" name="TextBox 5">
            <a:extLst>
              <a:ext uri="{FF2B5EF4-FFF2-40B4-BE49-F238E27FC236}">
                <a16:creationId xmlns:a16="http://schemas.microsoft.com/office/drawing/2014/main" id="{164C577C-44FB-460E-8137-10F4EAAFF9D6}"/>
              </a:ext>
            </a:extLst>
          </p:cNvPr>
          <p:cNvSpPr txBox="1"/>
          <p:nvPr/>
        </p:nvSpPr>
        <p:spPr>
          <a:xfrm>
            <a:off x="4964097" y="2635758"/>
            <a:ext cx="2036455"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200" dirty="0"/>
              <a:t>Mothers being single parents </a:t>
            </a:r>
          </a:p>
        </p:txBody>
      </p:sp>
      <p:sp>
        <p:nvSpPr>
          <p:cNvPr id="7" name="TextBox 6">
            <a:extLst>
              <a:ext uri="{FF2B5EF4-FFF2-40B4-BE49-F238E27FC236}">
                <a16:creationId xmlns:a16="http://schemas.microsoft.com/office/drawing/2014/main" id="{261D2DE8-51BC-4E94-BA57-15A52DAD6991}"/>
              </a:ext>
            </a:extLst>
          </p:cNvPr>
          <p:cNvSpPr txBox="1"/>
          <p:nvPr/>
        </p:nvSpPr>
        <p:spPr>
          <a:xfrm>
            <a:off x="6926062" y="2266426"/>
            <a:ext cx="2610010"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200" dirty="0"/>
              <a:t>Gender as barrier to jobs, housing, etc.</a:t>
            </a:r>
          </a:p>
        </p:txBody>
      </p:sp>
      <p:sp>
        <p:nvSpPr>
          <p:cNvPr id="8" name="TextBox 7">
            <a:extLst>
              <a:ext uri="{FF2B5EF4-FFF2-40B4-BE49-F238E27FC236}">
                <a16:creationId xmlns:a16="http://schemas.microsoft.com/office/drawing/2014/main" id="{FEE2263F-E541-4EC1-B219-025F2BE6D63B}"/>
              </a:ext>
            </a:extLst>
          </p:cNvPr>
          <p:cNvSpPr txBox="1"/>
          <p:nvPr/>
        </p:nvSpPr>
        <p:spPr>
          <a:xfrm>
            <a:off x="5849569" y="3043338"/>
            <a:ext cx="3561809"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200" dirty="0"/>
              <a:t>Devaluing of “</a:t>
            </a:r>
            <a:r>
              <a:rPr lang="en-US" sz="1200" dirty="0" err="1"/>
              <a:t>womens</a:t>
            </a:r>
            <a:r>
              <a:rPr lang="en-US" sz="1200" dirty="0"/>
              <a:t> work” (e.g., childcare, nursing)</a:t>
            </a:r>
          </a:p>
        </p:txBody>
      </p:sp>
      <p:sp>
        <p:nvSpPr>
          <p:cNvPr id="9" name="TextBox 8">
            <a:extLst>
              <a:ext uri="{FF2B5EF4-FFF2-40B4-BE49-F238E27FC236}">
                <a16:creationId xmlns:a16="http://schemas.microsoft.com/office/drawing/2014/main" id="{80C84FDD-C28A-465D-8861-5CA560F4E55B}"/>
              </a:ext>
            </a:extLst>
          </p:cNvPr>
          <p:cNvSpPr txBox="1"/>
          <p:nvPr/>
        </p:nvSpPr>
        <p:spPr>
          <a:xfrm>
            <a:off x="4738479" y="3423053"/>
            <a:ext cx="2036455"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200" dirty="0"/>
              <a:t>Pop culture representation (competent mom; dumb dad </a:t>
            </a:r>
            <a:r>
              <a:rPr lang="en-US" sz="1200" dirty="0" err="1"/>
              <a:t>eg</a:t>
            </a:r>
            <a:r>
              <a:rPr lang="en-US" sz="1200" dirty="0"/>
              <a:t> </a:t>
            </a:r>
            <a:r>
              <a:rPr lang="en-US" sz="1200" dirty="0" err="1"/>
              <a:t>simpsons</a:t>
            </a:r>
            <a:r>
              <a:rPr lang="en-US" sz="1200" dirty="0"/>
              <a:t>, family guy)</a:t>
            </a:r>
          </a:p>
        </p:txBody>
      </p:sp>
      <p:sp>
        <p:nvSpPr>
          <p:cNvPr id="10" name="TextBox 9">
            <a:extLst>
              <a:ext uri="{FF2B5EF4-FFF2-40B4-BE49-F238E27FC236}">
                <a16:creationId xmlns:a16="http://schemas.microsoft.com/office/drawing/2014/main" id="{865EAD58-69DE-4577-AE74-6A4A26065D43}"/>
              </a:ext>
            </a:extLst>
          </p:cNvPr>
          <p:cNvSpPr txBox="1"/>
          <p:nvPr/>
        </p:nvSpPr>
        <p:spPr>
          <a:xfrm>
            <a:off x="6362159" y="4522250"/>
            <a:ext cx="2273571"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200" dirty="0"/>
              <a:t>Parental leave strictly for women</a:t>
            </a:r>
          </a:p>
        </p:txBody>
      </p:sp>
      <p:sp>
        <p:nvSpPr>
          <p:cNvPr id="11" name="TextBox 10">
            <a:extLst>
              <a:ext uri="{FF2B5EF4-FFF2-40B4-BE49-F238E27FC236}">
                <a16:creationId xmlns:a16="http://schemas.microsoft.com/office/drawing/2014/main" id="{6AD3BC41-36BC-4764-A303-0C6D389C47DD}"/>
              </a:ext>
            </a:extLst>
          </p:cNvPr>
          <p:cNvSpPr txBox="1"/>
          <p:nvPr/>
        </p:nvSpPr>
        <p:spPr>
          <a:xfrm>
            <a:off x="7630474" y="2716836"/>
            <a:ext cx="1464953"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200" dirty="0"/>
              <a:t>Gender Stereotypes</a:t>
            </a:r>
          </a:p>
        </p:txBody>
      </p:sp>
      <p:sp>
        <p:nvSpPr>
          <p:cNvPr id="12" name="TextBox 11">
            <a:extLst>
              <a:ext uri="{FF2B5EF4-FFF2-40B4-BE49-F238E27FC236}">
                <a16:creationId xmlns:a16="http://schemas.microsoft.com/office/drawing/2014/main" id="{33064935-EA41-4323-A3B2-5B8FE898D22B}"/>
              </a:ext>
            </a:extLst>
          </p:cNvPr>
          <p:cNvSpPr txBox="1"/>
          <p:nvPr/>
        </p:nvSpPr>
        <p:spPr>
          <a:xfrm>
            <a:off x="7114219" y="3792385"/>
            <a:ext cx="3396379" cy="276999"/>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1200" dirty="0"/>
              <a:t>Expectation that women will be primary care giver</a:t>
            </a:r>
          </a:p>
        </p:txBody>
      </p:sp>
    </p:spTree>
    <p:extLst>
      <p:ext uri="{BB962C8B-B14F-4D97-AF65-F5344CB8AC3E}">
        <p14:creationId xmlns:p14="http://schemas.microsoft.com/office/powerpoint/2010/main" val="3551582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E24B4-F736-459A-86EF-CBF78C11EE80}"/>
              </a:ext>
            </a:extLst>
          </p:cNvPr>
          <p:cNvSpPr>
            <a:spLocks noGrp="1"/>
          </p:cNvSpPr>
          <p:nvPr>
            <p:ph type="title"/>
          </p:nvPr>
        </p:nvSpPr>
        <p:spPr/>
        <p:txBody>
          <a:bodyPr/>
          <a:lstStyle/>
          <a:p>
            <a:endParaRPr lang="en-US"/>
          </a:p>
        </p:txBody>
      </p:sp>
      <p:pic>
        <p:nvPicPr>
          <p:cNvPr id="4" name="Online Media 3" title="Can stereotypes ever be good? - Sheila Marie Orfano and Densho">
            <a:hlinkClick r:id="" action="ppaction://media"/>
            <a:extLst>
              <a:ext uri="{FF2B5EF4-FFF2-40B4-BE49-F238E27FC236}">
                <a16:creationId xmlns:a16="http://schemas.microsoft.com/office/drawing/2014/main" id="{E11FD677-9319-492C-9C56-C69618BEB66A}"/>
              </a:ext>
            </a:extLst>
          </p:cNvPr>
          <p:cNvPicPr>
            <a:picLocks noGrp="1" noRot="1" noChangeAspect="1"/>
          </p:cNvPicPr>
          <p:nvPr>
            <p:ph idx="1"/>
            <a:videoFile r:link="rId1"/>
          </p:nvPr>
        </p:nvPicPr>
        <p:blipFill>
          <a:blip r:embed="rId3"/>
          <a:stretch>
            <a:fillRect/>
          </a:stretch>
        </p:blipFill>
        <p:spPr>
          <a:xfrm>
            <a:off x="966132" y="491543"/>
            <a:ext cx="10577119" cy="5949629"/>
          </a:xfrm>
          <a:prstGeom prst="rect">
            <a:avLst/>
          </a:prstGeom>
        </p:spPr>
      </p:pic>
    </p:spTree>
    <p:extLst>
      <p:ext uri="{BB962C8B-B14F-4D97-AF65-F5344CB8AC3E}">
        <p14:creationId xmlns:p14="http://schemas.microsoft.com/office/powerpoint/2010/main" val="1870742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3942F-AA2C-4634-BE5F-415C42151908}"/>
              </a:ext>
            </a:extLst>
          </p:cNvPr>
          <p:cNvSpPr>
            <a:spLocks noGrp="1"/>
          </p:cNvSpPr>
          <p:nvPr>
            <p:ph type="title"/>
          </p:nvPr>
        </p:nvSpPr>
        <p:spPr/>
        <p:txBody>
          <a:bodyPr/>
          <a:lstStyle/>
          <a:p>
            <a:r>
              <a:rPr lang="en-US" dirty="0"/>
              <a:t>What are the impact of stereotyping?</a:t>
            </a:r>
          </a:p>
        </p:txBody>
      </p:sp>
      <p:sp>
        <p:nvSpPr>
          <p:cNvPr id="3" name="Content Placeholder 2">
            <a:extLst>
              <a:ext uri="{FF2B5EF4-FFF2-40B4-BE49-F238E27FC236}">
                <a16:creationId xmlns:a16="http://schemas.microsoft.com/office/drawing/2014/main" id="{6B9D599A-767D-486D-91B6-DA0E5F0D864C}"/>
              </a:ext>
            </a:extLst>
          </p:cNvPr>
          <p:cNvSpPr>
            <a:spLocks noGrp="1"/>
          </p:cNvSpPr>
          <p:nvPr>
            <p:ph idx="1"/>
          </p:nvPr>
        </p:nvSpPr>
        <p:spPr>
          <a:xfrm>
            <a:off x="722791" y="1435008"/>
            <a:ext cx="5473823" cy="4351338"/>
          </a:xfrm>
        </p:spPr>
        <p:txBody>
          <a:bodyPr>
            <a:normAutofit lnSpcReduction="10000"/>
          </a:bodyPr>
          <a:lstStyle/>
          <a:p>
            <a:r>
              <a:rPr lang="en-US" sz="3200" dirty="0"/>
              <a:t>External Impact: </a:t>
            </a:r>
          </a:p>
          <a:p>
            <a:pPr lvl="1"/>
            <a:r>
              <a:rPr lang="en-US" sz="2800" dirty="0"/>
              <a:t>When assumptions and stereotypes influence our attitudes, we may find that making a fair judgement about someone or something is difficult. This influence on judgement is called a "bias.” These biases can impact how you treat and behave towards other people.</a:t>
            </a:r>
          </a:p>
        </p:txBody>
      </p:sp>
      <p:sp>
        <p:nvSpPr>
          <p:cNvPr id="5" name="Content Placeholder 2">
            <a:extLst>
              <a:ext uri="{FF2B5EF4-FFF2-40B4-BE49-F238E27FC236}">
                <a16:creationId xmlns:a16="http://schemas.microsoft.com/office/drawing/2014/main" id="{9B67E589-26B9-4DD9-B1D7-1C3BF21EC87E}"/>
              </a:ext>
            </a:extLst>
          </p:cNvPr>
          <p:cNvSpPr txBox="1">
            <a:spLocks/>
          </p:cNvSpPr>
          <p:nvPr/>
        </p:nvSpPr>
        <p:spPr>
          <a:xfrm>
            <a:off x="5799745" y="1435008"/>
            <a:ext cx="5473823"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800" dirty="0"/>
              <a:t>Bias can intentional or unintentional. You do not need to MEAN to treat someone different for it to be bias. Unintentional bias call “implicit bias” </a:t>
            </a:r>
          </a:p>
          <a:p>
            <a:pPr lvl="1"/>
            <a:endParaRPr lang="en-US" sz="2800" dirty="0"/>
          </a:p>
        </p:txBody>
      </p:sp>
      <p:pic>
        <p:nvPicPr>
          <p:cNvPr id="1026" name="Picture 2" descr="Recognizing Bias">
            <a:extLst>
              <a:ext uri="{FF2B5EF4-FFF2-40B4-BE49-F238E27FC236}">
                <a16:creationId xmlns:a16="http://schemas.microsoft.com/office/drawing/2014/main" id="{8BDBFC7E-77AC-4FC5-8B3A-897E817140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3100" y="3722504"/>
            <a:ext cx="6438900" cy="3133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7313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8EDB3-F915-47D8-8DDA-0F8EB9C7A0A4}"/>
              </a:ext>
            </a:extLst>
          </p:cNvPr>
          <p:cNvSpPr>
            <a:spLocks noGrp="1"/>
          </p:cNvSpPr>
          <p:nvPr>
            <p:ph type="title"/>
          </p:nvPr>
        </p:nvSpPr>
        <p:spPr/>
        <p:txBody>
          <a:bodyPr/>
          <a:lstStyle/>
          <a:p>
            <a:r>
              <a:rPr lang="en-US" dirty="0"/>
              <a:t>Internal Impacts </a:t>
            </a:r>
          </a:p>
        </p:txBody>
      </p:sp>
      <p:sp>
        <p:nvSpPr>
          <p:cNvPr id="3" name="Content Placeholder 2">
            <a:extLst>
              <a:ext uri="{FF2B5EF4-FFF2-40B4-BE49-F238E27FC236}">
                <a16:creationId xmlns:a16="http://schemas.microsoft.com/office/drawing/2014/main" id="{0BE15D91-62A3-43A2-94A9-21D8E04BAE64}"/>
              </a:ext>
            </a:extLst>
          </p:cNvPr>
          <p:cNvSpPr>
            <a:spLocks noGrp="1"/>
          </p:cNvSpPr>
          <p:nvPr>
            <p:ph idx="1"/>
          </p:nvPr>
        </p:nvSpPr>
        <p:spPr>
          <a:xfrm>
            <a:off x="838200" y="1825625"/>
            <a:ext cx="2792767" cy="4351338"/>
          </a:xfrm>
        </p:spPr>
        <p:txBody>
          <a:bodyPr>
            <a:normAutofit lnSpcReduction="10000"/>
          </a:bodyPr>
          <a:lstStyle/>
          <a:p>
            <a:pPr marL="0" indent="0">
              <a:buNone/>
            </a:pPr>
            <a:r>
              <a:rPr lang="en-US" b="1" dirty="0"/>
              <a:t>“Stereotype threat</a:t>
            </a:r>
            <a:r>
              <a:rPr lang="en-US" dirty="0"/>
              <a:t> is a situational predicament in which people are or feel themselves to be at risk of conforming to </a:t>
            </a:r>
            <a:r>
              <a:rPr lang="en-US" dirty="0">
                <a:hlinkClick r:id="rId2" tooltip="Stereotype"/>
              </a:rPr>
              <a:t>stereotypes</a:t>
            </a:r>
            <a:r>
              <a:rPr lang="en-US" dirty="0"/>
              <a:t> about their social group.”</a:t>
            </a:r>
          </a:p>
        </p:txBody>
      </p:sp>
      <p:sp>
        <p:nvSpPr>
          <p:cNvPr id="4" name="Rectangle 3">
            <a:extLst>
              <a:ext uri="{FF2B5EF4-FFF2-40B4-BE49-F238E27FC236}">
                <a16:creationId xmlns:a16="http://schemas.microsoft.com/office/drawing/2014/main" id="{A5545B02-BBBF-4396-BA1C-7980C5AA25EB}"/>
              </a:ext>
            </a:extLst>
          </p:cNvPr>
          <p:cNvSpPr/>
          <p:nvPr/>
        </p:nvSpPr>
        <p:spPr>
          <a:xfrm>
            <a:off x="5729057" y="1179294"/>
            <a:ext cx="6096000" cy="646331"/>
          </a:xfrm>
          <a:prstGeom prst="rect">
            <a:avLst/>
          </a:prstGeom>
        </p:spPr>
        <p:txBody>
          <a:bodyPr>
            <a:spAutoFit/>
          </a:bodyPr>
          <a:lstStyle/>
          <a:p>
            <a:r>
              <a:rPr lang="en-US" dirty="0"/>
              <a:t>https://www.facinghistory.org/resource-library/video/how-stereotypes-affect-us-and-what-we-can-do</a:t>
            </a:r>
          </a:p>
        </p:txBody>
      </p:sp>
      <p:sp>
        <p:nvSpPr>
          <p:cNvPr id="5" name="Rectangle 4">
            <a:extLst>
              <a:ext uri="{FF2B5EF4-FFF2-40B4-BE49-F238E27FC236}">
                <a16:creationId xmlns:a16="http://schemas.microsoft.com/office/drawing/2014/main" id="{6FE66C55-8B72-4A67-ADE4-F84D9EBD7097}"/>
              </a:ext>
            </a:extLst>
          </p:cNvPr>
          <p:cNvSpPr/>
          <p:nvPr/>
        </p:nvSpPr>
        <p:spPr>
          <a:xfrm>
            <a:off x="4814656" y="2708632"/>
            <a:ext cx="6096000" cy="2585323"/>
          </a:xfrm>
          <a:prstGeom prst="rect">
            <a:avLst/>
          </a:prstGeom>
        </p:spPr>
        <p:txBody>
          <a:bodyPr>
            <a:spAutoFit/>
          </a:bodyPr>
          <a:lstStyle/>
          <a:p>
            <a:r>
              <a:rPr lang="en-US" dirty="0">
                <a:solidFill>
                  <a:srgbClr val="000000"/>
                </a:solidFill>
                <a:latin typeface="adelle"/>
              </a:rPr>
              <a:t>“People experience stereotype threat several times a day. And the reason is that we have a lot of identities. Our gender, our race, our age. And about each one of those identities that I mentioned, there are negative stereotypes. And when people are in a situation for which a negative stereotype about one of their identities is relevant to the situation, relevant to what they're doing, they know they could be possibly judged or treated in terms of that stereotype. They don't know whether they are or not, but they know they could be.”</a:t>
            </a:r>
            <a:endParaRPr lang="en-US" dirty="0"/>
          </a:p>
        </p:txBody>
      </p:sp>
      <p:sp>
        <p:nvSpPr>
          <p:cNvPr id="6" name="TextBox 5">
            <a:extLst>
              <a:ext uri="{FF2B5EF4-FFF2-40B4-BE49-F238E27FC236}">
                <a16:creationId xmlns:a16="http://schemas.microsoft.com/office/drawing/2014/main" id="{A4274B53-7C35-4A85-A962-E084951C6D4D}"/>
              </a:ext>
            </a:extLst>
          </p:cNvPr>
          <p:cNvSpPr txBox="1"/>
          <p:nvPr/>
        </p:nvSpPr>
        <p:spPr>
          <a:xfrm>
            <a:off x="6813041" y="809962"/>
            <a:ext cx="2099229" cy="369332"/>
          </a:xfrm>
          <a:prstGeom prst="rect">
            <a:avLst/>
          </a:prstGeom>
          <a:noFill/>
        </p:spPr>
        <p:txBody>
          <a:bodyPr wrap="none" rtlCol="0">
            <a:spAutoFit/>
          </a:bodyPr>
          <a:lstStyle/>
          <a:p>
            <a:r>
              <a:rPr lang="en-US" b="1" dirty="0">
                <a:solidFill>
                  <a:srgbClr val="FF0000"/>
                </a:solidFill>
              </a:rPr>
              <a:t>WATCH THIS VIDEO!</a:t>
            </a:r>
          </a:p>
        </p:txBody>
      </p:sp>
    </p:spTree>
    <p:extLst>
      <p:ext uri="{BB962C8B-B14F-4D97-AF65-F5344CB8AC3E}">
        <p14:creationId xmlns:p14="http://schemas.microsoft.com/office/powerpoint/2010/main" val="3555522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4757F-258B-4573-AD63-DAA4B58D56E2}"/>
              </a:ext>
            </a:extLst>
          </p:cNvPr>
          <p:cNvSpPr>
            <a:spLocks noGrp="1"/>
          </p:cNvSpPr>
          <p:nvPr>
            <p:ph type="title"/>
          </p:nvPr>
        </p:nvSpPr>
        <p:spPr/>
        <p:txBody>
          <a:bodyPr/>
          <a:lstStyle/>
          <a:p>
            <a:r>
              <a:rPr lang="en-US" dirty="0"/>
              <a:t>Stereotypes lead to bias and prejudice </a:t>
            </a:r>
          </a:p>
        </p:txBody>
      </p:sp>
      <p:sp>
        <p:nvSpPr>
          <p:cNvPr id="3" name="Content Placeholder 2">
            <a:extLst>
              <a:ext uri="{FF2B5EF4-FFF2-40B4-BE49-F238E27FC236}">
                <a16:creationId xmlns:a16="http://schemas.microsoft.com/office/drawing/2014/main" id="{903C164B-F81B-4AFF-9C25-51E367D8F9C7}"/>
              </a:ext>
            </a:extLst>
          </p:cNvPr>
          <p:cNvSpPr>
            <a:spLocks noGrp="1"/>
          </p:cNvSpPr>
          <p:nvPr>
            <p:ph idx="1"/>
          </p:nvPr>
        </p:nvSpPr>
        <p:spPr/>
        <p:txBody>
          <a:bodyPr/>
          <a:lstStyle/>
          <a:p>
            <a:r>
              <a:rPr lang="en-US" dirty="0"/>
              <a:t>The </a:t>
            </a:r>
            <a:r>
              <a:rPr lang="en-US" b="1" dirty="0"/>
              <a:t>difference between bias and stereotype</a:t>
            </a:r>
            <a:r>
              <a:rPr lang="en-US" dirty="0"/>
              <a:t> is that a </a:t>
            </a:r>
            <a:r>
              <a:rPr lang="en-US" b="1" dirty="0"/>
              <a:t>bias</a:t>
            </a:r>
            <a:r>
              <a:rPr lang="en-US" dirty="0"/>
              <a:t> is a personal preference, like or dislike, especially when the tendency interferes with the ability to be impartial, unprejudiced, or objective. On the other hand, a </a:t>
            </a:r>
            <a:r>
              <a:rPr lang="en-US" b="1" dirty="0"/>
              <a:t>stereotype</a:t>
            </a:r>
            <a:r>
              <a:rPr lang="en-US" dirty="0"/>
              <a:t> is a preconceived idea that attributes certain characteristics (in general) to all the members of class or set.</a:t>
            </a:r>
            <a:endParaRPr lang="en-US" b="1" dirty="0">
              <a:solidFill>
                <a:srgbClr val="202124"/>
              </a:solidFill>
              <a:latin typeface="arial" panose="020B0604020202020204" pitchFamily="34" charset="0"/>
            </a:endParaRPr>
          </a:p>
          <a:p>
            <a:r>
              <a:rPr lang="en-US" b="1" dirty="0">
                <a:solidFill>
                  <a:srgbClr val="202124"/>
                </a:solidFill>
                <a:latin typeface="arial" panose="020B0604020202020204" pitchFamily="34" charset="0"/>
              </a:rPr>
              <a:t>If you think that all Asians are smart, or white men can't dance, that is a stereotype</a:t>
            </a:r>
            <a:r>
              <a:rPr lang="en-US" dirty="0">
                <a:solidFill>
                  <a:srgbClr val="202124"/>
                </a:solidFill>
                <a:latin typeface="arial" panose="020B0604020202020204" pitchFamily="34" charset="0"/>
              </a:rPr>
              <a:t>. But if you want to hire an Asian for a job that also has an equally qualified black applicant because you think blacks are not as smart as Asians, you are biased.</a:t>
            </a:r>
            <a:endParaRPr lang="en-US" dirty="0"/>
          </a:p>
          <a:p>
            <a:endParaRPr lang="en-US" dirty="0"/>
          </a:p>
        </p:txBody>
      </p:sp>
    </p:spTree>
    <p:extLst>
      <p:ext uri="{BB962C8B-B14F-4D97-AF65-F5344CB8AC3E}">
        <p14:creationId xmlns:p14="http://schemas.microsoft.com/office/powerpoint/2010/main" val="1044053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B4D3C-3C85-48E3-86B2-85BEB17D7650}"/>
              </a:ext>
            </a:extLst>
          </p:cNvPr>
          <p:cNvSpPr>
            <a:spLocks noGrp="1"/>
          </p:cNvSpPr>
          <p:nvPr>
            <p:ph type="title"/>
          </p:nvPr>
        </p:nvSpPr>
        <p:spPr/>
        <p:txBody>
          <a:bodyPr>
            <a:normAutofit fontScale="90000"/>
          </a:bodyPr>
          <a:lstStyle/>
          <a:p>
            <a:r>
              <a:rPr lang="en-US" dirty="0"/>
              <a:t>Complete the “Comfort in Social Situations Survey” form individually and the respond to the discussion questions. </a:t>
            </a:r>
          </a:p>
        </p:txBody>
      </p:sp>
      <p:sp>
        <p:nvSpPr>
          <p:cNvPr id="3" name="Content Placeholder 2">
            <a:extLst>
              <a:ext uri="{FF2B5EF4-FFF2-40B4-BE49-F238E27FC236}">
                <a16:creationId xmlns:a16="http://schemas.microsoft.com/office/drawing/2014/main" id="{67203609-E4B4-4673-A4DD-60D72343048B}"/>
              </a:ext>
            </a:extLst>
          </p:cNvPr>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423870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D734B-A1A7-488B-866C-E7A46973F0B6}"/>
              </a:ext>
            </a:extLst>
          </p:cNvPr>
          <p:cNvSpPr>
            <a:spLocks noGrp="1"/>
          </p:cNvSpPr>
          <p:nvPr>
            <p:ph type="title"/>
          </p:nvPr>
        </p:nvSpPr>
        <p:spPr/>
        <p:txBody>
          <a:bodyPr/>
          <a:lstStyle/>
          <a:p>
            <a:r>
              <a:rPr lang="en-US" dirty="0"/>
              <a:t>Class Discussion:</a:t>
            </a:r>
          </a:p>
        </p:txBody>
      </p:sp>
      <p:sp>
        <p:nvSpPr>
          <p:cNvPr id="3" name="Content Placeholder 2">
            <a:extLst>
              <a:ext uri="{FF2B5EF4-FFF2-40B4-BE49-F238E27FC236}">
                <a16:creationId xmlns:a16="http://schemas.microsoft.com/office/drawing/2014/main" id="{4CC6852F-F1EC-4A6D-BF96-E3C7A9DFE526}"/>
              </a:ext>
            </a:extLst>
          </p:cNvPr>
          <p:cNvSpPr>
            <a:spLocks noGrp="1"/>
          </p:cNvSpPr>
          <p:nvPr>
            <p:ph idx="1"/>
          </p:nvPr>
        </p:nvSpPr>
        <p:spPr/>
        <p:txBody>
          <a:bodyPr/>
          <a:lstStyle/>
          <a:p>
            <a:pPr marL="0" indent="0">
              <a:buNone/>
            </a:pPr>
            <a:r>
              <a:rPr lang="en-US" dirty="0"/>
              <a:t>Think about your own social group memberships. How do you think the answers for each section would be different for dominant group members (e.g., a White person answering the questions in Section A or a heterosexual answering the questions in Section C) compared to minority group members (e.g., a disabled person answering the questions in Section D)? </a:t>
            </a:r>
          </a:p>
        </p:txBody>
      </p:sp>
    </p:spTree>
    <p:extLst>
      <p:ext uri="{BB962C8B-B14F-4D97-AF65-F5344CB8AC3E}">
        <p14:creationId xmlns:p14="http://schemas.microsoft.com/office/powerpoint/2010/main" val="2745345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D734B-A1A7-488B-866C-E7A46973F0B6}"/>
              </a:ext>
            </a:extLst>
          </p:cNvPr>
          <p:cNvSpPr>
            <a:spLocks noGrp="1"/>
          </p:cNvSpPr>
          <p:nvPr>
            <p:ph type="title"/>
          </p:nvPr>
        </p:nvSpPr>
        <p:spPr/>
        <p:txBody>
          <a:bodyPr/>
          <a:lstStyle/>
          <a:p>
            <a:r>
              <a:rPr lang="en-US" dirty="0"/>
              <a:t>Class Discussion:</a:t>
            </a:r>
          </a:p>
        </p:txBody>
      </p:sp>
      <p:sp>
        <p:nvSpPr>
          <p:cNvPr id="3" name="Content Placeholder 2">
            <a:extLst>
              <a:ext uri="{FF2B5EF4-FFF2-40B4-BE49-F238E27FC236}">
                <a16:creationId xmlns:a16="http://schemas.microsoft.com/office/drawing/2014/main" id="{4CC6852F-F1EC-4A6D-BF96-E3C7A9DFE526}"/>
              </a:ext>
            </a:extLst>
          </p:cNvPr>
          <p:cNvSpPr>
            <a:spLocks noGrp="1"/>
          </p:cNvSpPr>
          <p:nvPr>
            <p:ph idx="1"/>
          </p:nvPr>
        </p:nvSpPr>
        <p:spPr/>
        <p:txBody>
          <a:bodyPr/>
          <a:lstStyle/>
          <a:p>
            <a:pPr marL="0" indent="0">
              <a:buNone/>
            </a:pPr>
            <a:r>
              <a:rPr lang="en-US" dirty="0"/>
              <a:t>What does it mean if someone reports feeling uncomfortable in the situations described on the questionnaire? Does it suggest that the person is biased against certain social groups? Why or why not?</a:t>
            </a:r>
          </a:p>
          <a:p>
            <a:pPr marL="0" indent="0">
              <a:buNone/>
            </a:pPr>
            <a:endParaRPr lang="en-US" dirty="0"/>
          </a:p>
          <a:p>
            <a:pPr marL="0" indent="0">
              <a:buNone/>
            </a:pPr>
            <a:r>
              <a:rPr lang="en-US" dirty="0"/>
              <a:t>What can you do to address the biases you may have against other groups?</a:t>
            </a:r>
          </a:p>
        </p:txBody>
      </p:sp>
    </p:spTree>
    <p:extLst>
      <p:ext uri="{BB962C8B-B14F-4D97-AF65-F5344CB8AC3E}">
        <p14:creationId xmlns:p14="http://schemas.microsoft.com/office/powerpoint/2010/main" val="4070689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BFD4B-6CF3-411E-9B3C-A94E9D353E31}"/>
              </a:ext>
            </a:extLst>
          </p:cNvPr>
          <p:cNvSpPr>
            <a:spLocks noGrp="1"/>
          </p:cNvSpPr>
          <p:nvPr>
            <p:ph type="title"/>
          </p:nvPr>
        </p:nvSpPr>
        <p:spPr/>
        <p:txBody>
          <a:bodyPr/>
          <a:lstStyle/>
          <a:p>
            <a:r>
              <a:rPr lang="en-US" dirty="0"/>
              <a:t>Discrimination </a:t>
            </a:r>
          </a:p>
        </p:txBody>
      </p:sp>
      <p:sp>
        <p:nvSpPr>
          <p:cNvPr id="3" name="Content Placeholder 2">
            <a:extLst>
              <a:ext uri="{FF2B5EF4-FFF2-40B4-BE49-F238E27FC236}">
                <a16:creationId xmlns:a16="http://schemas.microsoft.com/office/drawing/2014/main" id="{185AB92C-6B93-43ED-A8C6-A72877E0AE70}"/>
              </a:ext>
            </a:extLst>
          </p:cNvPr>
          <p:cNvSpPr>
            <a:spLocks noGrp="1"/>
          </p:cNvSpPr>
          <p:nvPr>
            <p:ph idx="1"/>
          </p:nvPr>
        </p:nvSpPr>
        <p:spPr/>
        <p:txBody>
          <a:bodyPr/>
          <a:lstStyle/>
          <a:p>
            <a:r>
              <a:rPr lang="en-US" dirty="0"/>
              <a:t>So far we’ve just talked about things that go on in people’s head, but our thoughts influence our actions</a:t>
            </a:r>
          </a:p>
          <a:p>
            <a:r>
              <a:rPr lang="en-US" b="1" dirty="0"/>
              <a:t>prejudice is a negative attitude, and discrimination is acting on that negative attitude</a:t>
            </a:r>
            <a:r>
              <a:rPr lang="en-US" dirty="0"/>
              <a:t>.</a:t>
            </a:r>
          </a:p>
        </p:txBody>
      </p:sp>
    </p:spTree>
    <p:extLst>
      <p:ext uri="{BB962C8B-B14F-4D97-AF65-F5344CB8AC3E}">
        <p14:creationId xmlns:p14="http://schemas.microsoft.com/office/powerpoint/2010/main" val="2393876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3B854-FD20-46F7-A9E1-969F1A5B87E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0449F72-E8D6-4310-92F1-70B20428D001}"/>
              </a:ext>
            </a:extLst>
          </p:cNvPr>
          <p:cNvSpPr>
            <a:spLocks noGrp="1"/>
          </p:cNvSpPr>
          <p:nvPr>
            <p:ph idx="1"/>
          </p:nvPr>
        </p:nvSpPr>
        <p:spPr/>
        <p:txBody>
          <a:bodyPr/>
          <a:lstStyle/>
          <a:p>
            <a:endParaRPr lang="en-US" dirty="0"/>
          </a:p>
        </p:txBody>
      </p:sp>
      <p:pic>
        <p:nvPicPr>
          <p:cNvPr id="1026" name="Picture 2" descr="Difference Between Prejudice and Discrimination">
            <a:extLst>
              <a:ext uri="{FF2B5EF4-FFF2-40B4-BE49-F238E27FC236}">
                <a16:creationId xmlns:a16="http://schemas.microsoft.com/office/drawing/2014/main" id="{718818D1-B4EC-4BDE-86A3-09F05BB37C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7573" y="0"/>
            <a:ext cx="5246702" cy="7183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5626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22555-F5B8-46EA-9CF8-CE9D3CB9FCB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A739FF5-44CB-4A37-B639-82AACF189592}"/>
              </a:ext>
            </a:extLst>
          </p:cNvPr>
          <p:cNvSpPr>
            <a:spLocks noGrp="1"/>
          </p:cNvSpPr>
          <p:nvPr>
            <p:ph idx="1"/>
          </p:nvPr>
        </p:nvSpPr>
        <p:spPr/>
        <p:txBody>
          <a:bodyPr/>
          <a:lstStyle/>
          <a:p>
            <a:endParaRPr lang="en-US"/>
          </a:p>
        </p:txBody>
      </p:sp>
      <p:pic>
        <p:nvPicPr>
          <p:cNvPr id="3074" name="Picture 2" descr="Tips to Help Kids Respect and Accept Diversity - STARS">
            <a:extLst>
              <a:ext uri="{FF2B5EF4-FFF2-40B4-BE49-F238E27FC236}">
                <a16:creationId xmlns:a16="http://schemas.microsoft.com/office/drawing/2014/main" id="{33D0E14B-AD09-4E7C-9D67-A65D029A10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3163" y="323850"/>
            <a:ext cx="7305675" cy="6210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67556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30930-A0CF-88B3-A1DD-2104D14D4856}"/>
              </a:ext>
            </a:extLst>
          </p:cNvPr>
          <p:cNvSpPr>
            <a:spLocks noGrp="1"/>
          </p:cNvSpPr>
          <p:nvPr>
            <p:ph type="title"/>
          </p:nvPr>
        </p:nvSpPr>
        <p:spPr/>
        <p:txBody>
          <a:bodyPr/>
          <a:lstStyle/>
          <a:p>
            <a:endParaRPr lang="en-CA"/>
          </a:p>
        </p:txBody>
      </p:sp>
      <p:pic>
        <p:nvPicPr>
          <p:cNvPr id="4" name="Online Media 3" title="Prejudice, Stereotypes, &amp; Discrimination">
            <a:hlinkClick r:id="" action="ppaction://media"/>
            <a:extLst>
              <a:ext uri="{FF2B5EF4-FFF2-40B4-BE49-F238E27FC236}">
                <a16:creationId xmlns:a16="http://schemas.microsoft.com/office/drawing/2014/main" id="{8F49285F-32A7-9BAA-A453-BC2B5EFDAE41}"/>
              </a:ext>
            </a:extLst>
          </p:cNvPr>
          <p:cNvPicPr>
            <a:picLocks noGrp="1" noRot="1" noChangeAspect="1"/>
          </p:cNvPicPr>
          <p:nvPr>
            <p:ph idx="1"/>
            <a:videoFile r:link="rId1"/>
          </p:nvPr>
        </p:nvPicPr>
        <p:blipFill>
          <a:blip r:embed="rId3"/>
          <a:stretch>
            <a:fillRect/>
          </a:stretch>
        </p:blipFill>
        <p:spPr>
          <a:xfrm>
            <a:off x="494030" y="365125"/>
            <a:ext cx="10940954" cy="6176963"/>
          </a:xfrm>
          <a:prstGeom prst="rect">
            <a:avLst/>
          </a:prstGeom>
        </p:spPr>
      </p:pic>
    </p:spTree>
    <p:extLst>
      <p:ext uri="{BB962C8B-B14F-4D97-AF65-F5344CB8AC3E}">
        <p14:creationId xmlns:p14="http://schemas.microsoft.com/office/powerpoint/2010/main" val="340042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24D6B-EF1B-4CD2-9DA5-E004E56AE7E5}"/>
              </a:ext>
            </a:extLst>
          </p:cNvPr>
          <p:cNvSpPr>
            <a:spLocks noGrp="1"/>
          </p:cNvSpPr>
          <p:nvPr>
            <p:ph type="title"/>
          </p:nvPr>
        </p:nvSpPr>
        <p:spPr/>
        <p:txBody>
          <a:bodyPr/>
          <a:lstStyle/>
          <a:p>
            <a:r>
              <a:rPr lang="en-US" dirty="0"/>
              <a:t>Discrimination vs Oppression </a:t>
            </a:r>
          </a:p>
        </p:txBody>
      </p:sp>
      <p:sp>
        <p:nvSpPr>
          <p:cNvPr id="3" name="Content Placeholder 2">
            <a:extLst>
              <a:ext uri="{FF2B5EF4-FFF2-40B4-BE49-F238E27FC236}">
                <a16:creationId xmlns:a16="http://schemas.microsoft.com/office/drawing/2014/main" id="{1A77B55D-3348-4149-AE70-C4AD568521B8}"/>
              </a:ext>
            </a:extLst>
          </p:cNvPr>
          <p:cNvSpPr>
            <a:spLocks noGrp="1"/>
          </p:cNvSpPr>
          <p:nvPr>
            <p:ph idx="1"/>
          </p:nvPr>
        </p:nvSpPr>
        <p:spPr/>
        <p:txBody>
          <a:bodyPr/>
          <a:lstStyle/>
          <a:p>
            <a:r>
              <a:rPr lang="en-US" dirty="0"/>
              <a:t>Discrimination is individual</a:t>
            </a:r>
          </a:p>
          <a:p>
            <a:r>
              <a:rPr lang="en-US" dirty="0"/>
              <a:t>Oppression is prolonged and systemic </a:t>
            </a:r>
          </a:p>
        </p:txBody>
      </p:sp>
    </p:spTree>
    <p:extLst>
      <p:ext uri="{BB962C8B-B14F-4D97-AF65-F5344CB8AC3E}">
        <p14:creationId xmlns:p14="http://schemas.microsoft.com/office/powerpoint/2010/main" val="1381954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DCEEB-52AF-47FB-B7AD-7027FF2ADC5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C710F92-EE18-40AC-BCE6-DBCE07E4FA94}"/>
              </a:ext>
            </a:extLst>
          </p:cNvPr>
          <p:cNvSpPr>
            <a:spLocks noGrp="1"/>
          </p:cNvSpPr>
          <p:nvPr>
            <p:ph idx="1"/>
          </p:nvPr>
        </p:nvSpPr>
        <p:spPr/>
        <p:txBody>
          <a:bodyPr/>
          <a:lstStyle/>
          <a:p>
            <a:endParaRPr lang="en-US"/>
          </a:p>
        </p:txBody>
      </p:sp>
      <p:pic>
        <p:nvPicPr>
          <p:cNvPr id="2052" name="Picture 4" descr="Difference Between Discrimination and Oppression - Pediaa.Com">
            <a:extLst>
              <a:ext uri="{FF2B5EF4-FFF2-40B4-BE49-F238E27FC236}">
                <a16:creationId xmlns:a16="http://schemas.microsoft.com/office/drawing/2014/main" id="{F5793EAF-2849-4BCC-811F-9E179103B2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0763" y="109538"/>
            <a:ext cx="7610475" cy="6638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0927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style>
          <a:lnRef idx="2">
            <a:schemeClr val="dk1"/>
          </a:lnRef>
          <a:fillRef idx="1">
            <a:schemeClr val="lt1"/>
          </a:fillRef>
          <a:effectRef idx="0">
            <a:schemeClr val="dk1"/>
          </a:effectRef>
          <a:fontRef idx="minor">
            <a:schemeClr val="dk1"/>
          </a:fontRef>
        </p:style>
        <p:txBody>
          <a:bodyPr/>
          <a:lstStyle/>
          <a:p>
            <a:endParaRPr lang="en-CA" dirty="0"/>
          </a:p>
          <a:p>
            <a:r>
              <a:rPr lang="en-US" b="1" dirty="0"/>
              <a:t>Oppression</a:t>
            </a:r>
            <a:endParaRPr lang="en-CA" b="1" dirty="0"/>
          </a:p>
          <a:p>
            <a:pPr lvl="0"/>
            <a:r>
              <a:rPr lang="en-US" dirty="0"/>
              <a:t>Refers to the injustices and disadvantages some individuals or groups suffer as a consequence of intentional or unintentional practices </a:t>
            </a:r>
            <a:r>
              <a:rPr lang="en-US" u="sng" dirty="0"/>
              <a:t>within a society</a:t>
            </a:r>
            <a:r>
              <a:rPr lang="en-US" dirty="0"/>
              <a:t>.</a:t>
            </a:r>
            <a:endParaRPr lang="en-CA" dirty="0"/>
          </a:p>
          <a:p>
            <a:endParaRPr lang="en-CA" dirty="0"/>
          </a:p>
        </p:txBody>
      </p:sp>
    </p:spTree>
    <p:extLst>
      <p:ext uri="{BB962C8B-B14F-4D97-AF65-F5344CB8AC3E}">
        <p14:creationId xmlns:p14="http://schemas.microsoft.com/office/powerpoint/2010/main" val="642712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CA591-FFBF-4C80-9EAC-0974CE4272B1}"/>
              </a:ext>
            </a:extLst>
          </p:cNvPr>
          <p:cNvSpPr>
            <a:spLocks noGrp="1"/>
          </p:cNvSpPr>
          <p:nvPr>
            <p:ph type="title"/>
          </p:nvPr>
        </p:nvSpPr>
        <p:spPr>
          <a:xfrm>
            <a:off x="838200" y="2859750"/>
            <a:ext cx="3494103" cy="1325563"/>
          </a:xfrm>
        </p:spPr>
        <p:txBody>
          <a:bodyPr>
            <a:normAutofit fontScale="90000"/>
          </a:bodyPr>
          <a:lstStyle/>
          <a:p>
            <a:r>
              <a:rPr lang="en-US" dirty="0"/>
              <a:t>Copy the iceberg on your own sheet of paper and fill out with examples discussed in class. </a:t>
            </a:r>
          </a:p>
        </p:txBody>
      </p:sp>
      <p:pic>
        <p:nvPicPr>
          <p:cNvPr id="4" name="Picture 2" descr="Image result for oppression iceberg">
            <a:extLst>
              <a:ext uri="{FF2B5EF4-FFF2-40B4-BE49-F238E27FC236}">
                <a16:creationId xmlns:a16="http://schemas.microsoft.com/office/drawing/2014/main" id="{85A412DD-DC8A-4722-88F6-0E8DFCF28E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2376" y="-146037"/>
            <a:ext cx="7159624" cy="7337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135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054EA-1719-4FB2-8FA8-B67207D4DED5}"/>
              </a:ext>
            </a:extLst>
          </p:cNvPr>
          <p:cNvSpPr>
            <a:spLocks noGrp="1"/>
          </p:cNvSpPr>
          <p:nvPr>
            <p:ph type="title"/>
          </p:nvPr>
        </p:nvSpPr>
        <p:spPr/>
        <p:txBody>
          <a:bodyPr/>
          <a:lstStyle/>
          <a:p>
            <a:r>
              <a:rPr lang="en-US" dirty="0"/>
              <a:t>Individual Oppression </a:t>
            </a:r>
          </a:p>
        </p:txBody>
      </p:sp>
      <p:sp>
        <p:nvSpPr>
          <p:cNvPr id="4" name="Text Placeholder 3">
            <a:extLst>
              <a:ext uri="{FF2B5EF4-FFF2-40B4-BE49-F238E27FC236}">
                <a16:creationId xmlns:a16="http://schemas.microsoft.com/office/drawing/2014/main" id="{23309702-3C1A-4E15-A1A9-694262D537B4}"/>
              </a:ext>
            </a:extLst>
          </p:cNvPr>
          <p:cNvSpPr>
            <a:spLocks noGrp="1"/>
          </p:cNvSpPr>
          <p:nvPr>
            <p:ph type="body" idx="1"/>
          </p:nvPr>
        </p:nvSpPr>
        <p:spPr/>
        <p:txBody>
          <a:bodyPr/>
          <a:lstStyle/>
          <a:p>
            <a:r>
              <a:rPr lang="en-US" dirty="0"/>
              <a:t>Conscious 		</a:t>
            </a:r>
          </a:p>
        </p:txBody>
      </p:sp>
      <p:sp>
        <p:nvSpPr>
          <p:cNvPr id="5" name="Content Placeholder 4">
            <a:extLst>
              <a:ext uri="{FF2B5EF4-FFF2-40B4-BE49-F238E27FC236}">
                <a16:creationId xmlns:a16="http://schemas.microsoft.com/office/drawing/2014/main" id="{D12A6449-992D-493F-A3DF-E99F46105976}"/>
              </a:ext>
            </a:extLst>
          </p:cNvPr>
          <p:cNvSpPr>
            <a:spLocks noGrp="1"/>
          </p:cNvSpPr>
          <p:nvPr>
            <p:ph sz="half" idx="2"/>
          </p:nvPr>
        </p:nvSpPr>
        <p:spPr/>
        <p:txBody>
          <a:bodyPr/>
          <a:lstStyle/>
          <a:p>
            <a:r>
              <a:rPr lang="en-US" dirty="0"/>
              <a:t>When someone purposefully and knowingly treats someone else differently based on identity </a:t>
            </a:r>
          </a:p>
          <a:p>
            <a:r>
              <a:rPr lang="en-US" dirty="0"/>
              <a:t>Based in explicit bias</a:t>
            </a:r>
          </a:p>
          <a:p>
            <a:r>
              <a:rPr lang="en-US" dirty="0"/>
              <a:t>For example: someone using a homophobic slur against someone else or making homophobic comments </a:t>
            </a:r>
          </a:p>
        </p:txBody>
      </p:sp>
      <p:sp>
        <p:nvSpPr>
          <p:cNvPr id="6" name="Text Placeholder 5">
            <a:extLst>
              <a:ext uri="{FF2B5EF4-FFF2-40B4-BE49-F238E27FC236}">
                <a16:creationId xmlns:a16="http://schemas.microsoft.com/office/drawing/2014/main" id="{96332DFF-43B6-482F-A711-0160DEE0BE5F}"/>
              </a:ext>
            </a:extLst>
          </p:cNvPr>
          <p:cNvSpPr>
            <a:spLocks noGrp="1"/>
          </p:cNvSpPr>
          <p:nvPr>
            <p:ph type="body" sz="quarter" idx="3"/>
          </p:nvPr>
        </p:nvSpPr>
        <p:spPr/>
        <p:txBody>
          <a:bodyPr/>
          <a:lstStyle/>
          <a:p>
            <a:r>
              <a:rPr lang="en-US" dirty="0"/>
              <a:t>Unconscious </a:t>
            </a:r>
          </a:p>
        </p:txBody>
      </p:sp>
      <p:sp>
        <p:nvSpPr>
          <p:cNvPr id="7" name="Content Placeholder 6">
            <a:extLst>
              <a:ext uri="{FF2B5EF4-FFF2-40B4-BE49-F238E27FC236}">
                <a16:creationId xmlns:a16="http://schemas.microsoft.com/office/drawing/2014/main" id="{0F010B3B-1A67-43F6-8E20-2CF903DAC767}"/>
              </a:ext>
            </a:extLst>
          </p:cNvPr>
          <p:cNvSpPr>
            <a:spLocks noGrp="1"/>
          </p:cNvSpPr>
          <p:nvPr>
            <p:ph sz="quarter" idx="4"/>
          </p:nvPr>
        </p:nvSpPr>
        <p:spPr/>
        <p:txBody>
          <a:bodyPr/>
          <a:lstStyle/>
          <a:p>
            <a:r>
              <a:rPr lang="en-US" dirty="0"/>
              <a:t>When someone unknowingly treats someone else differently based on identity</a:t>
            </a:r>
          </a:p>
          <a:p>
            <a:r>
              <a:rPr lang="en-US" dirty="0"/>
              <a:t>Based in implicit bias </a:t>
            </a:r>
          </a:p>
          <a:p>
            <a:r>
              <a:rPr lang="en-US" dirty="0"/>
              <a:t>For example: a mechanic shop owners rejecting all applications from women </a:t>
            </a:r>
          </a:p>
        </p:txBody>
      </p:sp>
    </p:spTree>
    <p:extLst>
      <p:ext uri="{BB962C8B-B14F-4D97-AF65-F5344CB8AC3E}">
        <p14:creationId xmlns:p14="http://schemas.microsoft.com/office/powerpoint/2010/main" val="19667234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054EA-1719-4FB2-8FA8-B67207D4DED5}"/>
              </a:ext>
            </a:extLst>
          </p:cNvPr>
          <p:cNvSpPr>
            <a:spLocks noGrp="1"/>
          </p:cNvSpPr>
          <p:nvPr>
            <p:ph type="title"/>
          </p:nvPr>
        </p:nvSpPr>
        <p:spPr/>
        <p:txBody>
          <a:bodyPr/>
          <a:lstStyle/>
          <a:p>
            <a:r>
              <a:rPr lang="en-US" dirty="0"/>
              <a:t>Systemic Oppression </a:t>
            </a:r>
          </a:p>
        </p:txBody>
      </p:sp>
      <p:sp>
        <p:nvSpPr>
          <p:cNvPr id="4" name="Text Placeholder 3">
            <a:extLst>
              <a:ext uri="{FF2B5EF4-FFF2-40B4-BE49-F238E27FC236}">
                <a16:creationId xmlns:a16="http://schemas.microsoft.com/office/drawing/2014/main" id="{23309702-3C1A-4E15-A1A9-694262D537B4}"/>
              </a:ext>
            </a:extLst>
          </p:cNvPr>
          <p:cNvSpPr>
            <a:spLocks noGrp="1"/>
          </p:cNvSpPr>
          <p:nvPr>
            <p:ph type="body" idx="1"/>
          </p:nvPr>
        </p:nvSpPr>
        <p:spPr/>
        <p:txBody>
          <a:bodyPr/>
          <a:lstStyle/>
          <a:p>
            <a:r>
              <a:rPr lang="en-US" dirty="0"/>
              <a:t>Conscious 		</a:t>
            </a:r>
          </a:p>
        </p:txBody>
      </p:sp>
      <p:sp>
        <p:nvSpPr>
          <p:cNvPr id="5" name="Content Placeholder 4">
            <a:extLst>
              <a:ext uri="{FF2B5EF4-FFF2-40B4-BE49-F238E27FC236}">
                <a16:creationId xmlns:a16="http://schemas.microsoft.com/office/drawing/2014/main" id="{D12A6449-992D-493F-A3DF-E99F46105976}"/>
              </a:ext>
            </a:extLst>
          </p:cNvPr>
          <p:cNvSpPr>
            <a:spLocks noGrp="1"/>
          </p:cNvSpPr>
          <p:nvPr>
            <p:ph sz="half" idx="2"/>
          </p:nvPr>
        </p:nvSpPr>
        <p:spPr/>
        <p:txBody>
          <a:bodyPr>
            <a:normAutofit fontScale="77500" lnSpcReduction="20000"/>
          </a:bodyPr>
          <a:lstStyle/>
          <a:p>
            <a:r>
              <a:rPr lang="en-US" dirty="0"/>
              <a:t>When systems (e.g., education, justice system, healthcare) has policies and procedures that disadvantage one group over another intentionally</a:t>
            </a:r>
          </a:p>
          <a:p>
            <a:r>
              <a:rPr lang="en-US" dirty="0"/>
              <a:t>Less visible than individual oppression</a:t>
            </a:r>
          </a:p>
          <a:p>
            <a:r>
              <a:rPr lang="en-US" dirty="0"/>
              <a:t>For example:  A Toronto principal circulates a list of Black students to teachers (true story: </a:t>
            </a:r>
            <a:r>
              <a:rPr lang="en-CA" dirty="0">
                <a:hlinkClick r:id="rId2"/>
              </a:rPr>
              <a:t>https://www.cbc.ca/news/canada/toronto/etobicoke-school-black-list-1.4724307</a:t>
            </a:r>
            <a:r>
              <a:rPr lang="en-US" dirty="0"/>
              <a:t>)</a:t>
            </a:r>
            <a:endParaRPr lang="en-CA" dirty="0"/>
          </a:p>
        </p:txBody>
      </p:sp>
      <p:sp>
        <p:nvSpPr>
          <p:cNvPr id="6" name="Text Placeholder 5">
            <a:extLst>
              <a:ext uri="{FF2B5EF4-FFF2-40B4-BE49-F238E27FC236}">
                <a16:creationId xmlns:a16="http://schemas.microsoft.com/office/drawing/2014/main" id="{96332DFF-43B6-482F-A711-0160DEE0BE5F}"/>
              </a:ext>
            </a:extLst>
          </p:cNvPr>
          <p:cNvSpPr>
            <a:spLocks noGrp="1"/>
          </p:cNvSpPr>
          <p:nvPr>
            <p:ph type="body" sz="quarter" idx="3"/>
          </p:nvPr>
        </p:nvSpPr>
        <p:spPr>
          <a:xfrm>
            <a:off x="6172200" y="1619019"/>
            <a:ext cx="5183188" cy="823912"/>
          </a:xfrm>
        </p:spPr>
        <p:txBody>
          <a:bodyPr/>
          <a:lstStyle/>
          <a:p>
            <a:r>
              <a:rPr lang="en-US" u="sng" dirty="0"/>
              <a:t>U</a:t>
            </a:r>
            <a:r>
              <a:rPr lang="en-US" dirty="0"/>
              <a:t>nconscious </a:t>
            </a:r>
          </a:p>
        </p:txBody>
      </p:sp>
      <p:sp>
        <p:nvSpPr>
          <p:cNvPr id="7" name="Content Placeholder 6">
            <a:extLst>
              <a:ext uri="{FF2B5EF4-FFF2-40B4-BE49-F238E27FC236}">
                <a16:creationId xmlns:a16="http://schemas.microsoft.com/office/drawing/2014/main" id="{0F010B3B-1A67-43F6-8E20-2CF903DAC767}"/>
              </a:ext>
            </a:extLst>
          </p:cNvPr>
          <p:cNvSpPr>
            <a:spLocks noGrp="1"/>
          </p:cNvSpPr>
          <p:nvPr>
            <p:ph sz="quarter" idx="4"/>
          </p:nvPr>
        </p:nvSpPr>
        <p:spPr>
          <a:xfrm>
            <a:off x="6146799" y="2442931"/>
            <a:ext cx="5183188" cy="3684588"/>
          </a:xfrm>
        </p:spPr>
        <p:txBody>
          <a:bodyPr>
            <a:normAutofit fontScale="77500" lnSpcReduction="20000"/>
          </a:bodyPr>
          <a:lstStyle/>
          <a:p>
            <a:r>
              <a:rPr lang="en-US" dirty="0"/>
              <a:t>When systems (e.g., education, justice system, healthcare) has policies and procedures that disadvantage one group over another unintentionally </a:t>
            </a:r>
          </a:p>
          <a:p>
            <a:r>
              <a:rPr lang="en-US" dirty="0"/>
              <a:t>Less visible than individual oppression</a:t>
            </a:r>
          </a:p>
          <a:p>
            <a:r>
              <a:rPr lang="en-US" dirty="0"/>
              <a:t>For example: The Toronto School District was found to regularly stream Black students into class below their academic ability, which impacts where they can go for post secondary (</a:t>
            </a:r>
            <a:r>
              <a:rPr lang="en-CA" dirty="0">
                <a:hlinkClick r:id="rId3"/>
              </a:rPr>
              <a:t>https://www.cbc.ca/news/canada/toronto/study-black-students-toronto-york-university-1.4082463</a:t>
            </a:r>
            <a:r>
              <a:rPr lang="en-CA" dirty="0"/>
              <a:t>)</a:t>
            </a:r>
          </a:p>
        </p:txBody>
      </p:sp>
    </p:spTree>
    <p:extLst>
      <p:ext uri="{BB962C8B-B14F-4D97-AF65-F5344CB8AC3E}">
        <p14:creationId xmlns:p14="http://schemas.microsoft.com/office/powerpoint/2010/main" val="3093856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054EA-1719-4FB2-8FA8-B67207D4DED5}"/>
              </a:ext>
            </a:extLst>
          </p:cNvPr>
          <p:cNvSpPr>
            <a:spLocks noGrp="1"/>
          </p:cNvSpPr>
          <p:nvPr>
            <p:ph type="title"/>
          </p:nvPr>
        </p:nvSpPr>
        <p:spPr/>
        <p:txBody>
          <a:bodyPr/>
          <a:lstStyle/>
          <a:p>
            <a:r>
              <a:rPr lang="en-US" dirty="0"/>
              <a:t>Cultural Oppression </a:t>
            </a:r>
          </a:p>
        </p:txBody>
      </p:sp>
      <p:sp>
        <p:nvSpPr>
          <p:cNvPr id="4" name="Text Placeholder 3">
            <a:extLst>
              <a:ext uri="{FF2B5EF4-FFF2-40B4-BE49-F238E27FC236}">
                <a16:creationId xmlns:a16="http://schemas.microsoft.com/office/drawing/2014/main" id="{23309702-3C1A-4E15-A1A9-694262D537B4}"/>
              </a:ext>
            </a:extLst>
          </p:cNvPr>
          <p:cNvSpPr>
            <a:spLocks noGrp="1"/>
          </p:cNvSpPr>
          <p:nvPr>
            <p:ph type="body" idx="1"/>
          </p:nvPr>
        </p:nvSpPr>
        <p:spPr>
          <a:xfrm>
            <a:off x="839788" y="1048414"/>
            <a:ext cx="5157787" cy="823912"/>
          </a:xfrm>
        </p:spPr>
        <p:txBody>
          <a:bodyPr/>
          <a:lstStyle/>
          <a:p>
            <a:r>
              <a:rPr lang="en-US" dirty="0"/>
              <a:t>Conscious 		</a:t>
            </a:r>
          </a:p>
        </p:txBody>
      </p:sp>
      <p:sp>
        <p:nvSpPr>
          <p:cNvPr id="5" name="Content Placeholder 4">
            <a:extLst>
              <a:ext uri="{FF2B5EF4-FFF2-40B4-BE49-F238E27FC236}">
                <a16:creationId xmlns:a16="http://schemas.microsoft.com/office/drawing/2014/main" id="{D12A6449-992D-493F-A3DF-E99F46105976}"/>
              </a:ext>
            </a:extLst>
          </p:cNvPr>
          <p:cNvSpPr>
            <a:spLocks noGrp="1"/>
          </p:cNvSpPr>
          <p:nvPr>
            <p:ph sz="half" idx="2"/>
          </p:nvPr>
        </p:nvSpPr>
        <p:spPr>
          <a:xfrm>
            <a:off x="765143" y="1927337"/>
            <a:ext cx="5157787" cy="3684588"/>
          </a:xfrm>
        </p:spPr>
        <p:txBody>
          <a:bodyPr>
            <a:normAutofit fontScale="92500" lnSpcReduction="20000"/>
          </a:bodyPr>
          <a:lstStyle/>
          <a:p>
            <a:r>
              <a:rPr lang="en-US" dirty="0"/>
              <a:t>When culture (e.g., TV, </a:t>
            </a:r>
            <a:r>
              <a:rPr lang="en-US" dirty="0" err="1"/>
              <a:t>literatue</a:t>
            </a:r>
            <a:r>
              <a:rPr lang="en-US" dirty="0"/>
              <a:t>, movies, societal norms) treat marginalized groups in a way that enforces stereotypes and oppressions intentionally </a:t>
            </a:r>
          </a:p>
          <a:p>
            <a:r>
              <a:rPr lang="en-US" dirty="0"/>
              <a:t>For example: Using stereotypical images in advertising</a:t>
            </a:r>
          </a:p>
        </p:txBody>
      </p:sp>
      <p:sp>
        <p:nvSpPr>
          <p:cNvPr id="6" name="Text Placeholder 5">
            <a:extLst>
              <a:ext uri="{FF2B5EF4-FFF2-40B4-BE49-F238E27FC236}">
                <a16:creationId xmlns:a16="http://schemas.microsoft.com/office/drawing/2014/main" id="{96332DFF-43B6-482F-A711-0160DEE0BE5F}"/>
              </a:ext>
            </a:extLst>
          </p:cNvPr>
          <p:cNvSpPr>
            <a:spLocks noGrp="1"/>
          </p:cNvSpPr>
          <p:nvPr>
            <p:ph type="body" sz="quarter" idx="3"/>
          </p:nvPr>
        </p:nvSpPr>
        <p:spPr>
          <a:xfrm>
            <a:off x="6172200" y="1583509"/>
            <a:ext cx="5183188" cy="823912"/>
          </a:xfrm>
        </p:spPr>
        <p:txBody>
          <a:bodyPr/>
          <a:lstStyle/>
          <a:p>
            <a:r>
              <a:rPr lang="en-US" dirty="0"/>
              <a:t>Unconscious </a:t>
            </a:r>
          </a:p>
        </p:txBody>
      </p:sp>
      <p:sp>
        <p:nvSpPr>
          <p:cNvPr id="7" name="Content Placeholder 6">
            <a:extLst>
              <a:ext uri="{FF2B5EF4-FFF2-40B4-BE49-F238E27FC236}">
                <a16:creationId xmlns:a16="http://schemas.microsoft.com/office/drawing/2014/main" id="{0F010B3B-1A67-43F6-8E20-2CF903DAC767}"/>
              </a:ext>
            </a:extLst>
          </p:cNvPr>
          <p:cNvSpPr>
            <a:spLocks noGrp="1"/>
          </p:cNvSpPr>
          <p:nvPr>
            <p:ph sz="quarter" idx="4"/>
          </p:nvPr>
        </p:nvSpPr>
        <p:spPr>
          <a:xfrm>
            <a:off x="6172200" y="2407421"/>
            <a:ext cx="5183188" cy="3684588"/>
          </a:xfrm>
        </p:spPr>
        <p:txBody>
          <a:bodyPr>
            <a:normAutofit fontScale="92500" lnSpcReduction="20000"/>
          </a:bodyPr>
          <a:lstStyle/>
          <a:p>
            <a:r>
              <a:rPr lang="en-US" dirty="0"/>
              <a:t>When culture (e.g., TV, </a:t>
            </a:r>
            <a:r>
              <a:rPr lang="en-US" dirty="0" err="1"/>
              <a:t>literatue</a:t>
            </a:r>
            <a:r>
              <a:rPr lang="en-US" dirty="0"/>
              <a:t>, movies, societal norms) treat marginalized groups in a way that enforces stereotypes and oppressions unintentionally </a:t>
            </a:r>
          </a:p>
          <a:p>
            <a:r>
              <a:rPr lang="en-US" dirty="0"/>
              <a:t>For example: the bumbling dad stereotype where fathers are often portrayed as </a:t>
            </a:r>
            <a:r>
              <a:rPr lang="en-US" dirty="0" err="1"/>
              <a:t>imcompetent</a:t>
            </a:r>
            <a:r>
              <a:rPr lang="en-US" dirty="0"/>
              <a:t> </a:t>
            </a:r>
          </a:p>
          <a:p>
            <a:r>
              <a:rPr lang="en-US" dirty="0"/>
              <a:t>View list of media here: https://tvtropes.org/pmwiki/pmwiki.php/Main/BumblingDad</a:t>
            </a:r>
          </a:p>
        </p:txBody>
      </p:sp>
      <p:pic>
        <p:nvPicPr>
          <p:cNvPr id="1026" name="Picture 2" descr="gender stereotypes">
            <a:extLst>
              <a:ext uri="{FF2B5EF4-FFF2-40B4-BE49-F238E27FC236}">
                <a16:creationId xmlns:a16="http://schemas.microsoft.com/office/drawing/2014/main" id="{7332B6EA-5351-E8B2-BFDD-43A8B8FEE2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143" y="4173356"/>
            <a:ext cx="3928777" cy="2684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9203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Iceberg of oppression </a:t>
            </a:r>
            <a:br>
              <a:rPr lang="en-US" b="1" i="1" dirty="0"/>
            </a:br>
            <a:endParaRPr lang="en-CA" dirty="0"/>
          </a:p>
        </p:txBody>
      </p:sp>
      <p:sp>
        <p:nvSpPr>
          <p:cNvPr id="3" name="Content Placeholder 2"/>
          <p:cNvSpPr>
            <a:spLocks noGrp="1"/>
          </p:cNvSpPr>
          <p:nvPr>
            <p:ph idx="1"/>
          </p:nvPr>
        </p:nvSpPr>
        <p:spPr/>
        <p:style>
          <a:lnRef idx="2">
            <a:schemeClr val="dk1"/>
          </a:lnRef>
          <a:fillRef idx="1">
            <a:schemeClr val="lt1"/>
          </a:fillRef>
          <a:effectRef idx="0">
            <a:schemeClr val="dk1"/>
          </a:effectRef>
          <a:fontRef idx="minor">
            <a:schemeClr val="dk1"/>
          </a:fontRef>
        </p:style>
        <p:txBody>
          <a:bodyPr>
            <a:normAutofit/>
          </a:bodyPr>
          <a:lstStyle/>
          <a:p>
            <a:r>
              <a:rPr lang="en-US" b="1" i="1" dirty="0"/>
              <a:t>In a group of 2 or 3, get a big sheet of paper and some markers. Draw the iceberg of oppression on your paper. Then, choose one of the following issues and give examples of oppression in each quadrant of the iceberg</a:t>
            </a:r>
            <a:endParaRPr lang="en-CA" dirty="0"/>
          </a:p>
          <a:p>
            <a:endParaRPr lang="en-US" dirty="0"/>
          </a:p>
          <a:p>
            <a:r>
              <a:rPr lang="en-US" dirty="0"/>
              <a:t>Racism</a:t>
            </a:r>
          </a:p>
          <a:p>
            <a:r>
              <a:rPr lang="en-US" dirty="0"/>
              <a:t>Homophobia</a:t>
            </a:r>
          </a:p>
          <a:p>
            <a:r>
              <a:rPr lang="en-US" dirty="0"/>
              <a:t>Sexism </a:t>
            </a:r>
          </a:p>
          <a:p>
            <a:pPr marL="0" indent="0">
              <a:buNone/>
            </a:pPr>
            <a:endParaRPr lang="en-CA" dirty="0"/>
          </a:p>
        </p:txBody>
      </p:sp>
      <p:sp>
        <p:nvSpPr>
          <p:cNvPr id="4" name="Rectangle 3"/>
          <p:cNvSpPr/>
          <p:nvPr/>
        </p:nvSpPr>
        <p:spPr>
          <a:xfrm>
            <a:off x="5977217" y="3244334"/>
            <a:ext cx="237566" cy="369332"/>
          </a:xfrm>
          <a:prstGeom prst="rect">
            <a:avLst/>
          </a:prstGeom>
        </p:spPr>
        <p:txBody>
          <a:bodyPr wrap="none">
            <a:spAutoFit/>
          </a:bodyPr>
          <a:lstStyle/>
          <a:p>
            <a:r>
              <a:rPr lang="en-CA" dirty="0"/>
              <a:t> </a:t>
            </a:r>
          </a:p>
        </p:txBody>
      </p:sp>
    </p:spTree>
    <p:extLst>
      <p:ext uri="{BB962C8B-B14F-4D97-AF65-F5344CB8AC3E}">
        <p14:creationId xmlns:p14="http://schemas.microsoft.com/office/powerpoint/2010/main" val="34503159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947</TotalTime>
  <Words>1523</Words>
  <Application>Microsoft Office PowerPoint</Application>
  <PresentationFormat>Widescreen</PresentationFormat>
  <Paragraphs>107</Paragraphs>
  <Slides>26</Slides>
  <Notes>0</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adelle</vt:lpstr>
      <vt:lpstr>arial</vt:lpstr>
      <vt:lpstr>arial</vt:lpstr>
      <vt:lpstr>Calibri</vt:lpstr>
      <vt:lpstr>Calibri Light</vt:lpstr>
      <vt:lpstr>georgia</vt:lpstr>
      <vt:lpstr>Office Theme</vt:lpstr>
      <vt:lpstr>Stereotypes</vt:lpstr>
      <vt:lpstr>PowerPoint Presentation</vt:lpstr>
      <vt:lpstr>Do you think this is true?</vt:lpstr>
      <vt:lpstr>What stereotypes come to mind when you think of….</vt:lpstr>
      <vt:lpstr>How can we define stereotype?</vt:lpstr>
      <vt:lpstr>“The single story creates stereotypes, and the problem with stereotypes is not that they are untrue, but that they are incomplete. They make one story become the only story.”  While there are some folks who will fit a stereotype, we often only see the stereotype (the tip of the iceberg) and not all the other parts of the story that contribute to it).</vt:lpstr>
      <vt:lpstr>“The single story creates stereotypes, and the problem with stereotypes is not that they are untrue, but that they are incomplete. They make one story become the only story.”  While there are some folks who will fit a stereotype, we often only see the stereotype (the tip of the iceberg) and not all the other parts of the story that contribute to it).</vt:lpstr>
      <vt:lpstr>PowerPoint Presentation</vt:lpstr>
      <vt:lpstr>What are the impact of stereotyping?</vt:lpstr>
      <vt:lpstr>Internal Impacts </vt:lpstr>
      <vt:lpstr>Stereotypes lead to bias and prejudice </vt:lpstr>
      <vt:lpstr>Complete the “Comfort in Social Situations Survey” form individually and the respond to the discussion questions. </vt:lpstr>
      <vt:lpstr>Class Discussion:</vt:lpstr>
      <vt:lpstr>Class Discussion:</vt:lpstr>
      <vt:lpstr>Discrimination </vt:lpstr>
      <vt:lpstr>PowerPoint Presentation</vt:lpstr>
      <vt:lpstr>PowerPoint Presentation</vt:lpstr>
      <vt:lpstr>PowerPoint Presentation</vt:lpstr>
      <vt:lpstr>Discrimination vs Oppression </vt:lpstr>
      <vt:lpstr>PowerPoint Presentation</vt:lpstr>
      <vt:lpstr>PowerPoint Presentation</vt:lpstr>
      <vt:lpstr>Copy the iceberg on your own sheet of paper and fill out with examples discussed in class. </vt:lpstr>
      <vt:lpstr>Individual Oppression </vt:lpstr>
      <vt:lpstr>Systemic Oppression </vt:lpstr>
      <vt:lpstr>Cultural Oppression </vt:lpstr>
      <vt:lpstr>Iceberg of oppression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 Lawrence</dc:creator>
  <cp:lastModifiedBy>Mary Lawrence</cp:lastModifiedBy>
  <cp:revision>26</cp:revision>
  <cp:lastPrinted>2026-02-14T02:29:52Z</cp:lastPrinted>
  <dcterms:created xsi:type="dcterms:W3CDTF">2021-04-21T21:49:59Z</dcterms:created>
  <dcterms:modified xsi:type="dcterms:W3CDTF">2026-02-14T02:46:55Z</dcterms:modified>
</cp:coreProperties>
</file>