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84" r:id="rId3"/>
    <p:sldId id="276" r:id="rId4"/>
    <p:sldId id="277" r:id="rId5"/>
    <p:sldId id="278" r:id="rId6"/>
    <p:sldId id="279" r:id="rId7"/>
    <p:sldId id="280" r:id="rId8"/>
    <p:sldId id="281" r:id="rId9"/>
    <p:sldId id="282" r:id="rId10"/>
    <p:sldId id="283" r:id="rId11"/>
    <p:sldId id="286" r:id="rId12"/>
    <p:sldId id="259" r:id="rId13"/>
    <p:sldId id="265" r:id="rId14"/>
    <p:sldId id="266" r:id="rId15"/>
    <p:sldId id="267" r:id="rId16"/>
    <p:sldId id="271" r:id="rId17"/>
    <p:sldId id="269" r:id="rId18"/>
    <p:sldId id="272" r:id="rId19"/>
    <p:sldId id="274" r:id="rId20"/>
    <p:sldId id="268" r:id="rId21"/>
    <p:sldId id="275" r:id="rId22"/>
    <p:sldId id="270" r:id="rId23"/>
  </p:sldIdLst>
  <p:sldSz cx="9144000" cy="6858000" type="screen4x3"/>
  <p:notesSz cx="7010400" cy="9296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7" d="100"/>
          <a:sy n="57" d="100"/>
        </p:scale>
        <p:origin x="1452" y="66"/>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8506A8-0EFE-40B8-9ACA-0D94351580F9}" type="doc">
      <dgm:prSet loTypeId="urn:microsoft.com/office/officeart/2005/8/layout/vList2" loCatId="list" qsTypeId="urn:microsoft.com/office/officeart/2005/8/quickstyle/simple1" qsCatId="simple" csTypeId="urn:microsoft.com/office/officeart/2005/8/colors/accent5_1" csCatId="accent5" phldr="1"/>
      <dgm:spPr/>
      <dgm:t>
        <a:bodyPr/>
        <a:lstStyle/>
        <a:p>
          <a:endParaRPr lang="fr-CA"/>
        </a:p>
      </dgm:t>
    </dgm:pt>
    <dgm:pt modelId="{A7D4CF3F-A13B-40EA-AEC7-DEA0256FF81E}">
      <dgm:prSet custT="1"/>
      <dgm:spPr/>
      <dgm:t>
        <a:bodyPr/>
        <a:lstStyle/>
        <a:p>
          <a:pPr rtl="0"/>
          <a:r>
            <a:rPr lang="en-CA" sz="1600" b="1" dirty="0"/>
            <a:t>Farmer &amp;</a:t>
          </a:r>
          <a:br>
            <a:rPr lang="en-CA" sz="1600" b="1" dirty="0"/>
          </a:br>
          <a:r>
            <a:rPr lang="en-CA" sz="1600" b="1" dirty="0"/>
            <a:t>Businessman</a:t>
          </a:r>
          <a:endParaRPr lang="fr-CA" sz="1600" dirty="0"/>
        </a:p>
      </dgm:t>
    </dgm:pt>
    <dgm:pt modelId="{187EA169-729C-4346-B6D2-066EC334018A}" type="parTrans" cxnId="{C0636111-EB68-4453-9A6C-18404A9BF40D}">
      <dgm:prSet/>
      <dgm:spPr/>
      <dgm:t>
        <a:bodyPr/>
        <a:lstStyle/>
        <a:p>
          <a:endParaRPr lang="fr-CA"/>
        </a:p>
      </dgm:t>
    </dgm:pt>
    <dgm:pt modelId="{6848AB54-DE40-4972-8D45-96AF2649D043}" type="sibTrans" cxnId="{C0636111-EB68-4453-9A6C-18404A9BF40D}">
      <dgm:prSet/>
      <dgm:spPr/>
      <dgm:t>
        <a:bodyPr/>
        <a:lstStyle/>
        <a:p>
          <a:endParaRPr lang="fr-CA"/>
        </a:p>
      </dgm:t>
    </dgm:pt>
    <dgm:pt modelId="{E3145330-EC23-4249-AA39-482D9DE3FE2A}" type="pres">
      <dgm:prSet presAssocID="{C18506A8-0EFE-40B8-9ACA-0D94351580F9}" presName="linear" presStyleCnt="0">
        <dgm:presLayoutVars>
          <dgm:animLvl val="lvl"/>
          <dgm:resizeHandles val="exact"/>
        </dgm:presLayoutVars>
      </dgm:prSet>
      <dgm:spPr/>
    </dgm:pt>
    <dgm:pt modelId="{29ED9F54-9850-45D6-B194-850085E914F3}" type="pres">
      <dgm:prSet presAssocID="{A7D4CF3F-A13B-40EA-AEC7-DEA0256FF81E}" presName="parentText" presStyleLbl="node1" presStyleIdx="0" presStyleCnt="1" custScaleY="116055" custLinFactNeighborX="10526" custLinFactNeighborY="-33617">
        <dgm:presLayoutVars>
          <dgm:chMax val="0"/>
          <dgm:bulletEnabled val="1"/>
        </dgm:presLayoutVars>
      </dgm:prSet>
      <dgm:spPr/>
    </dgm:pt>
  </dgm:ptLst>
  <dgm:cxnLst>
    <dgm:cxn modelId="{C0636111-EB68-4453-9A6C-18404A9BF40D}" srcId="{C18506A8-0EFE-40B8-9ACA-0D94351580F9}" destId="{A7D4CF3F-A13B-40EA-AEC7-DEA0256FF81E}" srcOrd="0" destOrd="0" parTransId="{187EA169-729C-4346-B6D2-066EC334018A}" sibTransId="{6848AB54-DE40-4972-8D45-96AF2649D043}"/>
    <dgm:cxn modelId="{EA86701D-3238-4681-94D7-5121AB6C60CC}" type="presOf" srcId="{C18506A8-0EFE-40B8-9ACA-0D94351580F9}" destId="{E3145330-EC23-4249-AA39-482D9DE3FE2A}" srcOrd="0" destOrd="0" presId="urn:microsoft.com/office/officeart/2005/8/layout/vList2"/>
    <dgm:cxn modelId="{D04AA3C1-8FC1-4C31-9BCC-A074D85505AE}" type="presOf" srcId="{A7D4CF3F-A13B-40EA-AEC7-DEA0256FF81E}" destId="{29ED9F54-9850-45D6-B194-850085E914F3}" srcOrd="0" destOrd="0" presId="urn:microsoft.com/office/officeart/2005/8/layout/vList2"/>
    <dgm:cxn modelId="{FB4028D9-601B-48E3-94B5-72BB99BE4AF0}" type="presParOf" srcId="{E3145330-EC23-4249-AA39-482D9DE3FE2A}" destId="{29ED9F54-9850-45D6-B194-850085E914F3}" srcOrd="0"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ABA1486B-3265-47C6-A05F-A61E3D4F7A48}" type="doc">
      <dgm:prSet loTypeId="urn:microsoft.com/office/officeart/2005/8/layout/vList2" loCatId="list" qsTypeId="urn:microsoft.com/office/officeart/2005/8/quickstyle/simple1" qsCatId="simple" csTypeId="urn:microsoft.com/office/officeart/2005/8/colors/accent5_1" csCatId="accent5" phldr="1"/>
      <dgm:spPr/>
      <dgm:t>
        <a:bodyPr/>
        <a:lstStyle/>
        <a:p>
          <a:endParaRPr lang="fr-CA"/>
        </a:p>
      </dgm:t>
    </dgm:pt>
    <dgm:pt modelId="{C4A6FB15-01B8-4880-A158-380AE0B35F6A}">
      <dgm:prSet/>
      <dgm:spPr/>
      <dgm:t>
        <a:bodyPr/>
        <a:lstStyle/>
        <a:p>
          <a:pPr rtl="0"/>
          <a:r>
            <a:rPr lang="en-CA" b="1" dirty="0">
              <a:latin typeface="+mn-lt"/>
            </a:rPr>
            <a:t>Soldier &amp; Police Officer</a:t>
          </a:r>
          <a:endParaRPr lang="fr-CA" dirty="0">
            <a:latin typeface="+mn-lt"/>
          </a:endParaRPr>
        </a:p>
      </dgm:t>
    </dgm:pt>
    <dgm:pt modelId="{0A53A187-9FF4-42C1-93EB-668C6CD90C88}" type="parTrans" cxnId="{07E8723D-2548-4558-8715-230ACD41D531}">
      <dgm:prSet/>
      <dgm:spPr/>
      <dgm:t>
        <a:bodyPr/>
        <a:lstStyle/>
        <a:p>
          <a:endParaRPr lang="fr-CA"/>
        </a:p>
      </dgm:t>
    </dgm:pt>
    <dgm:pt modelId="{F2C35435-AE65-462D-B0D6-6796613F2E2D}" type="sibTrans" cxnId="{07E8723D-2548-4558-8715-230ACD41D531}">
      <dgm:prSet/>
      <dgm:spPr/>
      <dgm:t>
        <a:bodyPr/>
        <a:lstStyle/>
        <a:p>
          <a:endParaRPr lang="fr-CA"/>
        </a:p>
      </dgm:t>
    </dgm:pt>
    <dgm:pt modelId="{5E7709AA-B80A-4B64-A8AC-75E6496C8C73}" type="pres">
      <dgm:prSet presAssocID="{ABA1486B-3265-47C6-A05F-A61E3D4F7A48}" presName="linear" presStyleCnt="0">
        <dgm:presLayoutVars>
          <dgm:animLvl val="lvl"/>
          <dgm:resizeHandles val="exact"/>
        </dgm:presLayoutVars>
      </dgm:prSet>
      <dgm:spPr/>
    </dgm:pt>
    <dgm:pt modelId="{684FB0C2-F743-40ED-BF61-8EA053ED3B66}" type="pres">
      <dgm:prSet presAssocID="{C4A6FB15-01B8-4880-A158-380AE0B35F6A}" presName="parentText" presStyleLbl="node1" presStyleIdx="0" presStyleCnt="1">
        <dgm:presLayoutVars>
          <dgm:chMax val="0"/>
          <dgm:bulletEnabled val="1"/>
        </dgm:presLayoutVars>
      </dgm:prSet>
      <dgm:spPr/>
    </dgm:pt>
  </dgm:ptLst>
  <dgm:cxnLst>
    <dgm:cxn modelId="{07E8723D-2548-4558-8715-230ACD41D531}" srcId="{ABA1486B-3265-47C6-A05F-A61E3D4F7A48}" destId="{C4A6FB15-01B8-4880-A158-380AE0B35F6A}" srcOrd="0" destOrd="0" parTransId="{0A53A187-9FF4-42C1-93EB-668C6CD90C88}" sibTransId="{F2C35435-AE65-462D-B0D6-6796613F2E2D}"/>
    <dgm:cxn modelId="{DC366D74-813F-42CF-9976-1267913CD087}" type="presOf" srcId="{C4A6FB15-01B8-4880-A158-380AE0B35F6A}" destId="{684FB0C2-F743-40ED-BF61-8EA053ED3B66}" srcOrd="0" destOrd="0" presId="urn:microsoft.com/office/officeart/2005/8/layout/vList2"/>
    <dgm:cxn modelId="{A993CA9D-05E7-4476-85EB-D80D2BA95221}" type="presOf" srcId="{ABA1486B-3265-47C6-A05F-A61E3D4F7A48}" destId="{5E7709AA-B80A-4B64-A8AC-75E6496C8C73}" srcOrd="0" destOrd="0" presId="urn:microsoft.com/office/officeart/2005/8/layout/vList2"/>
    <dgm:cxn modelId="{5EE2C58F-C5E1-4A50-93F3-208809D0DD6A}" type="presParOf" srcId="{5E7709AA-B80A-4B64-A8AC-75E6496C8C73}" destId="{684FB0C2-F743-40ED-BF61-8EA053ED3B66}" srcOrd="0" destOrd="0" presId="urn:microsoft.com/office/officeart/2005/8/layout/vList2"/>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843E53-3918-4F5C-ABB2-A7C63CDA2C1D}" type="doc">
      <dgm:prSet loTypeId="urn:microsoft.com/office/officeart/2005/8/layout/vList5" loCatId="list" qsTypeId="urn:microsoft.com/office/officeart/2005/8/quickstyle/simple1" qsCatId="simple" csTypeId="urn:microsoft.com/office/officeart/2005/8/colors/accent5_1" csCatId="accent5" phldr="1"/>
      <dgm:spPr/>
      <dgm:t>
        <a:bodyPr/>
        <a:lstStyle/>
        <a:p>
          <a:endParaRPr lang="fr-CA"/>
        </a:p>
      </dgm:t>
    </dgm:pt>
    <dgm:pt modelId="{E228AC05-CA4B-4F28-9B88-804B36C29FE1}">
      <dgm:prSet custT="1"/>
      <dgm:spPr/>
      <dgm:t>
        <a:bodyPr/>
        <a:lstStyle/>
        <a:p>
          <a:pPr rtl="0"/>
          <a:r>
            <a:rPr lang="en-CA" sz="1600" b="1" dirty="0"/>
            <a:t>Musician</a:t>
          </a:r>
          <a:endParaRPr lang="fr-CA" sz="1600" dirty="0"/>
        </a:p>
      </dgm:t>
    </dgm:pt>
    <dgm:pt modelId="{6DF997BB-5CA0-4D17-A65C-5951596A142B}" type="parTrans" cxnId="{E496DA97-7251-44A3-8CED-7DE23117EC42}">
      <dgm:prSet/>
      <dgm:spPr/>
      <dgm:t>
        <a:bodyPr/>
        <a:lstStyle/>
        <a:p>
          <a:endParaRPr lang="fr-CA"/>
        </a:p>
      </dgm:t>
    </dgm:pt>
    <dgm:pt modelId="{3BC3C8A9-50D6-40A1-833D-55B96ACE5F5E}" type="sibTrans" cxnId="{E496DA97-7251-44A3-8CED-7DE23117EC42}">
      <dgm:prSet/>
      <dgm:spPr/>
      <dgm:t>
        <a:bodyPr/>
        <a:lstStyle/>
        <a:p>
          <a:endParaRPr lang="fr-CA"/>
        </a:p>
      </dgm:t>
    </dgm:pt>
    <dgm:pt modelId="{736FB81E-1A20-4B8C-9A7E-0262676DCEFC}" type="pres">
      <dgm:prSet presAssocID="{F2843E53-3918-4F5C-ABB2-A7C63CDA2C1D}" presName="Name0" presStyleCnt="0">
        <dgm:presLayoutVars>
          <dgm:dir/>
          <dgm:animLvl val="lvl"/>
          <dgm:resizeHandles val="exact"/>
        </dgm:presLayoutVars>
      </dgm:prSet>
      <dgm:spPr/>
    </dgm:pt>
    <dgm:pt modelId="{0CABC591-1DE8-421B-9704-61FD48D61270}" type="pres">
      <dgm:prSet presAssocID="{E228AC05-CA4B-4F28-9B88-804B36C29FE1}" presName="linNode" presStyleCnt="0"/>
      <dgm:spPr/>
    </dgm:pt>
    <dgm:pt modelId="{1D83678A-2738-4096-8653-AAA0524119E9}" type="pres">
      <dgm:prSet presAssocID="{E228AC05-CA4B-4F28-9B88-804B36C29FE1}" presName="parentText" presStyleLbl="node1" presStyleIdx="0" presStyleCnt="1" custScaleX="277778" custLinFactY="-25548" custLinFactNeighborX="49503" custLinFactNeighborY="-100000">
        <dgm:presLayoutVars>
          <dgm:chMax val="1"/>
          <dgm:bulletEnabled val="1"/>
        </dgm:presLayoutVars>
      </dgm:prSet>
      <dgm:spPr/>
    </dgm:pt>
  </dgm:ptLst>
  <dgm:cxnLst>
    <dgm:cxn modelId="{25071983-0662-49CA-B87D-077F9933EBAF}" type="presOf" srcId="{E228AC05-CA4B-4F28-9B88-804B36C29FE1}" destId="{1D83678A-2738-4096-8653-AAA0524119E9}" srcOrd="0" destOrd="0" presId="urn:microsoft.com/office/officeart/2005/8/layout/vList5"/>
    <dgm:cxn modelId="{E496DA97-7251-44A3-8CED-7DE23117EC42}" srcId="{F2843E53-3918-4F5C-ABB2-A7C63CDA2C1D}" destId="{E228AC05-CA4B-4F28-9B88-804B36C29FE1}" srcOrd="0" destOrd="0" parTransId="{6DF997BB-5CA0-4D17-A65C-5951596A142B}" sibTransId="{3BC3C8A9-50D6-40A1-833D-55B96ACE5F5E}"/>
    <dgm:cxn modelId="{4B0B65CE-6B6D-495A-8168-A3FE0A5DBAF3}" type="presOf" srcId="{F2843E53-3918-4F5C-ABB2-A7C63CDA2C1D}" destId="{736FB81E-1A20-4B8C-9A7E-0262676DCEFC}" srcOrd="0" destOrd="0" presId="urn:microsoft.com/office/officeart/2005/8/layout/vList5"/>
    <dgm:cxn modelId="{88C560C2-AD14-496E-8B4E-8108BD506FD0}" type="presParOf" srcId="{736FB81E-1A20-4B8C-9A7E-0262676DCEFC}" destId="{0CABC591-1DE8-421B-9704-61FD48D61270}" srcOrd="0" destOrd="0" presId="urn:microsoft.com/office/officeart/2005/8/layout/vList5"/>
    <dgm:cxn modelId="{B2A8B92A-66FC-4A4C-8486-811B437CB689}" type="presParOf" srcId="{0CABC591-1DE8-421B-9704-61FD48D61270}" destId="{1D83678A-2738-4096-8653-AAA0524119E9}" srcOrd="0" destOrd="0" presId="urn:microsoft.com/office/officeart/2005/8/layout/vList5"/>
  </dgm:cxnLst>
  <dgm:bg/>
  <dgm:whole/>
  <dgm:extLst>
    <a:ext uri="http://schemas.microsoft.com/office/drawing/2008/diagram">
      <dsp:dataModelExt xmlns:dsp="http://schemas.microsoft.com/office/drawing/2008/diagram" relId="rId24"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82B7F31-A089-428F-AB4F-5407AC3F9776}" type="doc">
      <dgm:prSet loTypeId="urn:microsoft.com/office/officeart/2005/8/layout/vList5" loCatId="list" qsTypeId="urn:microsoft.com/office/officeart/2005/8/quickstyle/simple1" qsCatId="simple" csTypeId="urn:microsoft.com/office/officeart/2005/8/colors/accent5_1" csCatId="accent5" phldr="1"/>
      <dgm:spPr/>
      <dgm:t>
        <a:bodyPr/>
        <a:lstStyle/>
        <a:p>
          <a:endParaRPr lang="fr-CA"/>
        </a:p>
      </dgm:t>
    </dgm:pt>
    <dgm:pt modelId="{0A6E6C74-464E-48BE-B46F-A3D72F818C15}">
      <dgm:prSet/>
      <dgm:spPr/>
      <dgm:t>
        <a:bodyPr/>
        <a:lstStyle/>
        <a:p>
          <a:pPr rtl="0"/>
          <a:r>
            <a:rPr lang="en-CA" b="1" dirty="0"/>
            <a:t>Student</a:t>
          </a:r>
          <a:endParaRPr lang="fr-CA" dirty="0"/>
        </a:p>
      </dgm:t>
    </dgm:pt>
    <dgm:pt modelId="{7E121840-33C2-4D9C-A730-9A85840ADED7}" type="parTrans" cxnId="{187E9A82-B570-4722-9874-FEC4EBB63E44}">
      <dgm:prSet/>
      <dgm:spPr/>
      <dgm:t>
        <a:bodyPr/>
        <a:lstStyle/>
        <a:p>
          <a:endParaRPr lang="fr-CA"/>
        </a:p>
      </dgm:t>
    </dgm:pt>
    <dgm:pt modelId="{6FDD184D-1893-4D34-B58A-BF5CFBFE1786}" type="sibTrans" cxnId="{187E9A82-B570-4722-9874-FEC4EBB63E44}">
      <dgm:prSet/>
      <dgm:spPr/>
      <dgm:t>
        <a:bodyPr/>
        <a:lstStyle/>
        <a:p>
          <a:endParaRPr lang="fr-CA"/>
        </a:p>
      </dgm:t>
    </dgm:pt>
    <dgm:pt modelId="{622F1F61-F5D5-41AC-98A7-941DF171D7EA}" type="pres">
      <dgm:prSet presAssocID="{882B7F31-A089-428F-AB4F-5407AC3F9776}" presName="Name0" presStyleCnt="0">
        <dgm:presLayoutVars>
          <dgm:dir/>
          <dgm:animLvl val="lvl"/>
          <dgm:resizeHandles val="exact"/>
        </dgm:presLayoutVars>
      </dgm:prSet>
      <dgm:spPr/>
    </dgm:pt>
    <dgm:pt modelId="{4EECC47B-7297-4F86-A501-DB9FBDFCFC8F}" type="pres">
      <dgm:prSet presAssocID="{0A6E6C74-464E-48BE-B46F-A3D72F818C15}" presName="linNode" presStyleCnt="0"/>
      <dgm:spPr/>
    </dgm:pt>
    <dgm:pt modelId="{E7E9E223-4063-4308-9E75-4B43E9A6381E}" type="pres">
      <dgm:prSet presAssocID="{0A6E6C74-464E-48BE-B46F-A3D72F818C15}" presName="parentText" presStyleLbl="node1" presStyleIdx="0" presStyleCnt="1" custScaleX="277778" custLinFactNeighborX="136" custLinFactNeighborY="17444">
        <dgm:presLayoutVars>
          <dgm:chMax val="1"/>
          <dgm:bulletEnabled val="1"/>
        </dgm:presLayoutVars>
      </dgm:prSet>
      <dgm:spPr/>
    </dgm:pt>
  </dgm:ptLst>
  <dgm:cxnLst>
    <dgm:cxn modelId="{3BC9F623-DA6D-4074-9597-BEFCB194D8DF}" type="presOf" srcId="{0A6E6C74-464E-48BE-B46F-A3D72F818C15}" destId="{E7E9E223-4063-4308-9E75-4B43E9A6381E}" srcOrd="0" destOrd="0" presId="urn:microsoft.com/office/officeart/2005/8/layout/vList5"/>
    <dgm:cxn modelId="{77E4B344-D1FE-40D7-B2EA-330457351000}" type="presOf" srcId="{882B7F31-A089-428F-AB4F-5407AC3F9776}" destId="{622F1F61-F5D5-41AC-98A7-941DF171D7EA}" srcOrd="0" destOrd="0" presId="urn:microsoft.com/office/officeart/2005/8/layout/vList5"/>
    <dgm:cxn modelId="{187E9A82-B570-4722-9874-FEC4EBB63E44}" srcId="{882B7F31-A089-428F-AB4F-5407AC3F9776}" destId="{0A6E6C74-464E-48BE-B46F-A3D72F818C15}" srcOrd="0" destOrd="0" parTransId="{7E121840-33C2-4D9C-A730-9A85840ADED7}" sibTransId="{6FDD184D-1893-4D34-B58A-BF5CFBFE1786}"/>
    <dgm:cxn modelId="{E3050E35-0237-4CC3-AD0B-89E13F2ACD84}" type="presParOf" srcId="{622F1F61-F5D5-41AC-98A7-941DF171D7EA}" destId="{4EECC47B-7297-4F86-A501-DB9FBDFCFC8F}" srcOrd="0" destOrd="0" presId="urn:microsoft.com/office/officeart/2005/8/layout/vList5"/>
    <dgm:cxn modelId="{B099EBAF-9C49-4F57-87C8-ABF5D2D71F02}" type="presParOf" srcId="{4EECC47B-7297-4F86-A501-DB9FBDFCFC8F}" destId="{E7E9E223-4063-4308-9E75-4B43E9A6381E}" srcOrd="0" destOrd="0" presId="urn:microsoft.com/office/officeart/2005/8/layout/vList5"/>
  </dgm:cxnLst>
  <dgm:bg/>
  <dgm:whole/>
  <dgm:extLst>
    <a:ext uri="http://schemas.microsoft.com/office/drawing/2008/diagram">
      <dsp:dataModelExt xmlns:dsp="http://schemas.microsoft.com/office/drawing/2008/diagram" relId="rId2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299A595-C27B-459A-A3CC-B0E352152019}" type="doc">
      <dgm:prSet loTypeId="urn:microsoft.com/office/officeart/2005/8/layout/vList5" loCatId="list" qsTypeId="urn:microsoft.com/office/officeart/2005/8/quickstyle/simple1" qsCatId="simple" csTypeId="urn:microsoft.com/office/officeart/2005/8/colors/accent5_1" csCatId="accent5" phldr="1"/>
      <dgm:spPr/>
      <dgm:t>
        <a:bodyPr/>
        <a:lstStyle/>
        <a:p>
          <a:endParaRPr lang="fr-CA"/>
        </a:p>
      </dgm:t>
    </dgm:pt>
    <dgm:pt modelId="{FA5793DB-95BE-4359-AF08-CBD2A986A63D}">
      <dgm:prSet/>
      <dgm:spPr/>
      <dgm:t>
        <a:bodyPr/>
        <a:lstStyle/>
        <a:p>
          <a:pPr rtl="0"/>
          <a:r>
            <a:rPr lang="en-CA" b="1" dirty="0"/>
            <a:t>Engineer</a:t>
          </a:r>
          <a:endParaRPr lang="fr-CA" dirty="0"/>
        </a:p>
      </dgm:t>
    </dgm:pt>
    <dgm:pt modelId="{A8AAE340-3255-4EC0-9571-D4CDCF460AB1}" type="parTrans" cxnId="{2432008C-6244-46A3-A223-90EBE1A7CB3F}">
      <dgm:prSet/>
      <dgm:spPr/>
      <dgm:t>
        <a:bodyPr/>
        <a:lstStyle/>
        <a:p>
          <a:endParaRPr lang="fr-CA"/>
        </a:p>
      </dgm:t>
    </dgm:pt>
    <dgm:pt modelId="{4856830C-F235-491C-87E0-EFC39F0476D4}" type="sibTrans" cxnId="{2432008C-6244-46A3-A223-90EBE1A7CB3F}">
      <dgm:prSet/>
      <dgm:spPr/>
      <dgm:t>
        <a:bodyPr/>
        <a:lstStyle/>
        <a:p>
          <a:endParaRPr lang="fr-CA"/>
        </a:p>
      </dgm:t>
    </dgm:pt>
    <dgm:pt modelId="{F7CB5B9A-DC47-4229-9890-2E40606C47A9}" type="pres">
      <dgm:prSet presAssocID="{4299A595-C27B-459A-A3CC-B0E352152019}" presName="Name0" presStyleCnt="0">
        <dgm:presLayoutVars>
          <dgm:dir/>
          <dgm:animLvl val="lvl"/>
          <dgm:resizeHandles val="exact"/>
        </dgm:presLayoutVars>
      </dgm:prSet>
      <dgm:spPr/>
    </dgm:pt>
    <dgm:pt modelId="{C7945F2F-095F-406E-8C49-55622FE027E0}" type="pres">
      <dgm:prSet presAssocID="{FA5793DB-95BE-4359-AF08-CBD2A986A63D}" presName="linNode" presStyleCnt="0"/>
      <dgm:spPr/>
    </dgm:pt>
    <dgm:pt modelId="{C6AF108F-785E-46E6-97D9-13A475E6F2DB}" type="pres">
      <dgm:prSet presAssocID="{FA5793DB-95BE-4359-AF08-CBD2A986A63D}" presName="parentText" presStyleLbl="node1" presStyleIdx="0" presStyleCnt="1" custScaleX="277778" custLinFactX="100000" custLinFactY="298556" custLinFactNeighborX="155275" custLinFactNeighborY="300000">
        <dgm:presLayoutVars>
          <dgm:chMax val="1"/>
          <dgm:bulletEnabled val="1"/>
        </dgm:presLayoutVars>
      </dgm:prSet>
      <dgm:spPr/>
    </dgm:pt>
  </dgm:ptLst>
  <dgm:cxnLst>
    <dgm:cxn modelId="{EABFEC61-0F8D-4A9F-B62E-00E94154D11A}" type="presOf" srcId="{4299A595-C27B-459A-A3CC-B0E352152019}" destId="{F7CB5B9A-DC47-4229-9890-2E40606C47A9}" srcOrd="0" destOrd="0" presId="urn:microsoft.com/office/officeart/2005/8/layout/vList5"/>
    <dgm:cxn modelId="{2432008C-6244-46A3-A223-90EBE1A7CB3F}" srcId="{4299A595-C27B-459A-A3CC-B0E352152019}" destId="{FA5793DB-95BE-4359-AF08-CBD2A986A63D}" srcOrd="0" destOrd="0" parTransId="{A8AAE340-3255-4EC0-9571-D4CDCF460AB1}" sibTransId="{4856830C-F235-491C-87E0-EFC39F0476D4}"/>
    <dgm:cxn modelId="{F45B57BF-1E55-42AD-BAA9-7DC822EAD067}" type="presOf" srcId="{FA5793DB-95BE-4359-AF08-CBD2A986A63D}" destId="{C6AF108F-785E-46E6-97D9-13A475E6F2DB}" srcOrd="0" destOrd="0" presId="urn:microsoft.com/office/officeart/2005/8/layout/vList5"/>
    <dgm:cxn modelId="{8F03E132-9CA8-4AAD-8C77-FD7D20F378C4}" type="presParOf" srcId="{F7CB5B9A-DC47-4229-9890-2E40606C47A9}" destId="{C7945F2F-095F-406E-8C49-55622FE027E0}" srcOrd="0" destOrd="0" presId="urn:microsoft.com/office/officeart/2005/8/layout/vList5"/>
    <dgm:cxn modelId="{E9E68AB7-6650-4D7F-867F-B694F6275959}" type="presParOf" srcId="{C7945F2F-095F-406E-8C49-55622FE027E0}" destId="{C6AF108F-785E-46E6-97D9-13A475E6F2DB}" srcOrd="0" destOrd="0" presId="urn:microsoft.com/office/officeart/2005/8/layout/vList5"/>
  </dgm:cxnLst>
  <dgm:bg/>
  <dgm:whole/>
  <dgm:extLst>
    <a:ext uri="http://schemas.microsoft.com/office/drawing/2008/diagram">
      <dsp:dataModelExt xmlns:dsp="http://schemas.microsoft.com/office/drawing/2008/diagram" relId="rId34"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4E05669-4869-4FF8-A7F4-AA579746BA17}" type="doc">
      <dgm:prSet loTypeId="urn:microsoft.com/office/officeart/2005/8/layout/vList5" loCatId="list" qsTypeId="urn:microsoft.com/office/officeart/2005/8/quickstyle/simple1" qsCatId="simple" csTypeId="urn:microsoft.com/office/officeart/2005/8/colors/accent5_1" csCatId="accent5" phldr="1"/>
      <dgm:spPr/>
      <dgm:t>
        <a:bodyPr/>
        <a:lstStyle/>
        <a:p>
          <a:endParaRPr lang="fr-CA"/>
        </a:p>
      </dgm:t>
    </dgm:pt>
    <dgm:pt modelId="{E9EA818B-72AB-48BB-8D18-07C4541210C7}">
      <dgm:prSet custT="1"/>
      <dgm:spPr/>
      <dgm:t>
        <a:bodyPr/>
        <a:lstStyle/>
        <a:p>
          <a:pPr rtl="0"/>
          <a:r>
            <a:rPr lang="en-CA" sz="1600" b="1" dirty="0"/>
            <a:t>Social </a:t>
          </a:r>
          <a:br>
            <a:rPr lang="en-CA" sz="1600" b="1" dirty="0"/>
          </a:br>
          <a:r>
            <a:rPr lang="en-CA" sz="1600" b="1" dirty="0"/>
            <a:t>Worker</a:t>
          </a:r>
          <a:endParaRPr lang="fr-CA" sz="1600" dirty="0"/>
        </a:p>
      </dgm:t>
    </dgm:pt>
    <dgm:pt modelId="{E3FF996E-5B55-4EE0-A54C-958E4C8A12F3}" type="parTrans" cxnId="{41573BF5-0749-4125-B433-F24AF1E24008}">
      <dgm:prSet/>
      <dgm:spPr/>
      <dgm:t>
        <a:bodyPr/>
        <a:lstStyle/>
        <a:p>
          <a:endParaRPr lang="fr-CA"/>
        </a:p>
      </dgm:t>
    </dgm:pt>
    <dgm:pt modelId="{B55A47BC-420B-435B-83AB-F1CCA6DEBB26}" type="sibTrans" cxnId="{41573BF5-0749-4125-B433-F24AF1E24008}">
      <dgm:prSet/>
      <dgm:spPr/>
      <dgm:t>
        <a:bodyPr/>
        <a:lstStyle/>
        <a:p>
          <a:endParaRPr lang="fr-CA"/>
        </a:p>
      </dgm:t>
    </dgm:pt>
    <dgm:pt modelId="{E574D1F5-87D2-4338-A6FC-2EB4B551C958}" type="pres">
      <dgm:prSet presAssocID="{74E05669-4869-4FF8-A7F4-AA579746BA17}" presName="Name0" presStyleCnt="0">
        <dgm:presLayoutVars>
          <dgm:dir/>
          <dgm:animLvl val="lvl"/>
          <dgm:resizeHandles val="exact"/>
        </dgm:presLayoutVars>
      </dgm:prSet>
      <dgm:spPr/>
    </dgm:pt>
    <dgm:pt modelId="{CA130DE4-C49C-4950-98C2-68C6D598D236}" type="pres">
      <dgm:prSet presAssocID="{E9EA818B-72AB-48BB-8D18-07C4541210C7}" presName="linNode" presStyleCnt="0"/>
      <dgm:spPr/>
    </dgm:pt>
    <dgm:pt modelId="{72A6006D-2C8C-4DBE-93C5-B2156027058B}" type="pres">
      <dgm:prSet presAssocID="{E9EA818B-72AB-48BB-8D18-07C4541210C7}" presName="parentText" presStyleLbl="node1" presStyleIdx="0" presStyleCnt="1" custScaleX="275938" custLinFactX="-3631" custLinFactNeighborX="-100000" custLinFactNeighborY="-17535">
        <dgm:presLayoutVars>
          <dgm:chMax val="1"/>
          <dgm:bulletEnabled val="1"/>
        </dgm:presLayoutVars>
      </dgm:prSet>
      <dgm:spPr/>
    </dgm:pt>
  </dgm:ptLst>
  <dgm:cxnLst>
    <dgm:cxn modelId="{906AE366-96CA-40DB-95D6-A87867495674}" type="presOf" srcId="{E9EA818B-72AB-48BB-8D18-07C4541210C7}" destId="{72A6006D-2C8C-4DBE-93C5-B2156027058B}" srcOrd="0" destOrd="0" presId="urn:microsoft.com/office/officeart/2005/8/layout/vList5"/>
    <dgm:cxn modelId="{EF051B92-A57E-4A8B-96B0-A3670C9FED7D}" type="presOf" srcId="{74E05669-4869-4FF8-A7F4-AA579746BA17}" destId="{E574D1F5-87D2-4338-A6FC-2EB4B551C958}" srcOrd="0" destOrd="0" presId="urn:microsoft.com/office/officeart/2005/8/layout/vList5"/>
    <dgm:cxn modelId="{41573BF5-0749-4125-B433-F24AF1E24008}" srcId="{74E05669-4869-4FF8-A7F4-AA579746BA17}" destId="{E9EA818B-72AB-48BB-8D18-07C4541210C7}" srcOrd="0" destOrd="0" parTransId="{E3FF996E-5B55-4EE0-A54C-958E4C8A12F3}" sibTransId="{B55A47BC-420B-435B-83AB-F1CCA6DEBB26}"/>
    <dgm:cxn modelId="{5411020A-72F4-4248-9184-624B98BA759E}" type="presParOf" srcId="{E574D1F5-87D2-4338-A6FC-2EB4B551C958}" destId="{CA130DE4-C49C-4950-98C2-68C6D598D236}" srcOrd="0" destOrd="0" presId="urn:microsoft.com/office/officeart/2005/8/layout/vList5"/>
    <dgm:cxn modelId="{8178A727-8024-4D8E-89D9-AD9F72444C1D}" type="presParOf" srcId="{CA130DE4-C49C-4950-98C2-68C6D598D236}" destId="{72A6006D-2C8C-4DBE-93C5-B2156027058B}" srcOrd="0" destOrd="0" presId="urn:microsoft.com/office/officeart/2005/8/layout/vList5"/>
  </dgm:cxnLst>
  <dgm:bg/>
  <dgm:whole/>
  <dgm:extLst>
    <a:ext uri="http://schemas.microsoft.com/office/drawing/2008/diagram">
      <dsp:dataModelExt xmlns:dsp="http://schemas.microsoft.com/office/drawing/2008/diagram" relId="rId3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ED9F54-9850-45D6-B194-850085E914F3}">
      <dsp:nvSpPr>
        <dsp:cNvPr id="0" name=""/>
        <dsp:cNvSpPr/>
      </dsp:nvSpPr>
      <dsp:spPr>
        <a:xfrm>
          <a:off x="0" y="0"/>
          <a:ext cx="1368152" cy="882081"/>
        </a:xfrm>
        <a:prstGeom prst="round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CA" sz="1600" b="1" kern="1200" dirty="0"/>
            <a:t>Farmer &amp;</a:t>
          </a:r>
          <a:br>
            <a:rPr lang="en-CA" sz="1600" b="1" kern="1200" dirty="0"/>
          </a:br>
          <a:r>
            <a:rPr lang="en-CA" sz="1600" b="1" kern="1200" dirty="0"/>
            <a:t>Businessman</a:t>
          </a:r>
          <a:endParaRPr lang="fr-CA" sz="1600" kern="1200" dirty="0"/>
        </a:p>
      </dsp:txBody>
      <dsp:txXfrm>
        <a:off x="43060" y="43060"/>
        <a:ext cx="1282032" cy="7959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4FB0C2-F743-40ED-BF61-8EA053ED3B66}">
      <dsp:nvSpPr>
        <dsp:cNvPr id="0" name=""/>
        <dsp:cNvSpPr/>
      </dsp:nvSpPr>
      <dsp:spPr>
        <a:xfrm>
          <a:off x="0" y="4816"/>
          <a:ext cx="1333500" cy="636480"/>
        </a:xfrm>
        <a:prstGeom prst="round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CA" sz="1600" b="1" kern="1200" dirty="0">
              <a:latin typeface="+mn-lt"/>
            </a:rPr>
            <a:t>Soldier &amp; Police Officer</a:t>
          </a:r>
          <a:endParaRPr lang="fr-CA" sz="1600" kern="1200" dirty="0">
            <a:latin typeface="+mn-lt"/>
          </a:endParaRPr>
        </a:p>
      </dsp:txBody>
      <dsp:txXfrm>
        <a:off x="31070" y="35886"/>
        <a:ext cx="1271360" cy="5743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83678A-2738-4096-8653-AAA0524119E9}">
      <dsp:nvSpPr>
        <dsp:cNvPr id="0" name=""/>
        <dsp:cNvSpPr/>
      </dsp:nvSpPr>
      <dsp:spPr>
        <a:xfrm>
          <a:off x="1094" y="0"/>
          <a:ext cx="1120969" cy="368300"/>
        </a:xfrm>
        <a:prstGeom prst="round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rtl="0">
            <a:lnSpc>
              <a:spcPct val="90000"/>
            </a:lnSpc>
            <a:spcBef>
              <a:spcPct val="0"/>
            </a:spcBef>
            <a:spcAft>
              <a:spcPct val="35000"/>
            </a:spcAft>
            <a:buNone/>
          </a:pPr>
          <a:r>
            <a:rPr lang="en-CA" sz="1600" b="1" kern="1200" dirty="0"/>
            <a:t>Musician</a:t>
          </a:r>
          <a:endParaRPr lang="fr-CA" sz="1600" kern="1200" dirty="0"/>
        </a:p>
      </dsp:txBody>
      <dsp:txXfrm>
        <a:off x="19073" y="17979"/>
        <a:ext cx="1085011" cy="3323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E9E223-4063-4308-9E75-4B43E9A6381E}">
      <dsp:nvSpPr>
        <dsp:cNvPr id="0" name=""/>
        <dsp:cNvSpPr/>
      </dsp:nvSpPr>
      <dsp:spPr>
        <a:xfrm>
          <a:off x="1040" y="0"/>
          <a:ext cx="1065759" cy="338554"/>
        </a:xfrm>
        <a:prstGeom prst="round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rtl="0">
            <a:lnSpc>
              <a:spcPct val="90000"/>
            </a:lnSpc>
            <a:spcBef>
              <a:spcPct val="0"/>
            </a:spcBef>
            <a:spcAft>
              <a:spcPct val="35000"/>
            </a:spcAft>
            <a:buNone/>
          </a:pPr>
          <a:r>
            <a:rPr lang="en-CA" sz="1700" b="1" kern="1200" dirty="0"/>
            <a:t>Student</a:t>
          </a:r>
          <a:endParaRPr lang="fr-CA" sz="1700" kern="1200" dirty="0"/>
        </a:p>
      </dsp:txBody>
      <dsp:txXfrm>
        <a:off x="17567" y="16527"/>
        <a:ext cx="1032705" cy="3055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AF108F-785E-46E6-97D9-13A475E6F2DB}">
      <dsp:nvSpPr>
        <dsp:cNvPr id="0" name=""/>
        <dsp:cNvSpPr/>
      </dsp:nvSpPr>
      <dsp:spPr>
        <a:xfrm>
          <a:off x="1044" y="0"/>
          <a:ext cx="1069509" cy="354221"/>
        </a:xfrm>
        <a:prstGeom prst="round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rtl="0">
            <a:lnSpc>
              <a:spcPct val="90000"/>
            </a:lnSpc>
            <a:spcBef>
              <a:spcPct val="0"/>
            </a:spcBef>
            <a:spcAft>
              <a:spcPct val="35000"/>
            </a:spcAft>
            <a:buNone/>
          </a:pPr>
          <a:r>
            <a:rPr lang="en-CA" sz="1700" b="1" kern="1200" dirty="0"/>
            <a:t>Engineer</a:t>
          </a:r>
          <a:endParaRPr lang="fr-CA" sz="1700" kern="1200" dirty="0"/>
        </a:p>
      </dsp:txBody>
      <dsp:txXfrm>
        <a:off x="18336" y="17292"/>
        <a:ext cx="1034925" cy="3196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A6006D-2C8C-4DBE-93C5-B2156027058B}">
      <dsp:nvSpPr>
        <dsp:cNvPr id="0" name=""/>
        <dsp:cNvSpPr/>
      </dsp:nvSpPr>
      <dsp:spPr>
        <a:xfrm>
          <a:off x="0" y="0"/>
          <a:ext cx="1116516" cy="503629"/>
        </a:xfrm>
        <a:prstGeom prst="round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rtl="0">
            <a:lnSpc>
              <a:spcPct val="90000"/>
            </a:lnSpc>
            <a:spcBef>
              <a:spcPct val="0"/>
            </a:spcBef>
            <a:spcAft>
              <a:spcPct val="35000"/>
            </a:spcAft>
            <a:buNone/>
          </a:pPr>
          <a:r>
            <a:rPr lang="en-CA" sz="1600" b="1" kern="1200" dirty="0"/>
            <a:t>Social </a:t>
          </a:r>
          <a:br>
            <a:rPr lang="en-CA" sz="1600" b="1" kern="1200" dirty="0"/>
          </a:br>
          <a:r>
            <a:rPr lang="en-CA" sz="1600" b="1" kern="1200" dirty="0"/>
            <a:t>Worker</a:t>
          </a:r>
          <a:endParaRPr lang="fr-CA" sz="1600" kern="1200" dirty="0"/>
        </a:p>
      </dsp:txBody>
      <dsp:txXfrm>
        <a:off x="24585" y="24585"/>
        <a:ext cx="1067346" cy="45445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fr-C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8BADDCE-9B3C-40F4-A9EC-A9BCE35DD77D}" type="datetimeFigureOut">
              <a:rPr lang="fr-CA" smtClean="0"/>
              <a:t>2021-09-15</a:t>
            </a:fld>
            <a:endParaRPr lang="fr-CA"/>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fr-CA"/>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fr-C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5B3BDD1-F520-4FCE-B55F-1CA94BD7128C}" type="slidenum">
              <a:rPr lang="fr-CA" smtClean="0"/>
              <a:t>‹#›</a:t>
            </a:fld>
            <a:endParaRPr lang="fr-CA"/>
          </a:p>
        </p:txBody>
      </p:sp>
    </p:spTree>
    <p:extLst>
      <p:ext uri="{BB962C8B-B14F-4D97-AF65-F5344CB8AC3E}">
        <p14:creationId xmlns:p14="http://schemas.microsoft.com/office/powerpoint/2010/main" val="456660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p>
            <a:fld id="{DDDF778D-E0BF-4E48-8EB6-BD9EA332D9FA}" type="slidenum">
              <a:rPr lang="en-US" altLang="en-US" smtClean="0">
                <a:latin typeface="Arial" charset="0"/>
              </a:rPr>
              <a:pPr/>
              <a:t>1</a:t>
            </a:fld>
            <a:endParaRPr lang="en-US" altLang="en-US">
              <a:latin typeface="Arial" charset="0"/>
            </a:endParaRPr>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p:spPr>
        <p:txBody>
          <a:bodyPr/>
          <a:lstStyle/>
          <a:p>
            <a:pPr eaLnBrk="1" hangingPunct="1"/>
            <a:endParaRPr lang="en-US" altLang="en-US"/>
          </a:p>
        </p:txBody>
      </p:sp>
    </p:spTree>
    <p:extLst>
      <p:ext uri="{BB962C8B-B14F-4D97-AF65-F5344CB8AC3E}">
        <p14:creationId xmlns:p14="http://schemas.microsoft.com/office/powerpoint/2010/main" val="1757594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BC66358-7201-4132-A968-D389A68E3931}" type="slidenum">
              <a:rPr lang="en-US" altLang="en-US" smtClean="0">
                <a:latin typeface="Arial" charset="0"/>
              </a:rPr>
              <a:pPr/>
              <a:t>2</a:t>
            </a:fld>
            <a:endParaRPr lang="en-US" altLang="en-US">
              <a:latin typeface="Arial" charset="0"/>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altLang="en-US"/>
          </a:p>
        </p:txBody>
      </p:sp>
    </p:spTree>
    <p:extLst>
      <p:ext uri="{BB962C8B-B14F-4D97-AF65-F5344CB8AC3E}">
        <p14:creationId xmlns:p14="http://schemas.microsoft.com/office/powerpoint/2010/main" val="889195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5AE10A8F-0483-4ECD-A153-88B423248D44}" type="slidenum">
              <a:rPr lang="en-US" altLang="en-US" smtClean="0">
                <a:latin typeface="Arial" charset="0"/>
              </a:rPr>
              <a:pPr/>
              <a:t>3</a:t>
            </a:fld>
            <a:endParaRPr lang="en-US" altLang="en-US">
              <a:latin typeface="Arial" charset="0"/>
            </a:endParaRPr>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en-US" altLang="en-US"/>
          </a:p>
        </p:txBody>
      </p:sp>
    </p:spTree>
    <p:extLst>
      <p:ext uri="{BB962C8B-B14F-4D97-AF65-F5344CB8AC3E}">
        <p14:creationId xmlns:p14="http://schemas.microsoft.com/office/powerpoint/2010/main" val="3501709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0FC1F1EC-F982-40CC-8F03-0FF38787D8EE}" type="slidenum">
              <a:rPr lang="en-US" altLang="en-US" smtClean="0">
                <a:latin typeface="Arial" charset="0"/>
              </a:rPr>
              <a:pPr/>
              <a:t>4</a:t>
            </a:fld>
            <a:endParaRPr lang="en-US" altLang="en-US">
              <a:latin typeface="Arial"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endParaRPr lang="en-US" altLang="en-US"/>
          </a:p>
        </p:txBody>
      </p:sp>
    </p:spTree>
    <p:extLst>
      <p:ext uri="{BB962C8B-B14F-4D97-AF65-F5344CB8AC3E}">
        <p14:creationId xmlns:p14="http://schemas.microsoft.com/office/powerpoint/2010/main" val="3284999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19599B9B-5F31-460A-B3EF-6CEC2122DCBB}" type="slidenum">
              <a:rPr lang="en-US" altLang="en-US" smtClean="0">
                <a:latin typeface="Arial" charset="0"/>
              </a:rPr>
              <a:pPr/>
              <a:t>5</a:t>
            </a:fld>
            <a:endParaRPr lang="en-US" altLang="en-US">
              <a:latin typeface="Arial"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eaLnBrk="1" hangingPunct="1"/>
            <a:endParaRPr lang="en-US" altLang="en-US"/>
          </a:p>
        </p:txBody>
      </p:sp>
    </p:spTree>
    <p:extLst>
      <p:ext uri="{BB962C8B-B14F-4D97-AF65-F5344CB8AC3E}">
        <p14:creationId xmlns:p14="http://schemas.microsoft.com/office/powerpoint/2010/main" val="3665276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BDE48841-5AD7-487D-BDBD-B1E103B4DE4D}" type="slidenum">
              <a:rPr lang="en-US" altLang="en-US" smtClean="0">
                <a:latin typeface="Arial" charset="0"/>
              </a:rPr>
              <a:pPr/>
              <a:t>6</a:t>
            </a:fld>
            <a:endParaRPr lang="en-US" altLang="en-US">
              <a:latin typeface="Arial" charset="0"/>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ltLang="en-US"/>
          </a:p>
        </p:txBody>
      </p:sp>
    </p:spTree>
    <p:extLst>
      <p:ext uri="{BB962C8B-B14F-4D97-AF65-F5344CB8AC3E}">
        <p14:creationId xmlns:p14="http://schemas.microsoft.com/office/powerpoint/2010/main" val="1278044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0F8C577D-A4F3-454C-852D-8C02704A5B92}" type="slidenum">
              <a:rPr lang="en-US" altLang="en-US" smtClean="0">
                <a:latin typeface="Arial" charset="0"/>
              </a:rPr>
              <a:pPr/>
              <a:t>7</a:t>
            </a:fld>
            <a:endParaRPr lang="en-US" altLang="en-US">
              <a:latin typeface="Arial" charset="0"/>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en-US" altLang="en-US"/>
          </a:p>
        </p:txBody>
      </p:sp>
    </p:spTree>
    <p:extLst>
      <p:ext uri="{BB962C8B-B14F-4D97-AF65-F5344CB8AC3E}">
        <p14:creationId xmlns:p14="http://schemas.microsoft.com/office/powerpoint/2010/main" val="3073523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E56768F3-CF57-4B2F-AFA4-133A01A7F00A}" type="slidenum">
              <a:rPr lang="en-US" altLang="en-US" smtClean="0">
                <a:latin typeface="Arial" charset="0"/>
              </a:rPr>
              <a:pPr/>
              <a:t>8</a:t>
            </a:fld>
            <a:endParaRPr lang="en-US" altLang="en-US">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en-US" altLang="en-US"/>
          </a:p>
        </p:txBody>
      </p:sp>
    </p:spTree>
    <p:extLst>
      <p:ext uri="{BB962C8B-B14F-4D97-AF65-F5344CB8AC3E}">
        <p14:creationId xmlns:p14="http://schemas.microsoft.com/office/powerpoint/2010/main" val="3086961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D49C4662-40A0-4006-9DD1-D7A684F8F3C4}" type="slidenum">
              <a:rPr lang="en-US" altLang="en-US" smtClean="0">
                <a:latin typeface="Arial" charset="0"/>
              </a:rPr>
              <a:pPr/>
              <a:t>9</a:t>
            </a:fld>
            <a:endParaRPr lang="en-US" altLang="en-US">
              <a:latin typeface="Arial" charset="0"/>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endParaRPr lang="en-US" altLang="en-US"/>
          </a:p>
        </p:txBody>
      </p:sp>
    </p:spTree>
    <p:extLst>
      <p:ext uri="{BB962C8B-B14F-4D97-AF65-F5344CB8AC3E}">
        <p14:creationId xmlns:p14="http://schemas.microsoft.com/office/powerpoint/2010/main" val="258928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47F5D610-A9FE-4A8F-8940-1DC94AB2AAC7}" type="slidenum">
              <a:rPr lang="en-US" altLang="en-US" smtClean="0">
                <a:latin typeface="Arial" charset="0"/>
              </a:rPr>
              <a:pPr/>
              <a:t>10</a:t>
            </a:fld>
            <a:endParaRPr lang="en-US" altLang="en-US">
              <a:latin typeface="Arial"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en-US" altLang="en-US"/>
          </a:p>
        </p:txBody>
      </p:sp>
    </p:spTree>
    <p:extLst>
      <p:ext uri="{BB962C8B-B14F-4D97-AF65-F5344CB8AC3E}">
        <p14:creationId xmlns:p14="http://schemas.microsoft.com/office/powerpoint/2010/main" val="1045199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Top Row, Left to right:</a:t>
            </a:r>
          </a:p>
          <a:p>
            <a:pPr eaLnBrk="1" hangingPunct="1"/>
            <a:r>
              <a:rPr lang="en-US" altLang="en-US" dirty="0"/>
              <a:t>David Anderson (Cypress Hills-Grasslands, SK) (CPC)</a:t>
            </a:r>
          </a:p>
          <a:p>
            <a:pPr eaLnBrk="1" hangingPunct="1"/>
            <a:r>
              <a:rPr lang="en-US" altLang="en-US" dirty="0" err="1"/>
              <a:t>Harjit</a:t>
            </a:r>
            <a:r>
              <a:rPr lang="en-US" altLang="en-US" dirty="0"/>
              <a:t> </a:t>
            </a:r>
            <a:r>
              <a:rPr lang="en-US" altLang="en-US" dirty="0" err="1"/>
              <a:t>Sajjan</a:t>
            </a:r>
            <a:r>
              <a:rPr lang="en-US" altLang="en-US" dirty="0"/>
              <a:t> (Vancouver South, BC) (LPC)</a:t>
            </a:r>
          </a:p>
          <a:p>
            <a:pPr eaLnBrk="1" hangingPunct="1"/>
            <a:r>
              <a:rPr lang="en-US" altLang="en-US" dirty="0"/>
              <a:t>Charlie Angus (Timmins-James Bay, ON) (NDP)</a:t>
            </a:r>
          </a:p>
          <a:p>
            <a:pPr eaLnBrk="1" hangingPunct="1"/>
            <a:endParaRPr lang="en-US" altLang="en-US" dirty="0"/>
          </a:p>
          <a:p>
            <a:pPr eaLnBrk="1" hangingPunct="1"/>
            <a:r>
              <a:rPr lang="en-US" altLang="en-US" dirty="0"/>
              <a:t>Bottom Row:</a:t>
            </a:r>
          </a:p>
          <a:p>
            <a:pPr eaLnBrk="1" hangingPunct="1"/>
            <a:r>
              <a:rPr lang="en-US" altLang="en-US" dirty="0"/>
              <a:t>Matthew </a:t>
            </a:r>
            <a:r>
              <a:rPr lang="en-US" altLang="en-US" dirty="0" err="1"/>
              <a:t>Dubé</a:t>
            </a:r>
            <a:r>
              <a:rPr lang="en-US" altLang="en-US" dirty="0"/>
              <a:t> (Beloeil-Chambly, QC) (NDP)</a:t>
            </a:r>
          </a:p>
          <a:p>
            <a:pPr eaLnBrk="1" hangingPunct="1"/>
            <a:r>
              <a:rPr lang="en-US" altLang="en-US" dirty="0"/>
              <a:t>Marilyn </a:t>
            </a:r>
            <a:r>
              <a:rPr lang="en-US" altLang="en-US" dirty="0" err="1"/>
              <a:t>Gladu</a:t>
            </a:r>
            <a:r>
              <a:rPr lang="en-US" altLang="en-US" dirty="0"/>
              <a:t> (Sarnia-Lambton, ON) (CPC)</a:t>
            </a:r>
          </a:p>
          <a:p>
            <a:pPr eaLnBrk="1" hangingPunct="1"/>
            <a:r>
              <a:rPr lang="en-US" altLang="en-US" dirty="0" err="1"/>
              <a:t>Ginette</a:t>
            </a:r>
            <a:r>
              <a:rPr lang="en-US" altLang="en-US" dirty="0"/>
              <a:t> </a:t>
            </a:r>
            <a:r>
              <a:rPr lang="en-US" altLang="en-US" dirty="0" err="1"/>
              <a:t>Petitpas</a:t>
            </a:r>
            <a:r>
              <a:rPr lang="en-US" altLang="en-US" dirty="0"/>
              <a:t>-Taylor (Moncton-Riverview-Dieppe, NB) (LPC)</a:t>
            </a:r>
          </a:p>
          <a:p>
            <a:pPr eaLnBrk="1" hangingPunct="1"/>
            <a:endParaRPr lang="en-US" altLang="en-US" dirty="0"/>
          </a:p>
          <a:p>
            <a:endParaRPr lang="fr-CA" dirty="0"/>
          </a:p>
        </p:txBody>
      </p:sp>
      <p:sp>
        <p:nvSpPr>
          <p:cNvPr id="4" name="Slide Number Placeholder 3"/>
          <p:cNvSpPr>
            <a:spLocks noGrp="1"/>
          </p:cNvSpPr>
          <p:nvPr>
            <p:ph type="sldNum" sz="quarter" idx="10"/>
          </p:nvPr>
        </p:nvSpPr>
        <p:spPr/>
        <p:txBody>
          <a:bodyPr/>
          <a:lstStyle/>
          <a:p>
            <a:fld id="{25B3BDD1-F520-4FCE-B55F-1CA94BD7128C}" type="slidenum">
              <a:rPr lang="fr-CA" smtClean="0"/>
              <a:t>14</a:t>
            </a:fld>
            <a:endParaRPr lang="fr-CA"/>
          </a:p>
        </p:txBody>
      </p:sp>
    </p:spTree>
    <p:extLst>
      <p:ext uri="{BB962C8B-B14F-4D97-AF65-F5344CB8AC3E}">
        <p14:creationId xmlns:p14="http://schemas.microsoft.com/office/powerpoint/2010/main" val="1863148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CA"/>
          </a:p>
        </p:txBody>
      </p:sp>
      <p:sp>
        <p:nvSpPr>
          <p:cNvPr id="4" name="Date Placeholder 3"/>
          <p:cNvSpPr>
            <a:spLocks noGrp="1"/>
          </p:cNvSpPr>
          <p:nvPr>
            <p:ph type="dt" sz="half" idx="10"/>
          </p:nvPr>
        </p:nvSpPr>
        <p:spPr/>
        <p:txBody>
          <a:bodyPr/>
          <a:lstStyle/>
          <a:p>
            <a:fld id="{C4C3CECC-ADC3-44C8-B834-FFE8EBDDA41D}" type="datetimeFigureOut">
              <a:rPr lang="fr-CA" smtClean="0"/>
              <a:t>2021-09-15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8D81B1E-48F5-4BFF-9842-68CD33989579}" type="slidenum">
              <a:rPr lang="fr-CA" smtClean="0"/>
              <a:t>‹#›</a:t>
            </a:fld>
            <a:endParaRPr lang="fr-CA"/>
          </a:p>
        </p:txBody>
      </p:sp>
    </p:spTree>
    <p:extLst>
      <p:ext uri="{BB962C8B-B14F-4D97-AF65-F5344CB8AC3E}">
        <p14:creationId xmlns:p14="http://schemas.microsoft.com/office/powerpoint/2010/main" val="4239376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p:cNvSpPr>
            <a:spLocks noGrp="1"/>
          </p:cNvSpPr>
          <p:nvPr>
            <p:ph type="dt" sz="half" idx="10"/>
          </p:nvPr>
        </p:nvSpPr>
        <p:spPr/>
        <p:txBody>
          <a:bodyPr/>
          <a:lstStyle/>
          <a:p>
            <a:fld id="{C4C3CECC-ADC3-44C8-B834-FFE8EBDDA41D}" type="datetimeFigureOut">
              <a:rPr lang="fr-CA" smtClean="0"/>
              <a:t>2021-09-15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8D81B1E-48F5-4BFF-9842-68CD33989579}" type="slidenum">
              <a:rPr lang="fr-CA" smtClean="0"/>
              <a:t>‹#›</a:t>
            </a:fld>
            <a:endParaRPr lang="fr-CA"/>
          </a:p>
        </p:txBody>
      </p:sp>
    </p:spTree>
    <p:extLst>
      <p:ext uri="{BB962C8B-B14F-4D97-AF65-F5344CB8AC3E}">
        <p14:creationId xmlns:p14="http://schemas.microsoft.com/office/powerpoint/2010/main" val="1352795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C3CECC-ADC3-44C8-B834-FFE8EBDDA41D}" type="datetimeFigureOut">
              <a:rPr lang="fr-CA" smtClean="0"/>
              <a:t>2021-09-15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8D81B1E-48F5-4BFF-9842-68CD33989579}" type="slidenum">
              <a:rPr lang="fr-CA" smtClean="0"/>
              <a:t>‹#›</a:t>
            </a:fld>
            <a:endParaRPr lang="fr-CA"/>
          </a:p>
        </p:txBody>
      </p:sp>
    </p:spTree>
    <p:extLst>
      <p:ext uri="{BB962C8B-B14F-4D97-AF65-F5344CB8AC3E}">
        <p14:creationId xmlns:p14="http://schemas.microsoft.com/office/powerpoint/2010/main" val="2992875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5" name="Date Placeholder 4"/>
          <p:cNvSpPr>
            <a:spLocks noGrp="1"/>
          </p:cNvSpPr>
          <p:nvPr>
            <p:ph type="dt" sz="half" idx="10"/>
          </p:nvPr>
        </p:nvSpPr>
        <p:spPr/>
        <p:txBody>
          <a:bodyPr/>
          <a:lstStyle/>
          <a:p>
            <a:fld id="{C4C3CECC-ADC3-44C8-B834-FFE8EBDDA41D}" type="datetimeFigureOut">
              <a:rPr lang="fr-CA" smtClean="0"/>
              <a:t>2021-09-15</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8D81B1E-48F5-4BFF-9842-68CD33989579}" type="slidenum">
              <a:rPr lang="fr-CA" smtClean="0"/>
              <a:t>‹#›</a:t>
            </a:fld>
            <a:endParaRPr lang="fr-CA"/>
          </a:p>
        </p:txBody>
      </p:sp>
    </p:spTree>
    <p:extLst>
      <p:ext uri="{BB962C8B-B14F-4D97-AF65-F5344CB8AC3E}">
        <p14:creationId xmlns:p14="http://schemas.microsoft.com/office/powerpoint/2010/main" val="2830664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7" name="Date Placeholder 6"/>
          <p:cNvSpPr>
            <a:spLocks noGrp="1"/>
          </p:cNvSpPr>
          <p:nvPr>
            <p:ph type="dt" sz="half" idx="10"/>
          </p:nvPr>
        </p:nvSpPr>
        <p:spPr/>
        <p:txBody>
          <a:bodyPr/>
          <a:lstStyle/>
          <a:p>
            <a:fld id="{C4C3CECC-ADC3-44C8-B834-FFE8EBDDA41D}" type="datetimeFigureOut">
              <a:rPr lang="fr-CA" smtClean="0"/>
              <a:t>2021-09-15</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68D81B1E-48F5-4BFF-9842-68CD33989579}" type="slidenum">
              <a:rPr lang="fr-CA" smtClean="0"/>
              <a:t>‹#›</a:t>
            </a:fld>
            <a:endParaRPr lang="fr-CA"/>
          </a:p>
        </p:txBody>
      </p:sp>
    </p:spTree>
    <p:extLst>
      <p:ext uri="{BB962C8B-B14F-4D97-AF65-F5344CB8AC3E}">
        <p14:creationId xmlns:p14="http://schemas.microsoft.com/office/powerpoint/2010/main" val="2181743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A"/>
          </a:p>
        </p:txBody>
      </p:sp>
      <p:sp>
        <p:nvSpPr>
          <p:cNvPr id="3" name="Date Placeholder 2"/>
          <p:cNvSpPr>
            <a:spLocks noGrp="1"/>
          </p:cNvSpPr>
          <p:nvPr>
            <p:ph type="dt" sz="half" idx="10"/>
          </p:nvPr>
        </p:nvSpPr>
        <p:spPr/>
        <p:txBody>
          <a:bodyPr/>
          <a:lstStyle/>
          <a:p>
            <a:fld id="{C4C3CECC-ADC3-44C8-B834-FFE8EBDDA41D}" type="datetimeFigureOut">
              <a:rPr lang="fr-CA" smtClean="0"/>
              <a:t>2021-09-15</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68D81B1E-48F5-4BFF-9842-68CD33989579}" type="slidenum">
              <a:rPr lang="fr-CA" smtClean="0"/>
              <a:t>‹#›</a:t>
            </a:fld>
            <a:endParaRPr lang="fr-CA"/>
          </a:p>
        </p:txBody>
      </p:sp>
    </p:spTree>
    <p:extLst>
      <p:ext uri="{BB962C8B-B14F-4D97-AF65-F5344CB8AC3E}">
        <p14:creationId xmlns:p14="http://schemas.microsoft.com/office/powerpoint/2010/main" val="1598197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C3CECC-ADC3-44C8-B834-FFE8EBDDA41D}" type="datetimeFigureOut">
              <a:rPr lang="fr-CA" smtClean="0"/>
              <a:t>2021-09-15</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68D81B1E-48F5-4BFF-9842-68CD33989579}" type="slidenum">
              <a:rPr lang="fr-CA" smtClean="0"/>
              <a:t>‹#›</a:t>
            </a:fld>
            <a:endParaRPr lang="fr-CA"/>
          </a:p>
        </p:txBody>
      </p:sp>
    </p:spTree>
    <p:extLst>
      <p:ext uri="{BB962C8B-B14F-4D97-AF65-F5344CB8AC3E}">
        <p14:creationId xmlns:p14="http://schemas.microsoft.com/office/powerpoint/2010/main" val="221732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C3CECC-ADC3-44C8-B834-FFE8EBDDA41D}" type="datetimeFigureOut">
              <a:rPr lang="fr-CA" smtClean="0"/>
              <a:t>2021-09-15</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8D81B1E-48F5-4BFF-9842-68CD33989579}" type="slidenum">
              <a:rPr lang="fr-CA" smtClean="0"/>
              <a:t>‹#›</a:t>
            </a:fld>
            <a:endParaRPr lang="fr-CA"/>
          </a:p>
        </p:txBody>
      </p:sp>
    </p:spTree>
    <p:extLst>
      <p:ext uri="{BB962C8B-B14F-4D97-AF65-F5344CB8AC3E}">
        <p14:creationId xmlns:p14="http://schemas.microsoft.com/office/powerpoint/2010/main" val="3935877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C3CECC-ADC3-44C8-B834-FFE8EBDDA41D}" type="datetimeFigureOut">
              <a:rPr lang="fr-CA" smtClean="0"/>
              <a:t>2021-09-15</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8D81B1E-48F5-4BFF-9842-68CD33989579}" type="slidenum">
              <a:rPr lang="fr-CA" smtClean="0"/>
              <a:t>‹#›</a:t>
            </a:fld>
            <a:endParaRPr lang="fr-CA"/>
          </a:p>
        </p:txBody>
      </p:sp>
    </p:spTree>
    <p:extLst>
      <p:ext uri="{BB962C8B-B14F-4D97-AF65-F5344CB8AC3E}">
        <p14:creationId xmlns:p14="http://schemas.microsoft.com/office/powerpoint/2010/main" val="276749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p:cNvSpPr>
            <a:spLocks noGrp="1"/>
          </p:cNvSpPr>
          <p:nvPr>
            <p:ph type="dt" sz="half" idx="10"/>
          </p:nvPr>
        </p:nvSpPr>
        <p:spPr/>
        <p:txBody>
          <a:bodyPr/>
          <a:lstStyle/>
          <a:p>
            <a:fld id="{C4C3CECC-ADC3-44C8-B834-FFE8EBDDA41D}" type="datetimeFigureOut">
              <a:rPr lang="fr-CA" smtClean="0"/>
              <a:t>2021-09-15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8D81B1E-48F5-4BFF-9842-68CD33989579}" type="slidenum">
              <a:rPr lang="fr-CA" smtClean="0"/>
              <a:t>‹#›</a:t>
            </a:fld>
            <a:endParaRPr lang="fr-CA"/>
          </a:p>
        </p:txBody>
      </p:sp>
    </p:spTree>
    <p:extLst>
      <p:ext uri="{BB962C8B-B14F-4D97-AF65-F5344CB8AC3E}">
        <p14:creationId xmlns:p14="http://schemas.microsoft.com/office/powerpoint/2010/main" val="817356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p:cNvSpPr>
            <a:spLocks noGrp="1"/>
          </p:cNvSpPr>
          <p:nvPr>
            <p:ph type="dt" sz="half" idx="10"/>
          </p:nvPr>
        </p:nvSpPr>
        <p:spPr/>
        <p:txBody>
          <a:bodyPr/>
          <a:lstStyle/>
          <a:p>
            <a:fld id="{C4C3CECC-ADC3-44C8-B834-FFE8EBDDA41D}" type="datetimeFigureOut">
              <a:rPr lang="fr-CA" smtClean="0"/>
              <a:t>2021-09-15</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8D81B1E-48F5-4BFF-9842-68CD33989579}" type="slidenum">
              <a:rPr lang="fr-CA" smtClean="0"/>
              <a:t>‹#›</a:t>
            </a:fld>
            <a:endParaRPr lang="fr-CA"/>
          </a:p>
        </p:txBody>
      </p:sp>
    </p:spTree>
    <p:extLst>
      <p:ext uri="{BB962C8B-B14F-4D97-AF65-F5344CB8AC3E}">
        <p14:creationId xmlns:p14="http://schemas.microsoft.com/office/powerpoint/2010/main" val="1612786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rgbClr val="90DDF8"/>
            </a:gs>
            <a:gs pos="2000">
              <a:schemeClr val="bg1">
                <a:lumMod val="10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C3CECC-ADC3-44C8-B834-FFE8EBDDA41D}" type="datetimeFigureOut">
              <a:rPr lang="fr-CA" smtClean="0"/>
              <a:t>2021-09-15</a:t>
            </a:fld>
            <a:endParaRPr lang="fr-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D81B1E-48F5-4BFF-9842-68CD33989579}" type="slidenum">
              <a:rPr lang="fr-CA" smtClean="0"/>
              <a:t>‹#›</a:t>
            </a:fld>
            <a:endParaRPr lang="fr-CA"/>
          </a:p>
        </p:txBody>
      </p:sp>
    </p:spTree>
    <p:extLst>
      <p:ext uri="{BB962C8B-B14F-4D97-AF65-F5344CB8AC3E}">
        <p14:creationId xmlns:p14="http://schemas.microsoft.com/office/powerpoint/2010/main" val="1020219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diagramColors" Target="../diagrams/colors1.xml"/><Relationship Id="rId18" Type="http://schemas.openxmlformats.org/officeDocument/2006/relationships/diagramColors" Target="../diagrams/colors2.xml"/><Relationship Id="rId26" Type="http://schemas.openxmlformats.org/officeDocument/2006/relationships/diagramLayout" Target="../diagrams/layout4.xml"/><Relationship Id="rId39" Type="http://schemas.microsoft.com/office/2007/relationships/diagramDrawing" Target="../diagrams/drawing6.xml"/><Relationship Id="rId3" Type="http://schemas.openxmlformats.org/officeDocument/2006/relationships/image" Target="../media/image13.jpeg"/><Relationship Id="rId21" Type="http://schemas.openxmlformats.org/officeDocument/2006/relationships/diagramLayout" Target="../diagrams/layout3.xml"/><Relationship Id="rId34" Type="http://schemas.microsoft.com/office/2007/relationships/diagramDrawing" Target="../diagrams/drawing5.xml"/><Relationship Id="rId7" Type="http://schemas.openxmlformats.org/officeDocument/2006/relationships/image" Target="../media/image21.png"/><Relationship Id="rId12" Type="http://schemas.openxmlformats.org/officeDocument/2006/relationships/diagramQuickStyle" Target="../diagrams/quickStyle1.xml"/><Relationship Id="rId17" Type="http://schemas.openxmlformats.org/officeDocument/2006/relationships/diagramQuickStyle" Target="../diagrams/quickStyle2.xml"/><Relationship Id="rId25" Type="http://schemas.openxmlformats.org/officeDocument/2006/relationships/diagramData" Target="../diagrams/data4.xml"/><Relationship Id="rId33" Type="http://schemas.openxmlformats.org/officeDocument/2006/relationships/diagramColors" Target="../diagrams/colors5.xml"/><Relationship Id="rId38" Type="http://schemas.openxmlformats.org/officeDocument/2006/relationships/diagramColors" Target="../diagrams/colors6.xml"/><Relationship Id="rId2" Type="http://schemas.openxmlformats.org/officeDocument/2006/relationships/notesSlide" Target="../notesSlides/notesSlide11.xml"/><Relationship Id="rId16" Type="http://schemas.openxmlformats.org/officeDocument/2006/relationships/diagramLayout" Target="../diagrams/layout2.xml"/><Relationship Id="rId20" Type="http://schemas.openxmlformats.org/officeDocument/2006/relationships/diagramData" Target="../diagrams/data3.xml"/><Relationship Id="rId29" Type="http://schemas.microsoft.com/office/2007/relationships/diagramDrawing" Target="../diagrams/drawing4.xml"/><Relationship Id="rId1" Type="http://schemas.openxmlformats.org/officeDocument/2006/relationships/slideLayout" Target="../slideLayouts/slideLayout6.xml"/><Relationship Id="rId6" Type="http://schemas.openxmlformats.org/officeDocument/2006/relationships/image" Target="../media/image20.png"/><Relationship Id="rId11" Type="http://schemas.openxmlformats.org/officeDocument/2006/relationships/diagramLayout" Target="../diagrams/layout1.xml"/><Relationship Id="rId24" Type="http://schemas.microsoft.com/office/2007/relationships/diagramDrawing" Target="../diagrams/drawing3.xml"/><Relationship Id="rId32" Type="http://schemas.openxmlformats.org/officeDocument/2006/relationships/diagramQuickStyle" Target="../diagrams/quickStyle5.xml"/><Relationship Id="rId37" Type="http://schemas.openxmlformats.org/officeDocument/2006/relationships/diagramQuickStyle" Target="../diagrams/quickStyle6.xml"/><Relationship Id="rId5" Type="http://schemas.openxmlformats.org/officeDocument/2006/relationships/image" Target="../media/image19.jpeg"/><Relationship Id="rId15" Type="http://schemas.openxmlformats.org/officeDocument/2006/relationships/diagramData" Target="../diagrams/data2.xml"/><Relationship Id="rId23" Type="http://schemas.openxmlformats.org/officeDocument/2006/relationships/diagramColors" Target="../diagrams/colors3.xml"/><Relationship Id="rId28" Type="http://schemas.openxmlformats.org/officeDocument/2006/relationships/diagramColors" Target="../diagrams/colors4.xml"/><Relationship Id="rId36" Type="http://schemas.openxmlformats.org/officeDocument/2006/relationships/diagramLayout" Target="../diagrams/layout6.xml"/><Relationship Id="rId10" Type="http://schemas.openxmlformats.org/officeDocument/2006/relationships/diagramData" Target="../diagrams/data1.xml"/><Relationship Id="rId19" Type="http://schemas.microsoft.com/office/2007/relationships/diagramDrawing" Target="../diagrams/drawing2.xml"/><Relationship Id="rId31" Type="http://schemas.openxmlformats.org/officeDocument/2006/relationships/diagramLayout" Target="../diagrams/layout5.xml"/><Relationship Id="rId4" Type="http://schemas.openxmlformats.org/officeDocument/2006/relationships/image" Target="../media/image18.jpeg"/><Relationship Id="rId9" Type="http://schemas.openxmlformats.org/officeDocument/2006/relationships/image" Target="../media/image23.jpeg"/><Relationship Id="rId14" Type="http://schemas.microsoft.com/office/2007/relationships/diagramDrawing" Target="../diagrams/drawing1.xml"/><Relationship Id="rId22" Type="http://schemas.openxmlformats.org/officeDocument/2006/relationships/diagramQuickStyle" Target="../diagrams/quickStyle3.xml"/><Relationship Id="rId27" Type="http://schemas.openxmlformats.org/officeDocument/2006/relationships/diagramQuickStyle" Target="../diagrams/quickStyle4.xml"/><Relationship Id="rId30" Type="http://schemas.openxmlformats.org/officeDocument/2006/relationships/diagramData" Target="../diagrams/data5.xml"/><Relationship Id="rId35" Type="http://schemas.openxmlformats.org/officeDocument/2006/relationships/diagramData" Target="../diagrams/data6.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C:\Documents and Settings\DE SYSTEMS\Desktop\ON 2013\PPT\CIVIX PPT backgrounds\CIVIX_pp_slides-03.png"/>
          <p:cNvPicPr>
            <a:picLocks noChangeAspect="1" noChangeArrowheads="1"/>
          </p:cNvPicPr>
          <p:nvPr/>
        </p:nvPicPr>
        <p:blipFill>
          <a:blip r:embed="rId3" cstate="print"/>
          <a:srcRect/>
          <a:stretch>
            <a:fillRect/>
          </a:stretch>
        </p:blipFill>
        <p:spPr bwMode="auto">
          <a:xfrm>
            <a:off x="10160" y="0"/>
            <a:ext cx="9144000" cy="6858000"/>
          </a:xfrm>
          <a:prstGeom prst="rect">
            <a:avLst/>
          </a:prstGeom>
          <a:noFill/>
          <a:ln w="9525">
            <a:noFill/>
            <a:miter lim="800000"/>
            <a:headEnd/>
            <a:tailEnd/>
          </a:ln>
        </p:spPr>
      </p:pic>
      <p:sp>
        <p:nvSpPr>
          <p:cNvPr id="2051" name="Rectangle 3"/>
          <p:cNvSpPr>
            <a:spLocks noGrp="1" noChangeArrowheads="1"/>
          </p:cNvSpPr>
          <p:nvPr>
            <p:ph type="subTitle" idx="1"/>
          </p:nvPr>
        </p:nvSpPr>
        <p:spPr>
          <a:xfrm>
            <a:off x="1066800" y="2286000"/>
            <a:ext cx="6781800" cy="685800"/>
          </a:xfrm>
        </p:spPr>
        <p:txBody>
          <a:bodyPr>
            <a:normAutofit fontScale="55000" lnSpcReduction="20000"/>
          </a:bodyPr>
          <a:lstStyle/>
          <a:p>
            <a:pPr eaLnBrk="1" hangingPunct="1"/>
            <a:r>
              <a:rPr lang="en-US" altLang="en-US" sz="3600" b="1" dirty="0">
                <a:solidFill>
                  <a:schemeClr val="bg1"/>
                </a:solidFill>
                <a:latin typeface="Calibri" pitchFamily="34" charset="0"/>
              </a:rPr>
              <a:t>Who Makes our Laws?</a:t>
            </a:r>
          </a:p>
          <a:p>
            <a:pPr eaLnBrk="1" hangingPunct="1"/>
            <a:r>
              <a:rPr lang="en-US" altLang="en-US" sz="3600" b="1" dirty="0">
                <a:solidFill>
                  <a:schemeClr val="bg1"/>
                </a:solidFill>
                <a:latin typeface="Calibri" pitchFamily="34" charset="0"/>
              </a:rPr>
              <a:t>Government in Canada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C:\Documents and Settings\DE SYSTEMS\Desktop\ON 2013\PPT\CIVIX PPT backgrounds\CIVIX_pp_slides-02.pn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1267" name="Rectangle 3"/>
          <p:cNvSpPr>
            <a:spLocks noGrp="1" noChangeArrowheads="1"/>
          </p:cNvSpPr>
          <p:nvPr>
            <p:ph type="title"/>
          </p:nvPr>
        </p:nvSpPr>
        <p:spPr/>
        <p:txBody>
          <a:bodyPr/>
          <a:lstStyle/>
          <a:p>
            <a:pPr eaLnBrk="1" hangingPunct="1"/>
            <a:r>
              <a:rPr lang="en-US" altLang="en-US" sz="4000" b="1" dirty="0">
                <a:solidFill>
                  <a:schemeClr val="bg1"/>
                </a:solidFill>
                <a:latin typeface="Calibri" pitchFamily="34" charset="0"/>
              </a:rPr>
              <a:t>Opening Thoughts</a:t>
            </a:r>
          </a:p>
        </p:txBody>
      </p:sp>
      <p:sp>
        <p:nvSpPr>
          <p:cNvPr id="11268" name="Rectangle 4"/>
          <p:cNvSpPr>
            <a:spLocks noGrp="1" noChangeArrowheads="1"/>
          </p:cNvSpPr>
          <p:nvPr>
            <p:ph type="body" idx="1"/>
          </p:nvPr>
        </p:nvSpPr>
        <p:spPr>
          <a:xfrm>
            <a:off x="457200" y="1524000"/>
            <a:ext cx="8229600" cy="4373563"/>
          </a:xfrm>
        </p:spPr>
        <p:txBody>
          <a:bodyPr/>
          <a:lstStyle/>
          <a:p>
            <a:pPr eaLnBrk="1" hangingPunct="1"/>
            <a:r>
              <a:rPr lang="en-US" altLang="en-US" sz="2800" dirty="0">
                <a:solidFill>
                  <a:schemeClr val="bg1"/>
                </a:solidFill>
                <a:latin typeface="Calibri" pitchFamily="34" charset="0"/>
              </a:rPr>
              <a:t>Is government important? Why or why not?</a:t>
            </a:r>
          </a:p>
          <a:p>
            <a:pPr eaLnBrk="1" hangingPunct="1">
              <a:buNone/>
            </a:pPr>
            <a:endParaRPr lang="en-US" altLang="en-US" sz="1600" dirty="0">
              <a:solidFill>
                <a:schemeClr val="bg1"/>
              </a:solidFill>
              <a:latin typeface="Calibri" pitchFamily="34" charset="0"/>
            </a:endParaRPr>
          </a:p>
          <a:p>
            <a:pPr eaLnBrk="1" hangingPunct="1"/>
            <a:r>
              <a:rPr lang="en-US" altLang="en-US" sz="2800" dirty="0">
                <a:solidFill>
                  <a:schemeClr val="bg1"/>
                </a:solidFill>
                <a:latin typeface="Calibri" pitchFamily="34" charset="0"/>
              </a:rPr>
              <a:t>How does government affect your life?</a:t>
            </a:r>
          </a:p>
          <a:p>
            <a:pPr eaLnBrk="1" hangingPunct="1">
              <a:buNone/>
            </a:pPr>
            <a:endParaRPr lang="en-US" altLang="en-US" sz="1600" dirty="0">
              <a:solidFill>
                <a:schemeClr val="bg1"/>
              </a:solidFill>
              <a:latin typeface="Calibri" pitchFamily="34" charset="0"/>
            </a:endParaRPr>
          </a:p>
          <a:p>
            <a:pPr eaLnBrk="1" hangingPunct="1"/>
            <a:r>
              <a:rPr lang="en-US" altLang="en-US" sz="2800" dirty="0">
                <a:solidFill>
                  <a:schemeClr val="bg1"/>
                </a:solidFill>
                <a:latin typeface="Calibri" pitchFamily="34" charset="0"/>
              </a:rPr>
              <a:t>Why is it important to know who your elected representative is?</a:t>
            </a:r>
          </a:p>
          <a:p>
            <a:pPr eaLnBrk="1" hangingPunct="1">
              <a:buNone/>
            </a:pPr>
            <a:endParaRPr lang="en-US" altLang="en-US" sz="2800" dirty="0">
              <a:solidFill>
                <a:schemeClr val="bg1"/>
              </a:solidFill>
              <a:latin typeface="Calibri"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C:\Documents and Settings\DE SYSTEMS\Desktop\ON 2013\PPT\CIVIX PPT backgrounds\CIVIX_pp_slides-02.pn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075" name="Rectangle 3"/>
          <p:cNvSpPr>
            <a:spLocks noGrp="1" noChangeArrowheads="1"/>
          </p:cNvSpPr>
          <p:nvPr>
            <p:ph type="title"/>
          </p:nvPr>
        </p:nvSpPr>
        <p:spPr/>
        <p:txBody>
          <a:bodyPr/>
          <a:lstStyle/>
          <a:p>
            <a:pPr eaLnBrk="1" hangingPunct="1"/>
            <a:r>
              <a:rPr lang="en-US" altLang="en-US" sz="4000" b="1">
                <a:solidFill>
                  <a:schemeClr val="bg1"/>
                </a:solidFill>
                <a:latin typeface="Calibri" pitchFamily="34" charset="0"/>
              </a:rPr>
              <a:t>Governments in Canada</a:t>
            </a:r>
          </a:p>
        </p:txBody>
      </p:sp>
      <p:sp>
        <p:nvSpPr>
          <p:cNvPr id="3076" name="Rectangle 4"/>
          <p:cNvSpPr>
            <a:spLocks noGrp="1" noChangeArrowheads="1"/>
          </p:cNvSpPr>
          <p:nvPr>
            <p:ph type="body" idx="1"/>
          </p:nvPr>
        </p:nvSpPr>
        <p:spPr>
          <a:xfrm>
            <a:off x="457200" y="1371600"/>
            <a:ext cx="8229600" cy="4525963"/>
          </a:xfrm>
        </p:spPr>
        <p:txBody>
          <a:bodyPr/>
          <a:lstStyle/>
          <a:p>
            <a:pPr eaLnBrk="1" hangingPunct="1"/>
            <a:r>
              <a:rPr lang="en-US" altLang="en-US" sz="2400" dirty="0">
                <a:solidFill>
                  <a:schemeClr val="bg1"/>
                </a:solidFill>
                <a:latin typeface="Calibri" pitchFamily="34" charset="0"/>
              </a:rPr>
              <a:t>Canada is a parliamentary democracy and constitutional monarchy.</a:t>
            </a:r>
          </a:p>
          <a:p>
            <a:pPr eaLnBrk="1" hangingPunct="1"/>
            <a:r>
              <a:rPr lang="en-US" altLang="en-US" sz="2400" dirty="0">
                <a:solidFill>
                  <a:schemeClr val="bg1"/>
                </a:solidFill>
                <a:latin typeface="Calibri" pitchFamily="34" charset="0"/>
              </a:rPr>
              <a:t>As a </a:t>
            </a:r>
            <a:r>
              <a:rPr lang="en-US" altLang="en-US" sz="2400" b="1" dirty="0">
                <a:solidFill>
                  <a:srgbClr val="FFC000"/>
                </a:solidFill>
                <a:latin typeface="Calibri" pitchFamily="34" charset="0"/>
              </a:rPr>
              <a:t>parliamentary democracy</a:t>
            </a:r>
            <a:r>
              <a:rPr lang="en-US" altLang="en-US" sz="2400" dirty="0">
                <a:solidFill>
                  <a:schemeClr val="bg1"/>
                </a:solidFill>
                <a:latin typeface="Calibri" pitchFamily="34" charset="0"/>
              </a:rPr>
              <a:t>, we elect members to our parliament and legislatures across the country.</a:t>
            </a:r>
          </a:p>
          <a:p>
            <a:pPr eaLnBrk="1" hangingPunct="1"/>
            <a:r>
              <a:rPr lang="en-US" altLang="en-US" sz="2400" dirty="0">
                <a:solidFill>
                  <a:schemeClr val="bg1"/>
                </a:solidFill>
                <a:latin typeface="Calibri" pitchFamily="34" charset="0"/>
              </a:rPr>
              <a:t>As a </a:t>
            </a:r>
            <a:r>
              <a:rPr lang="en-US" altLang="en-US" sz="2400" b="1" dirty="0">
                <a:solidFill>
                  <a:srgbClr val="FFC000"/>
                </a:solidFill>
                <a:latin typeface="Calibri" pitchFamily="34" charset="0"/>
              </a:rPr>
              <a:t>constitutional monarchy</a:t>
            </a:r>
            <a:r>
              <a:rPr lang="en-US" altLang="en-US" sz="2400" dirty="0">
                <a:solidFill>
                  <a:schemeClr val="bg1"/>
                </a:solidFill>
                <a:latin typeface="Calibri" pitchFamily="34" charset="0"/>
              </a:rPr>
              <a:t>, Canada</a:t>
            </a:r>
            <a:r>
              <a:rPr lang="en-CA" altLang="en-US" sz="2400" dirty="0">
                <a:solidFill>
                  <a:schemeClr val="bg1"/>
                </a:solidFill>
                <a:latin typeface="Calibri" pitchFamily="34" charset="0"/>
              </a:rPr>
              <a:t>’</a:t>
            </a:r>
            <a:r>
              <a:rPr lang="en-US" altLang="ja-JP" sz="2400" dirty="0">
                <a:solidFill>
                  <a:schemeClr val="bg1"/>
                </a:solidFill>
                <a:latin typeface="Calibri" pitchFamily="34" charset="0"/>
              </a:rPr>
              <a:t>s head of state is a hereditary sovereign (queen or king), who reigns in accordance with the Constitution.</a:t>
            </a:r>
          </a:p>
          <a:p>
            <a:pPr eaLnBrk="1" hangingPunct="1"/>
            <a:endParaRPr lang="en-US" altLang="en-US" sz="2400" dirty="0">
              <a:latin typeface="Calibri"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C:\Documents and Settings\DE SYSTEMS\Desktop\ON 2013\PPT\CIVIX PPT backgrounds\CIVIX_pp_slides-02.pn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123" name="Rectangle 3"/>
          <p:cNvSpPr>
            <a:spLocks noGrp="1" noChangeArrowheads="1"/>
          </p:cNvSpPr>
          <p:nvPr>
            <p:ph type="title"/>
          </p:nvPr>
        </p:nvSpPr>
        <p:spPr/>
        <p:txBody>
          <a:bodyPr/>
          <a:lstStyle/>
          <a:p>
            <a:pPr eaLnBrk="1" hangingPunct="1"/>
            <a:r>
              <a:rPr lang="en-US" altLang="en-US" sz="4000" b="1">
                <a:solidFill>
                  <a:schemeClr val="bg1"/>
                </a:solidFill>
                <a:latin typeface="Calibri" pitchFamily="34" charset="0"/>
              </a:rPr>
              <a:t>Three Levels of Government</a:t>
            </a:r>
          </a:p>
        </p:txBody>
      </p:sp>
      <p:sp>
        <p:nvSpPr>
          <p:cNvPr id="5124" name="Rectangle 4"/>
          <p:cNvSpPr>
            <a:spLocks noGrp="1" noChangeArrowheads="1"/>
          </p:cNvSpPr>
          <p:nvPr>
            <p:ph type="body" idx="1"/>
          </p:nvPr>
        </p:nvSpPr>
        <p:spPr>
          <a:xfrm>
            <a:off x="457200" y="1371600"/>
            <a:ext cx="8229600" cy="4525963"/>
          </a:xfrm>
        </p:spPr>
        <p:txBody>
          <a:bodyPr/>
          <a:lstStyle/>
          <a:p>
            <a:pPr eaLnBrk="1" hangingPunct="1"/>
            <a:r>
              <a:rPr lang="en-US" altLang="en-US" sz="2400" dirty="0">
                <a:solidFill>
                  <a:schemeClr val="bg1"/>
                </a:solidFill>
                <a:latin typeface="Calibri" pitchFamily="34" charset="0"/>
              </a:rPr>
              <a:t>Canada is a very large country with different needs and interests. </a:t>
            </a:r>
          </a:p>
          <a:p>
            <a:pPr eaLnBrk="1" hangingPunct="1"/>
            <a:r>
              <a:rPr lang="en-US" altLang="en-US" sz="2400" dirty="0">
                <a:solidFill>
                  <a:schemeClr val="bg1"/>
                </a:solidFill>
                <a:latin typeface="Calibri" pitchFamily="34" charset="0"/>
              </a:rPr>
              <a:t>In order to meet the needs of citizens, the Canadian government is structured into a three-level system: </a:t>
            </a:r>
            <a:r>
              <a:rPr lang="en-US" altLang="en-US" sz="2400" b="1" dirty="0">
                <a:solidFill>
                  <a:srgbClr val="FFC000"/>
                </a:solidFill>
                <a:latin typeface="Calibri" pitchFamily="34" charset="0"/>
              </a:rPr>
              <a:t>federal, provincial/territorial</a:t>
            </a:r>
            <a:r>
              <a:rPr lang="en-US" altLang="en-US" sz="2400" dirty="0">
                <a:solidFill>
                  <a:schemeClr val="bg1"/>
                </a:solidFill>
                <a:latin typeface="Calibri" pitchFamily="34" charset="0"/>
              </a:rPr>
              <a:t> and </a:t>
            </a:r>
            <a:r>
              <a:rPr lang="en-US" altLang="en-US" sz="2400" b="1" dirty="0">
                <a:solidFill>
                  <a:srgbClr val="FFC000"/>
                </a:solidFill>
                <a:latin typeface="Calibri" pitchFamily="34" charset="0"/>
              </a:rPr>
              <a:t>municipal/local</a:t>
            </a:r>
            <a:r>
              <a:rPr lang="en-US" altLang="en-US" sz="2400" dirty="0">
                <a:solidFill>
                  <a:schemeClr val="bg1"/>
                </a:solidFill>
                <a:latin typeface="Calibri" pitchFamily="34" charset="0"/>
              </a:rPr>
              <a:t>.  </a:t>
            </a:r>
          </a:p>
          <a:p>
            <a:pPr eaLnBrk="1" hangingPunct="1"/>
            <a:r>
              <a:rPr lang="en-US" altLang="en-US" sz="2400" dirty="0">
                <a:solidFill>
                  <a:schemeClr val="bg1"/>
                </a:solidFill>
                <a:latin typeface="Calibri" pitchFamily="34" charset="0"/>
              </a:rPr>
              <a:t>Each level has its own arrangement of elected and appointed officials as well as a unique set of responsibilities.</a:t>
            </a:r>
          </a:p>
        </p:txBody>
      </p:sp>
      <p:pic>
        <p:nvPicPr>
          <p:cNvPr id="5" name="Picture 4" descr="Map_Canada.gif"/>
          <p:cNvPicPr>
            <a:picLocks noChangeAspect="1"/>
          </p:cNvPicPr>
          <p:nvPr/>
        </p:nvPicPr>
        <p:blipFill>
          <a:blip r:embed="rId4" cstate="print"/>
          <a:stretch>
            <a:fillRect/>
          </a:stretch>
        </p:blipFill>
        <p:spPr>
          <a:xfrm>
            <a:off x="2667000" y="4191000"/>
            <a:ext cx="3122345" cy="25603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descr="C:\Documents and Settings\DE SYSTEMS\Desktop\ON 2013\PPT\CIVIX PPT backgrounds\CIVIX_pp_slides-02.pn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4099" name="Rectangle 3"/>
          <p:cNvSpPr>
            <a:spLocks noGrp="1" noChangeArrowheads="1"/>
          </p:cNvSpPr>
          <p:nvPr>
            <p:ph type="title"/>
          </p:nvPr>
        </p:nvSpPr>
        <p:spPr/>
        <p:txBody>
          <a:bodyPr/>
          <a:lstStyle/>
          <a:p>
            <a:pPr eaLnBrk="1" hangingPunct="1"/>
            <a:r>
              <a:rPr lang="en-US" altLang="en-US" sz="4000" b="1" dirty="0">
                <a:solidFill>
                  <a:schemeClr val="bg1"/>
                </a:solidFill>
                <a:latin typeface="Calibri" pitchFamily="34" charset="0"/>
              </a:rPr>
              <a:t>Three Branches of Government</a:t>
            </a:r>
          </a:p>
        </p:txBody>
      </p:sp>
      <p:sp>
        <p:nvSpPr>
          <p:cNvPr id="4100" name="Rectangle 4"/>
          <p:cNvSpPr>
            <a:spLocks noGrp="1" noChangeArrowheads="1"/>
          </p:cNvSpPr>
          <p:nvPr>
            <p:ph type="body" idx="1"/>
          </p:nvPr>
        </p:nvSpPr>
        <p:spPr>
          <a:xfrm>
            <a:off x="457200" y="1600200"/>
            <a:ext cx="8229600" cy="4297363"/>
          </a:xfrm>
        </p:spPr>
        <p:txBody>
          <a:bodyPr/>
          <a:lstStyle/>
          <a:p>
            <a:pPr eaLnBrk="1" hangingPunct="1"/>
            <a:r>
              <a:rPr lang="en-US" altLang="en-US" sz="2300" b="1" dirty="0">
                <a:solidFill>
                  <a:srgbClr val="FFC000"/>
                </a:solidFill>
                <a:latin typeface="Calibri" pitchFamily="34" charset="0"/>
              </a:rPr>
              <a:t>Legislative Branch:</a:t>
            </a:r>
            <a:r>
              <a:rPr lang="en-US" altLang="en-US" sz="2300" dirty="0">
                <a:solidFill>
                  <a:srgbClr val="FFC000"/>
                </a:solidFill>
                <a:latin typeface="Calibri" pitchFamily="34" charset="0"/>
              </a:rPr>
              <a:t> </a:t>
            </a:r>
            <a:r>
              <a:rPr lang="en-CA" altLang="en-US" sz="2300" dirty="0">
                <a:solidFill>
                  <a:schemeClr val="bg1"/>
                </a:solidFill>
                <a:latin typeface="Calibri" pitchFamily="34" charset="0"/>
              </a:rPr>
              <a:t>Creates laws, rules and regulations under federal jurisdiction. The legislative branch is made up of federal elected representatives called Members of Parliament.</a:t>
            </a:r>
          </a:p>
          <a:p>
            <a:pPr eaLnBrk="1" hangingPunct="1"/>
            <a:r>
              <a:rPr lang="en-US" altLang="en-US" sz="2300" b="1" dirty="0">
                <a:solidFill>
                  <a:srgbClr val="FFC000"/>
                </a:solidFill>
                <a:latin typeface="Calibri" pitchFamily="34" charset="0"/>
              </a:rPr>
              <a:t>Executive Branch:</a:t>
            </a:r>
            <a:r>
              <a:rPr lang="en-US" altLang="en-US" sz="2300" dirty="0">
                <a:solidFill>
                  <a:srgbClr val="FFC000"/>
                </a:solidFill>
                <a:latin typeface="Calibri" pitchFamily="34" charset="0"/>
              </a:rPr>
              <a:t> </a:t>
            </a:r>
            <a:r>
              <a:rPr lang="en-US" altLang="en-US" sz="2300" dirty="0">
                <a:solidFill>
                  <a:schemeClr val="bg1"/>
                </a:solidFill>
                <a:latin typeface="Calibri" pitchFamily="34" charset="0"/>
              </a:rPr>
              <a:t>Responsible for government operations, and implementing and enforcing laws and regulations. Includes the Queen’s representative (the governor general) and cabinet ministers (appointed by the prime minister). </a:t>
            </a:r>
          </a:p>
          <a:p>
            <a:pPr eaLnBrk="1" hangingPunct="1"/>
            <a:r>
              <a:rPr lang="en-US" altLang="en-US" sz="2300" b="1" dirty="0">
                <a:solidFill>
                  <a:srgbClr val="FFC000"/>
                </a:solidFill>
                <a:latin typeface="Calibri" pitchFamily="34" charset="0"/>
              </a:rPr>
              <a:t>Judicial Branch:</a:t>
            </a:r>
            <a:r>
              <a:rPr lang="en-US" altLang="en-US" sz="2300" dirty="0">
                <a:solidFill>
                  <a:srgbClr val="FFC000"/>
                </a:solidFill>
                <a:latin typeface="Calibri" pitchFamily="34" charset="0"/>
              </a:rPr>
              <a:t> </a:t>
            </a:r>
            <a:r>
              <a:rPr lang="en-CA" altLang="en-US" sz="2300" dirty="0">
                <a:solidFill>
                  <a:schemeClr val="bg1"/>
                </a:solidFill>
                <a:latin typeface="Calibri" pitchFamily="34" charset="0"/>
              </a:rPr>
              <a:t>Interprets the law and determines the penalty for those who violate established laws, rules and regulations. Includes the Canadian court system, which is headed by the Supreme Court and nine appointed judges.</a:t>
            </a:r>
            <a:endParaRPr lang="en-US" altLang="en-US" sz="2300"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7" descr="C:\Documents and Settings\DE SYSTEMS\Desktop\ON 2013\PPT\CIVIX PPT backgrounds\CIVIX_pp_slides-02.pn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6147" name="Rectangle 3"/>
          <p:cNvSpPr>
            <a:spLocks noGrp="1" noChangeArrowheads="1"/>
          </p:cNvSpPr>
          <p:nvPr>
            <p:ph type="title"/>
          </p:nvPr>
        </p:nvSpPr>
        <p:spPr/>
        <p:txBody>
          <a:bodyPr/>
          <a:lstStyle/>
          <a:p>
            <a:pPr eaLnBrk="1" hangingPunct="1"/>
            <a:r>
              <a:rPr lang="en-US" altLang="en-US" sz="4000" b="1">
                <a:solidFill>
                  <a:schemeClr val="bg1"/>
                </a:solidFill>
                <a:latin typeface="Calibri" pitchFamily="34" charset="0"/>
              </a:rPr>
              <a:t>Federal </a:t>
            </a:r>
          </a:p>
        </p:txBody>
      </p:sp>
      <p:sp>
        <p:nvSpPr>
          <p:cNvPr id="6148" name="Rectangle 4"/>
          <p:cNvSpPr>
            <a:spLocks noGrp="1" noChangeArrowheads="1"/>
          </p:cNvSpPr>
          <p:nvPr>
            <p:ph type="body" idx="1"/>
          </p:nvPr>
        </p:nvSpPr>
        <p:spPr>
          <a:xfrm>
            <a:off x="457200" y="1371600"/>
            <a:ext cx="8229600" cy="4525963"/>
          </a:xfrm>
        </p:spPr>
        <p:txBody>
          <a:bodyPr/>
          <a:lstStyle/>
          <a:p>
            <a:pPr eaLnBrk="1" hangingPunct="1"/>
            <a:r>
              <a:rPr lang="en-US" altLang="en-US" sz="2400" dirty="0">
                <a:solidFill>
                  <a:schemeClr val="bg1"/>
                </a:solidFill>
                <a:latin typeface="Calibri" pitchFamily="34" charset="0"/>
              </a:rPr>
              <a:t>The elected representative at the federal level is called a </a:t>
            </a:r>
            <a:r>
              <a:rPr lang="en-US" altLang="en-US" sz="2400" b="1" dirty="0">
                <a:solidFill>
                  <a:srgbClr val="FFC000"/>
                </a:solidFill>
                <a:latin typeface="Calibri" pitchFamily="34" charset="0"/>
              </a:rPr>
              <a:t>Member of Parliament</a:t>
            </a:r>
            <a:r>
              <a:rPr lang="en-US" altLang="en-US" sz="2400" dirty="0">
                <a:solidFill>
                  <a:srgbClr val="FFC000"/>
                </a:solidFill>
                <a:latin typeface="Calibri" pitchFamily="34" charset="0"/>
              </a:rPr>
              <a:t> </a:t>
            </a:r>
            <a:r>
              <a:rPr lang="en-US" altLang="en-US" sz="2400" dirty="0">
                <a:solidFill>
                  <a:schemeClr val="bg1"/>
                </a:solidFill>
                <a:latin typeface="Calibri" pitchFamily="34" charset="0"/>
              </a:rPr>
              <a:t>(MP).</a:t>
            </a:r>
          </a:p>
          <a:p>
            <a:pPr eaLnBrk="1" hangingPunct="1"/>
            <a:r>
              <a:rPr lang="en-US" altLang="en-US" sz="2400" dirty="0">
                <a:solidFill>
                  <a:schemeClr val="bg1"/>
                </a:solidFill>
                <a:latin typeface="Calibri" pitchFamily="34" charset="0"/>
              </a:rPr>
              <a:t>Canadians will elect </a:t>
            </a:r>
            <a:r>
              <a:rPr lang="en-US" altLang="en-US" sz="2400" b="1" dirty="0">
                <a:solidFill>
                  <a:srgbClr val="FFC000"/>
                </a:solidFill>
                <a:latin typeface="Calibri" pitchFamily="34" charset="0"/>
              </a:rPr>
              <a:t>338 MPs in the current election</a:t>
            </a:r>
            <a:r>
              <a:rPr lang="en-US" altLang="en-US" sz="2400" b="1" dirty="0">
                <a:solidFill>
                  <a:schemeClr val="bg1"/>
                </a:solidFill>
                <a:latin typeface="Calibri" pitchFamily="34" charset="0"/>
              </a:rPr>
              <a:t>. </a:t>
            </a:r>
            <a:r>
              <a:rPr lang="en-US" altLang="en-US" sz="2400" dirty="0">
                <a:solidFill>
                  <a:schemeClr val="bg1"/>
                </a:solidFill>
                <a:latin typeface="Calibri" pitchFamily="34" charset="0"/>
              </a:rPr>
              <a:t>This is the federal legislative body, which creates or enacts laws.</a:t>
            </a:r>
          </a:p>
          <a:p>
            <a:pPr eaLnBrk="1" hangingPunct="1"/>
            <a:r>
              <a:rPr lang="en-US" altLang="en-US" sz="2400" dirty="0">
                <a:solidFill>
                  <a:schemeClr val="bg1"/>
                </a:solidFill>
                <a:latin typeface="Calibri" pitchFamily="34" charset="0"/>
              </a:rPr>
              <a:t>MPs debate and pass laws in the </a:t>
            </a:r>
            <a:r>
              <a:rPr lang="en-US" altLang="en-US" sz="2400" b="1" dirty="0">
                <a:solidFill>
                  <a:srgbClr val="FFC000"/>
                </a:solidFill>
                <a:latin typeface="Calibri" pitchFamily="34" charset="0"/>
              </a:rPr>
              <a:t>House of Commons </a:t>
            </a:r>
            <a:r>
              <a:rPr lang="en-US" altLang="en-US" sz="2400" dirty="0">
                <a:solidFill>
                  <a:schemeClr val="bg1"/>
                </a:solidFill>
                <a:latin typeface="Calibri" pitchFamily="34" charset="0"/>
              </a:rPr>
              <a:t>in Ottawa. </a:t>
            </a:r>
          </a:p>
          <a:p>
            <a:pPr eaLnBrk="1" hangingPunct="1"/>
            <a:r>
              <a:rPr lang="en-US" altLang="en-US" sz="2400" dirty="0">
                <a:solidFill>
                  <a:schemeClr val="bg1"/>
                </a:solidFill>
                <a:latin typeface="Calibri" pitchFamily="34" charset="0"/>
              </a:rPr>
              <a:t>The leader of the government is called the </a:t>
            </a:r>
            <a:r>
              <a:rPr lang="en-US" altLang="en-US" sz="2400" b="1" dirty="0">
                <a:solidFill>
                  <a:srgbClr val="FFC000"/>
                </a:solidFill>
                <a:latin typeface="Calibri" pitchFamily="34" charset="0"/>
              </a:rPr>
              <a:t>prime minister</a:t>
            </a:r>
            <a:r>
              <a:rPr lang="en-US" altLang="en-US" sz="2400" dirty="0">
                <a:solidFill>
                  <a:schemeClr val="bg1"/>
                </a:solidFill>
                <a:latin typeface="Calibri" pitchFamily="34" charset="0"/>
              </a:rPr>
              <a:t>.</a:t>
            </a:r>
          </a:p>
          <a:p>
            <a:pPr eaLnBrk="1" hangingPunct="1"/>
            <a:r>
              <a:rPr lang="en-US" altLang="en-US" sz="2400" dirty="0">
                <a:solidFill>
                  <a:schemeClr val="bg1"/>
                </a:solidFill>
                <a:latin typeface="Calibri" pitchFamily="34" charset="0"/>
              </a:rPr>
              <a:t>The Queen is represented by the </a:t>
            </a:r>
            <a:r>
              <a:rPr lang="en-US" altLang="en-US" sz="2400" b="1" dirty="0">
                <a:solidFill>
                  <a:srgbClr val="FFC000"/>
                </a:solidFill>
                <a:latin typeface="Calibri" pitchFamily="34" charset="0"/>
              </a:rPr>
              <a:t>governor general</a:t>
            </a:r>
            <a:r>
              <a:rPr lang="en-US" altLang="en-US" sz="2400" dirty="0">
                <a:solidFill>
                  <a:schemeClr val="bg1"/>
                </a:solidFill>
                <a:latin typeface="Calibri" pitchFamily="34" charset="0"/>
              </a:rPr>
              <a:t>.</a:t>
            </a:r>
          </a:p>
          <a:p>
            <a:pPr eaLnBrk="1" hangingPunct="1">
              <a:buFontTx/>
              <a:buNone/>
            </a:pPr>
            <a:endParaRPr lang="en-US" altLang="en-US" sz="2400" dirty="0"/>
          </a:p>
        </p:txBody>
      </p:sp>
      <p:pic>
        <p:nvPicPr>
          <p:cNvPr id="6149" name="Picture 14" descr="CanadianFlag"/>
          <p:cNvPicPr>
            <a:picLocks noChangeAspect="1" noChangeArrowheads="1"/>
          </p:cNvPicPr>
          <p:nvPr/>
        </p:nvPicPr>
        <p:blipFill>
          <a:blip r:embed="rId4" cstate="print"/>
          <a:srcRect/>
          <a:stretch>
            <a:fillRect/>
          </a:stretch>
        </p:blipFill>
        <p:spPr bwMode="auto">
          <a:xfrm>
            <a:off x="3505200" y="4953000"/>
            <a:ext cx="2436813" cy="1447800"/>
          </a:xfrm>
          <a:prstGeom prst="rect">
            <a:avLst/>
          </a:prstGeom>
          <a:noFill/>
          <a:ln w="9525">
            <a:noFill/>
            <a:miter lim="800000"/>
            <a:headEnd/>
            <a:tailEnd/>
          </a:ln>
        </p:spPr>
      </p:pic>
      <p:pic>
        <p:nvPicPr>
          <p:cNvPr id="6150" name="Picture 16" descr="Parliament Building Ottawa"/>
          <p:cNvPicPr>
            <a:picLocks noChangeAspect="1" noChangeArrowheads="1"/>
          </p:cNvPicPr>
          <p:nvPr/>
        </p:nvPicPr>
        <p:blipFill>
          <a:blip r:embed="rId5" cstate="print"/>
          <a:srcRect/>
          <a:stretch>
            <a:fillRect/>
          </a:stretch>
        </p:blipFill>
        <p:spPr bwMode="auto">
          <a:xfrm>
            <a:off x="914400" y="4953000"/>
            <a:ext cx="2331720" cy="155448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6" descr="C:\Documents and Settings\DE SYSTEMS\Desktop\ON 2013\PPT\CIVIX PPT backgrounds\CIVIX_pp_slides-02.pn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7171" name="Rectangle 3"/>
          <p:cNvSpPr>
            <a:spLocks noGrp="1" noChangeArrowheads="1"/>
          </p:cNvSpPr>
          <p:nvPr>
            <p:ph type="title"/>
          </p:nvPr>
        </p:nvSpPr>
        <p:spPr/>
        <p:txBody>
          <a:bodyPr/>
          <a:lstStyle/>
          <a:p>
            <a:pPr eaLnBrk="1" hangingPunct="1"/>
            <a:r>
              <a:rPr lang="en-US" altLang="en-US" sz="4000" b="1" dirty="0">
                <a:solidFill>
                  <a:schemeClr val="bg1"/>
                </a:solidFill>
                <a:latin typeface="Calibri" pitchFamily="34" charset="0"/>
              </a:rPr>
              <a:t>Provincial/Territorial</a:t>
            </a:r>
          </a:p>
        </p:txBody>
      </p:sp>
      <p:sp>
        <p:nvSpPr>
          <p:cNvPr id="7172" name="Rectangle 4"/>
          <p:cNvSpPr>
            <a:spLocks noGrp="1" noChangeArrowheads="1"/>
          </p:cNvSpPr>
          <p:nvPr>
            <p:ph type="body" idx="1"/>
          </p:nvPr>
        </p:nvSpPr>
        <p:spPr>
          <a:xfrm>
            <a:off x="457200" y="1371600"/>
            <a:ext cx="8229600" cy="4525963"/>
          </a:xfrm>
        </p:spPr>
        <p:txBody>
          <a:bodyPr/>
          <a:lstStyle/>
          <a:p>
            <a:pPr eaLnBrk="1" hangingPunct="1"/>
            <a:r>
              <a:rPr lang="en-US" altLang="en-US" sz="2400" dirty="0">
                <a:solidFill>
                  <a:schemeClr val="bg1"/>
                </a:solidFill>
                <a:latin typeface="Calibri" pitchFamily="34" charset="0"/>
              </a:rPr>
              <a:t>The elected representatives </a:t>
            </a:r>
            <a:r>
              <a:rPr lang="en-CA" altLang="en-US" sz="2400" dirty="0">
                <a:solidFill>
                  <a:schemeClr val="bg1"/>
                </a:solidFill>
                <a:latin typeface="Calibri" pitchFamily="34" charset="0"/>
              </a:rPr>
              <a:t>are called </a:t>
            </a:r>
            <a:r>
              <a:rPr lang="en-CA" altLang="en-US" sz="2400" b="1" dirty="0">
                <a:solidFill>
                  <a:srgbClr val="FFC000"/>
                </a:solidFill>
                <a:latin typeface="Calibri" pitchFamily="34" charset="0"/>
              </a:rPr>
              <a:t>Members of the Legislative Assembly (MLAs)</a:t>
            </a:r>
            <a:r>
              <a:rPr lang="en-CA" altLang="en-US" sz="2400" dirty="0">
                <a:solidFill>
                  <a:schemeClr val="bg1"/>
                </a:solidFill>
                <a:latin typeface="Calibri" pitchFamily="34" charset="0"/>
              </a:rPr>
              <a:t>, </a:t>
            </a:r>
            <a:r>
              <a:rPr lang="en-CA" altLang="en-US" sz="2400" b="1" dirty="0">
                <a:solidFill>
                  <a:srgbClr val="FFC000"/>
                </a:solidFill>
                <a:latin typeface="Calibri" pitchFamily="34" charset="0"/>
              </a:rPr>
              <a:t>Members of Provincial Parliament (MPPs)</a:t>
            </a:r>
            <a:r>
              <a:rPr lang="en-CA" altLang="en-US" sz="2400" dirty="0">
                <a:solidFill>
                  <a:schemeClr val="bg1"/>
                </a:solidFill>
                <a:latin typeface="Calibri" pitchFamily="34" charset="0"/>
              </a:rPr>
              <a:t>, </a:t>
            </a:r>
            <a:r>
              <a:rPr lang="en-CA" altLang="en-US" sz="2400" b="1" dirty="0">
                <a:solidFill>
                  <a:srgbClr val="FFC000"/>
                </a:solidFill>
                <a:latin typeface="Calibri" pitchFamily="34" charset="0"/>
              </a:rPr>
              <a:t>Members of the National Assembly (MNAs)</a:t>
            </a:r>
            <a:r>
              <a:rPr lang="en-CA" altLang="en-US" sz="2400" dirty="0">
                <a:solidFill>
                  <a:schemeClr val="bg1"/>
                </a:solidFill>
                <a:latin typeface="Calibri" pitchFamily="34" charset="0"/>
              </a:rPr>
              <a:t> or </a:t>
            </a:r>
            <a:r>
              <a:rPr lang="en-CA" altLang="en-US" sz="2400" b="1" dirty="0">
                <a:solidFill>
                  <a:srgbClr val="FFC000"/>
                </a:solidFill>
                <a:latin typeface="Calibri" pitchFamily="34" charset="0"/>
              </a:rPr>
              <a:t>Members of the House of Assembly (MHAs)</a:t>
            </a:r>
            <a:r>
              <a:rPr lang="en-CA" altLang="en-US" sz="2400" dirty="0">
                <a:solidFill>
                  <a:schemeClr val="bg1"/>
                </a:solidFill>
                <a:latin typeface="Calibri" pitchFamily="34" charset="0"/>
              </a:rPr>
              <a:t>, depending on the province or territory.</a:t>
            </a:r>
          </a:p>
          <a:p>
            <a:pPr eaLnBrk="1" hangingPunct="1"/>
            <a:r>
              <a:rPr lang="en-US" altLang="en-US" sz="2400" dirty="0">
                <a:solidFill>
                  <a:schemeClr val="bg1"/>
                </a:solidFill>
                <a:latin typeface="Calibri" pitchFamily="34" charset="0"/>
              </a:rPr>
              <a:t>Elected representatives debate and pass laws at the provincial or territorial legislature</a:t>
            </a:r>
            <a:r>
              <a:rPr lang="en-US" altLang="ja-JP" sz="2400" dirty="0">
                <a:solidFill>
                  <a:schemeClr val="bg1"/>
                </a:solidFill>
                <a:latin typeface="Calibri" pitchFamily="34" charset="0"/>
              </a:rPr>
              <a:t>.</a:t>
            </a:r>
          </a:p>
          <a:p>
            <a:pPr eaLnBrk="1" hangingPunct="1"/>
            <a:r>
              <a:rPr lang="en-US" altLang="en-US" sz="2400" dirty="0">
                <a:solidFill>
                  <a:schemeClr val="bg1"/>
                </a:solidFill>
                <a:latin typeface="Calibri" pitchFamily="34" charset="0"/>
              </a:rPr>
              <a:t>The leader of the government is called the </a:t>
            </a:r>
            <a:r>
              <a:rPr lang="en-US" altLang="en-US" sz="2400" b="1" dirty="0">
                <a:solidFill>
                  <a:srgbClr val="FFC000"/>
                </a:solidFill>
                <a:latin typeface="Calibri" pitchFamily="34" charset="0"/>
              </a:rPr>
              <a:t>premier</a:t>
            </a:r>
            <a:r>
              <a:rPr lang="en-US" altLang="en-US" sz="2400" dirty="0">
                <a:solidFill>
                  <a:schemeClr val="bg1"/>
                </a:solidFill>
                <a:latin typeface="Calibri" pitchFamily="34" charset="0"/>
              </a:rPr>
              <a:t>.</a:t>
            </a:r>
          </a:p>
          <a:p>
            <a:pPr eaLnBrk="1" hangingPunct="1"/>
            <a:r>
              <a:rPr lang="en-US" altLang="en-US" sz="2400" dirty="0">
                <a:solidFill>
                  <a:schemeClr val="bg1"/>
                </a:solidFill>
                <a:latin typeface="Calibri" pitchFamily="34" charset="0"/>
              </a:rPr>
              <a:t>The Queen is represented by a </a:t>
            </a:r>
            <a:r>
              <a:rPr lang="en-US" altLang="en-US" sz="2400" b="1" dirty="0">
                <a:solidFill>
                  <a:srgbClr val="FFC000"/>
                </a:solidFill>
                <a:latin typeface="Calibri" pitchFamily="34" charset="0"/>
              </a:rPr>
              <a:t>lieutenant governor</a:t>
            </a:r>
            <a:r>
              <a:rPr lang="en-US" altLang="en-US" sz="2400" dirty="0">
                <a:solidFill>
                  <a:schemeClr val="bg1"/>
                </a:solidFill>
                <a:latin typeface="Calibri" pitchFamily="34" charset="0"/>
              </a:rPr>
              <a:t> in Canada’s ten provinces and by a </a:t>
            </a:r>
            <a:r>
              <a:rPr lang="en-US" altLang="en-US" sz="2400" b="1" dirty="0">
                <a:solidFill>
                  <a:srgbClr val="FFC000"/>
                </a:solidFill>
                <a:latin typeface="Calibri" pitchFamily="34" charset="0"/>
              </a:rPr>
              <a:t>territorial commissioner</a:t>
            </a:r>
            <a:r>
              <a:rPr lang="en-US" altLang="en-US" sz="2400" dirty="0">
                <a:solidFill>
                  <a:schemeClr val="bg1"/>
                </a:solidFill>
                <a:latin typeface="Calibri" pitchFamily="34" charset="0"/>
              </a:rPr>
              <a:t> in the three territories.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6" descr="C:\Documents and Settings\DE SYSTEMS\Desktop\ON 2013\PPT\CIVIX PPT backgrounds\CIVIX_pp_slides-02.pn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195" name="Rectangle 3"/>
          <p:cNvSpPr>
            <a:spLocks noGrp="1" noChangeArrowheads="1"/>
          </p:cNvSpPr>
          <p:nvPr>
            <p:ph type="title"/>
          </p:nvPr>
        </p:nvSpPr>
        <p:spPr/>
        <p:txBody>
          <a:bodyPr/>
          <a:lstStyle/>
          <a:p>
            <a:pPr eaLnBrk="1" hangingPunct="1"/>
            <a:r>
              <a:rPr lang="en-US" altLang="en-US" sz="4000" b="1" dirty="0">
                <a:solidFill>
                  <a:schemeClr val="bg1"/>
                </a:solidFill>
                <a:latin typeface="Calibri" pitchFamily="34" charset="0"/>
              </a:rPr>
              <a:t>Municipal/Local</a:t>
            </a:r>
          </a:p>
        </p:txBody>
      </p:sp>
      <p:sp>
        <p:nvSpPr>
          <p:cNvPr id="8196" name="Rectangle 4"/>
          <p:cNvSpPr>
            <a:spLocks noGrp="1" noChangeArrowheads="1"/>
          </p:cNvSpPr>
          <p:nvPr>
            <p:ph type="body" idx="1"/>
          </p:nvPr>
        </p:nvSpPr>
        <p:spPr>
          <a:xfrm>
            <a:off x="457200" y="1371600"/>
            <a:ext cx="8229600" cy="4525963"/>
          </a:xfrm>
        </p:spPr>
        <p:txBody>
          <a:bodyPr/>
          <a:lstStyle/>
          <a:p>
            <a:pPr eaLnBrk="1" hangingPunct="1"/>
            <a:r>
              <a:rPr lang="en-US" altLang="en-US" sz="2400" dirty="0">
                <a:solidFill>
                  <a:schemeClr val="bg1"/>
                </a:solidFill>
                <a:latin typeface="Calibri" pitchFamily="34" charset="0"/>
              </a:rPr>
              <a:t>The elected representative at the municipal level is called a </a:t>
            </a:r>
            <a:r>
              <a:rPr lang="en-US" altLang="en-US" sz="2400" b="1" dirty="0" err="1">
                <a:solidFill>
                  <a:srgbClr val="FFC000"/>
                </a:solidFill>
                <a:latin typeface="Calibri" pitchFamily="34" charset="0"/>
              </a:rPr>
              <a:t>councillor</a:t>
            </a:r>
            <a:r>
              <a:rPr lang="en-US" altLang="en-US" sz="2400" dirty="0">
                <a:solidFill>
                  <a:schemeClr val="bg1"/>
                </a:solidFill>
                <a:latin typeface="Calibri" pitchFamily="34" charset="0"/>
              </a:rPr>
              <a:t> or </a:t>
            </a:r>
            <a:r>
              <a:rPr lang="en-US" altLang="en-US" sz="2400" b="1" dirty="0">
                <a:solidFill>
                  <a:srgbClr val="FFC000"/>
                </a:solidFill>
                <a:latin typeface="Calibri" pitchFamily="34" charset="0"/>
              </a:rPr>
              <a:t>alderman</a:t>
            </a:r>
            <a:r>
              <a:rPr lang="en-US" altLang="en-US" sz="2400" dirty="0">
                <a:solidFill>
                  <a:schemeClr val="bg1"/>
                </a:solidFill>
                <a:latin typeface="Calibri" pitchFamily="34" charset="0"/>
              </a:rPr>
              <a:t>.</a:t>
            </a:r>
          </a:p>
          <a:p>
            <a:pPr eaLnBrk="1" hangingPunct="1"/>
            <a:r>
              <a:rPr lang="en-US" altLang="en-US" sz="2400" dirty="0">
                <a:solidFill>
                  <a:schemeClr val="bg1"/>
                </a:solidFill>
                <a:latin typeface="Calibri" pitchFamily="34" charset="0"/>
              </a:rPr>
              <a:t>The head of the council is called a </a:t>
            </a:r>
            <a:r>
              <a:rPr lang="en-US" altLang="en-US" sz="2400" b="1" dirty="0">
                <a:solidFill>
                  <a:srgbClr val="FFC000"/>
                </a:solidFill>
                <a:latin typeface="Calibri" pitchFamily="34" charset="0"/>
              </a:rPr>
              <a:t>mayor</a:t>
            </a:r>
            <a:r>
              <a:rPr lang="en-US" altLang="en-US" sz="2400" b="1" dirty="0">
                <a:solidFill>
                  <a:schemeClr val="bg1"/>
                </a:solidFill>
                <a:latin typeface="Calibri" pitchFamily="34" charset="0"/>
              </a:rPr>
              <a:t>,</a:t>
            </a:r>
            <a:r>
              <a:rPr lang="en-US" altLang="en-US" sz="2400" b="1" dirty="0">
                <a:solidFill>
                  <a:srgbClr val="FFC000"/>
                </a:solidFill>
                <a:latin typeface="Calibri" pitchFamily="34" charset="0"/>
              </a:rPr>
              <a:t> reeve </a:t>
            </a:r>
            <a:r>
              <a:rPr lang="en-US" altLang="en-US" sz="2400" b="1" dirty="0">
                <a:solidFill>
                  <a:schemeClr val="bg1"/>
                </a:solidFill>
                <a:latin typeface="Calibri" pitchFamily="34" charset="0"/>
              </a:rPr>
              <a:t>or</a:t>
            </a:r>
            <a:r>
              <a:rPr lang="en-US" altLang="en-US" sz="2400" b="1" dirty="0">
                <a:solidFill>
                  <a:srgbClr val="FFC000"/>
                </a:solidFill>
                <a:latin typeface="Calibri" pitchFamily="34" charset="0"/>
              </a:rPr>
              <a:t> chairperson</a:t>
            </a:r>
            <a:r>
              <a:rPr lang="en-US" altLang="en-US" sz="2400" b="1" dirty="0">
                <a:solidFill>
                  <a:schemeClr val="bg1"/>
                </a:solidFill>
                <a:latin typeface="Calibri" pitchFamily="34" charset="0"/>
              </a:rPr>
              <a:t>.</a:t>
            </a:r>
          </a:p>
          <a:p>
            <a:pPr eaLnBrk="1" hangingPunct="1"/>
            <a:r>
              <a:rPr lang="en-US" altLang="en-US" sz="2400" dirty="0">
                <a:solidFill>
                  <a:schemeClr val="bg1"/>
                </a:solidFill>
                <a:latin typeface="Calibri" pitchFamily="34" charset="0"/>
              </a:rPr>
              <a:t>The size and structure of the council differs depending on the population it represents.</a:t>
            </a:r>
          </a:p>
        </p:txBody>
      </p:sp>
      <p:pic>
        <p:nvPicPr>
          <p:cNvPr id="2" name="Picture 1"/>
          <p:cNvPicPr>
            <a:picLocks noChangeAspect="1"/>
          </p:cNvPicPr>
          <p:nvPr/>
        </p:nvPicPr>
        <p:blipFill>
          <a:blip r:embed="rId4" cstate="print"/>
          <a:stretch>
            <a:fillRect/>
          </a:stretch>
        </p:blipFill>
        <p:spPr>
          <a:xfrm>
            <a:off x="224589" y="3897313"/>
            <a:ext cx="3033346" cy="2000250"/>
          </a:xfrm>
          <a:prstGeom prst="rect">
            <a:avLst/>
          </a:prstGeom>
        </p:spPr>
      </p:pic>
      <p:pic>
        <p:nvPicPr>
          <p:cNvPr id="3" name="Picture 2"/>
          <p:cNvPicPr>
            <a:picLocks noChangeAspect="1"/>
          </p:cNvPicPr>
          <p:nvPr/>
        </p:nvPicPr>
        <p:blipFill>
          <a:blip r:embed="rId5" cstate="print"/>
          <a:stretch>
            <a:fillRect/>
          </a:stretch>
        </p:blipFill>
        <p:spPr>
          <a:xfrm>
            <a:off x="6248974" y="3871913"/>
            <a:ext cx="2670437" cy="2000250"/>
          </a:xfrm>
          <a:prstGeom prst="rect">
            <a:avLst/>
          </a:prstGeom>
        </p:spPr>
      </p:pic>
      <p:pic>
        <p:nvPicPr>
          <p:cNvPr id="4" name="Picture 3"/>
          <p:cNvPicPr>
            <a:picLocks noChangeAspect="1"/>
          </p:cNvPicPr>
          <p:nvPr/>
        </p:nvPicPr>
        <p:blipFill>
          <a:blip r:embed="rId6" cstate="print"/>
          <a:stretch>
            <a:fillRect/>
          </a:stretch>
        </p:blipFill>
        <p:spPr>
          <a:xfrm>
            <a:off x="3417949" y="3897313"/>
            <a:ext cx="2667000" cy="20002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C:\Documents and Settings\DE SYSTEMS\Desktop\ON 2013\PPT\CIVIX PPT backgrounds\CIVIX_pp_slides-02.pn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9219" name="Rectangle 3"/>
          <p:cNvSpPr>
            <a:spLocks noGrp="1" noChangeArrowheads="1"/>
          </p:cNvSpPr>
          <p:nvPr>
            <p:ph type="title"/>
          </p:nvPr>
        </p:nvSpPr>
        <p:spPr/>
        <p:txBody>
          <a:bodyPr/>
          <a:lstStyle/>
          <a:p>
            <a:pPr eaLnBrk="1" hangingPunct="1"/>
            <a:r>
              <a:rPr lang="en-US" altLang="en-US" sz="4000" b="1">
                <a:solidFill>
                  <a:schemeClr val="bg1"/>
                </a:solidFill>
                <a:latin typeface="Calibri" pitchFamily="34" charset="0"/>
              </a:rPr>
              <a:t>Section 91-95, Constitution</a:t>
            </a:r>
          </a:p>
        </p:txBody>
      </p:sp>
      <p:sp>
        <p:nvSpPr>
          <p:cNvPr id="9220" name="Rectangle 4"/>
          <p:cNvSpPr>
            <a:spLocks noGrp="1" noChangeArrowheads="1"/>
          </p:cNvSpPr>
          <p:nvPr>
            <p:ph type="body" idx="1"/>
          </p:nvPr>
        </p:nvSpPr>
        <p:spPr>
          <a:xfrm>
            <a:off x="457200" y="1371600"/>
            <a:ext cx="8229600" cy="4525963"/>
          </a:xfrm>
        </p:spPr>
        <p:txBody>
          <a:bodyPr/>
          <a:lstStyle/>
          <a:p>
            <a:pPr eaLnBrk="1" hangingPunct="1"/>
            <a:r>
              <a:rPr lang="en-US" altLang="en-US" sz="2400" dirty="0">
                <a:solidFill>
                  <a:schemeClr val="bg1"/>
                </a:solidFill>
                <a:latin typeface="Calibri" pitchFamily="34" charset="0"/>
              </a:rPr>
              <a:t>When they chose a federal form of government, the Canadian Fathers of Confederation assigned particular responsibilities to the federal and provincial governments (outlined in Sections 91–95, </a:t>
            </a:r>
            <a:r>
              <a:rPr lang="en-US" altLang="en-US" sz="2400" i="1" dirty="0">
                <a:solidFill>
                  <a:schemeClr val="bg1"/>
                </a:solidFill>
                <a:latin typeface="Calibri" pitchFamily="34" charset="0"/>
              </a:rPr>
              <a:t>Constitution Act</a:t>
            </a:r>
            <a:r>
              <a:rPr lang="en-US" altLang="en-US" sz="2400" dirty="0">
                <a:solidFill>
                  <a:schemeClr val="bg1"/>
                </a:solidFill>
                <a:latin typeface="Calibri" pitchFamily="34" charset="0"/>
              </a:rPr>
              <a:t>).</a:t>
            </a:r>
          </a:p>
          <a:p>
            <a:pPr eaLnBrk="1" hangingPunct="1"/>
            <a:r>
              <a:rPr lang="en-US" altLang="en-US" sz="2400" dirty="0">
                <a:solidFill>
                  <a:schemeClr val="bg1"/>
                </a:solidFill>
                <a:latin typeface="Calibri" pitchFamily="34" charset="0"/>
              </a:rPr>
              <a:t>This division of powers is based on the idea of </a:t>
            </a:r>
            <a:r>
              <a:rPr lang="en-US" altLang="en-US" sz="2400" b="1" dirty="0">
                <a:solidFill>
                  <a:srgbClr val="FFC000"/>
                </a:solidFill>
                <a:latin typeface="Calibri" pitchFamily="34" charset="0"/>
              </a:rPr>
              <a:t>subsidiarity</a:t>
            </a:r>
            <a:r>
              <a:rPr lang="en-US" altLang="en-US" sz="2400" dirty="0">
                <a:solidFill>
                  <a:schemeClr val="bg1"/>
                </a:solidFill>
                <a:latin typeface="Calibri" pitchFamily="34" charset="0"/>
              </a:rPr>
              <a:t>, meaning that the government level closest to the issue governs it.</a:t>
            </a:r>
          </a:p>
          <a:p>
            <a:pPr eaLnBrk="1" hangingPunct="1"/>
            <a:r>
              <a:rPr lang="en-US" altLang="en-US" sz="2400" dirty="0">
                <a:solidFill>
                  <a:schemeClr val="bg1"/>
                </a:solidFill>
                <a:latin typeface="Calibri" pitchFamily="34" charset="0"/>
              </a:rPr>
              <a:t>Municipal/local governments receive powers from their province or territory.</a:t>
            </a:r>
          </a:p>
        </p:txBody>
      </p:sp>
      <p:pic>
        <p:nvPicPr>
          <p:cNvPr id="9221" name="Picture 8" descr="macdonald-chro-1867b"/>
          <p:cNvPicPr>
            <a:picLocks noChangeAspect="1" noChangeArrowheads="1"/>
          </p:cNvPicPr>
          <p:nvPr/>
        </p:nvPicPr>
        <p:blipFill>
          <a:blip r:embed="rId4" cstate="print"/>
          <a:srcRect/>
          <a:stretch>
            <a:fillRect/>
          </a:stretch>
        </p:blipFill>
        <p:spPr bwMode="auto">
          <a:xfrm>
            <a:off x="2133600" y="4876800"/>
            <a:ext cx="3344863" cy="1779587"/>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7" descr="C:\Documents and Settings\DE SYSTEMS\Desktop\ON 2013\PPT\CIVIX PPT backgrounds\CIVIX_pp_slides-02.pn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0243" name="Rectangle 3"/>
          <p:cNvSpPr>
            <a:spLocks noGrp="1" noChangeArrowheads="1"/>
          </p:cNvSpPr>
          <p:nvPr>
            <p:ph type="title"/>
          </p:nvPr>
        </p:nvSpPr>
        <p:spPr/>
        <p:txBody>
          <a:bodyPr/>
          <a:lstStyle/>
          <a:p>
            <a:pPr eaLnBrk="1" hangingPunct="1"/>
            <a:r>
              <a:rPr lang="en-US" altLang="en-US" sz="4000" b="1">
                <a:solidFill>
                  <a:schemeClr val="bg1"/>
                </a:solidFill>
                <a:latin typeface="Calibri" pitchFamily="34" charset="0"/>
              </a:rPr>
              <a:t>Division of Responsibilities</a:t>
            </a:r>
          </a:p>
        </p:txBody>
      </p:sp>
      <p:sp>
        <p:nvSpPr>
          <p:cNvPr id="10244" name="Rectangle 4"/>
          <p:cNvSpPr>
            <a:spLocks noGrp="1" noChangeArrowheads="1"/>
          </p:cNvSpPr>
          <p:nvPr>
            <p:ph type="body" idx="1"/>
          </p:nvPr>
        </p:nvSpPr>
        <p:spPr>
          <a:xfrm>
            <a:off x="457200" y="1371600"/>
            <a:ext cx="8229600" cy="4525963"/>
          </a:xfrm>
        </p:spPr>
        <p:txBody>
          <a:bodyPr/>
          <a:lstStyle/>
          <a:p>
            <a:pPr eaLnBrk="1" hangingPunct="1"/>
            <a:r>
              <a:rPr lang="en-US" altLang="en-US" sz="2600" b="1" dirty="0">
                <a:solidFill>
                  <a:srgbClr val="FFC000"/>
                </a:solidFill>
                <a:latin typeface="Calibri" pitchFamily="34" charset="0"/>
              </a:rPr>
              <a:t>Federal:</a:t>
            </a:r>
            <a:r>
              <a:rPr lang="en-US" altLang="en-US" sz="2600" dirty="0">
                <a:solidFill>
                  <a:schemeClr val="bg1"/>
                </a:solidFill>
                <a:latin typeface="Calibri" pitchFamily="34" charset="0"/>
              </a:rPr>
              <a:t> </a:t>
            </a:r>
            <a:r>
              <a:rPr lang="en-CA" altLang="en-US" sz="2600" dirty="0">
                <a:solidFill>
                  <a:schemeClr val="bg1"/>
                </a:solidFill>
                <a:latin typeface="Calibri" pitchFamily="34" charset="0"/>
              </a:rPr>
              <a:t>Justice, citizenship and immigration, national defence, currency, public safety, fisheries and oceans</a:t>
            </a:r>
          </a:p>
          <a:p>
            <a:pPr eaLnBrk="1" hangingPunct="1"/>
            <a:r>
              <a:rPr lang="en-US" altLang="en-US" sz="2600" b="1" dirty="0">
                <a:solidFill>
                  <a:srgbClr val="FFC000"/>
                </a:solidFill>
                <a:latin typeface="Calibri" pitchFamily="34" charset="0"/>
              </a:rPr>
              <a:t>Provincial/Territorial:</a:t>
            </a:r>
            <a:r>
              <a:rPr lang="en-US" altLang="en-US" sz="2600" dirty="0">
                <a:solidFill>
                  <a:schemeClr val="bg1"/>
                </a:solidFill>
                <a:latin typeface="Calibri" pitchFamily="34" charset="0"/>
              </a:rPr>
              <a:t> </a:t>
            </a:r>
            <a:r>
              <a:rPr lang="en-CA" altLang="en-US" sz="2600" dirty="0">
                <a:solidFill>
                  <a:schemeClr val="bg1"/>
                </a:solidFill>
                <a:latin typeface="Calibri" pitchFamily="34" charset="0"/>
              </a:rPr>
              <a:t>Education, healthcare delivery, environment, energy</a:t>
            </a:r>
          </a:p>
          <a:p>
            <a:pPr eaLnBrk="1" hangingPunct="1"/>
            <a:r>
              <a:rPr lang="en-US" altLang="en-US" sz="2600" b="1" dirty="0">
                <a:solidFill>
                  <a:srgbClr val="FFC000"/>
                </a:solidFill>
                <a:latin typeface="Calibri" pitchFamily="34" charset="0"/>
              </a:rPr>
              <a:t>Municipal/Local:</a:t>
            </a:r>
            <a:r>
              <a:rPr lang="en-US" altLang="en-US" sz="2600" dirty="0">
                <a:solidFill>
                  <a:schemeClr val="bg1"/>
                </a:solidFill>
                <a:latin typeface="Calibri" pitchFamily="34" charset="0"/>
              </a:rPr>
              <a:t> </a:t>
            </a:r>
            <a:r>
              <a:rPr lang="en-CA" altLang="en-US" sz="2600" dirty="0">
                <a:solidFill>
                  <a:schemeClr val="bg1"/>
                </a:solidFill>
                <a:latin typeface="Calibri" pitchFamily="34" charset="0"/>
              </a:rPr>
              <a:t>Road maintenance, water and sewer service, recreation and community facilities, libraries, police protection services</a:t>
            </a:r>
            <a:endParaRPr lang="en-US" altLang="en-US" sz="2600" dirty="0"/>
          </a:p>
        </p:txBody>
      </p:sp>
      <p:pic>
        <p:nvPicPr>
          <p:cNvPr id="10245" name="Picture 14" descr="66229_2"/>
          <p:cNvPicPr>
            <a:picLocks noChangeAspect="1" noChangeArrowheads="1"/>
          </p:cNvPicPr>
          <p:nvPr/>
        </p:nvPicPr>
        <p:blipFill>
          <a:blip r:embed="rId4" cstate="print"/>
          <a:srcRect/>
          <a:stretch>
            <a:fillRect/>
          </a:stretch>
        </p:blipFill>
        <p:spPr bwMode="auto">
          <a:xfrm>
            <a:off x="2971800" y="4495800"/>
            <a:ext cx="2089150" cy="1371600"/>
          </a:xfrm>
          <a:prstGeom prst="rect">
            <a:avLst/>
          </a:prstGeom>
          <a:noFill/>
          <a:ln w="9525">
            <a:noFill/>
            <a:miter lim="800000"/>
            <a:headEnd/>
            <a:tailEnd/>
          </a:ln>
        </p:spPr>
      </p:pic>
      <p:pic>
        <p:nvPicPr>
          <p:cNvPr id="10246" name="Picture 8" descr="alg_doctor_child_patient"/>
          <p:cNvPicPr>
            <a:picLocks noChangeAspect="1" noChangeArrowheads="1"/>
          </p:cNvPicPr>
          <p:nvPr/>
        </p:nvPicPr>
        <p:blipFill>
          <a:blip r:embed="rId5" cstate="print"/>
          <a:srcRect/>
          <a:stretch>
            <a:fillRect/>
          </a:stretch>
        </p:blipFill>
        <p:spPr bwMode="auto">
          <a:xfrm>
            <a:off x="5257800" y="4495800"/>
            <a:ext cx="2057400" cy="1368425"/>
          </a:xfrm>
          <a:prstGeom prst="rect">
            <a:avLst/>
          </a:prstGeom>
          <a:noFill/>
          <a:ln w="9525">
            <a:noFill/>
            <a:miter lim="800000"/>
            <a:headEnd/>
            <a:tailEnd/>
          </a:ln>
        </p:spPr>
      </p:pic>
      <p:pic>
        <p:nvPicPr>
          <p:cNvPr id="10247" name="Picture 12" descr="d1dcea9a4e8880aadf2fed43943f"/>
          <p:cNvPicPr>
            <a:picLocks noChangeAspect="1" noChangeArrowheads="1"/>
          </p:cNvPicPr>
          <p:nvPr/>
        </p:nvPicPr>
        <p:blipFill>
          <a:blip r:embed="rId6" cstate="print"/>
          <a:srcRect/>
          <a:stretch>
            <a:fillRect/>
          </a:stretch>
        </p:blipFill>
        <p:spPr bwMode="auto">
          <a:xfrm>
            <a:off x="838200" y="4495800"/>
            <a:ext cx="1833563" cy="13716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EE69B-D996-4771-8EEA-2E35E1C0D430}"/>
              </a:ext>
            </a:extLst>
          </p:cNvPr>
          <p:cNvSpPr>
            <a:spLocks noGrp="1"/>
          </p:cNvSpPr>
          <p:nvPr>
            <p:ph type="title"/>
          </p:nvPr>
        </p:nvSpPr>
        <p:spPr/>
        <p:txBody>
          <a:bodyPr/>
          <a:lstStyle/>
          <a:p>
            <a:r>
              <a:rPr lang="en-CA" dirty="0"/>
              <a:t>Federal Elections</a:t>
            </a:r>
          </a:p>
        </p:txBody>
      </p:sp>
      <p:sp>
        <p:nvSpPr>
          <p:cNvPr id="3" name="Content Placeholder 2">
            <a:extLst>
              <a:ext uri="{FF2B5EF4-FFF2-40B4-BE49-F238E27FC236}">
                <a16:creationId xmlns:a16="http://schemas.microsoft.com/office/drawing/2014/main" id="{CD7CD1EA-58BA-4043-93E0-F35AE790A8D9}"/>
              </a:ext>
            </a:extLst>
          </p:cNvPr>
          <p:cNvSpPr>
            <a:spLocks noGrp="1"/>
          </p:cNvSpPr>
          <p:nvPr>
            <p:ph idx="1"/>
          </p:nvPr>
        </p:nvSpPr>
        <p:spPr/>
        <p:txBody>
          <a:bodyPr/>
          <a:lstStyle/>
          <a:p>
            <a:r>
              <a:rPr lang="en-CA" dirty="0"/>
              <a:t>Federal elections, like the upcoming one on Sept 20</a:t>
            </a:r>
            <a:r>
              <a:rPr lang="en-CA" baseline="30000" dirty="0"/>
              <a:t>th</a:t>
            </a:r>
            <a:r>
              <a:rPr lang="en-CA" dirty="0"/>
              <a:t>, elect our </a:t>
            </a:r>
            <a:r>
              <a:rPr lang="en-CA" b="1" i="1" dirty="0"/>
              <a:t>members of parliament. </a:t>
            </a:r>
          </a:p>
          <a:p>
            <a:r>
              <a:rPr lang="en-CA" b="1" i="1" dirty="0"/>
              <a:t>What is parliament?</a:t>
            </a:r>
          </a:p>
          <a:p>
            <a:endParaRPr lang="en-CA" dirty="0"/>
          </a:p>
          <a:p>
            <a:r>
              <a:rPr lang="en-CA" dirty="0"/>
              <a:t>https://www.youtube.com/watch?v=YSO27QPieTs</a:t>
            </a:r>
          </a:p>
        </p:txBody>
      </p:sp>
    </p:spTree>
    <p:extLst>
      <p:ext uri="{BB962C8B-B14F-4D97-AF65-F5344CB8AC3E}">
        <p14:creationId xmlns:p14="http://schemas.microsoft.com/office/powerpoint/2010/main" val="1918618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Users\Amelie\Dropbox\Rep Day - Adelina\RP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9056" y="5223724"/>
            <a:ext cx="2114944" cy="163427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p:cNvSpPr txBox="1">
            <a:spLocks noChangeArrowheads="1"/>
          </p:cNvSpPr>
          <p:nvPr/>
        </p:nvSpPr>
        <p:spPr>
          <a:xfrm>
            <a:off x="457199" y="1218703"/>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n-US" sz="2400" dirty="0"/>
              <a:t>A </a:t>
            </a:r>
            <a:r>
              <a:rPr lang="en-US" altLang="en-US" sz="2400" b="1" dirty="0"/>
              <a:t>Member of Parliament (MP) </a:t>
            </a:r>
            <a:r>
              <a:rPr lang="en-US" altLang="en-US" sz="2400" dirty="0"/>
              <a:t>is a person elected to a seat in the House of Commons who serves as a representative of one of Canada</a:t>
            </a:r>
            <a:r>
              <a:rPr lang="fr-CA" altLang="en-US" sz="2400" dirty="0"/>
              <a:t>’</a:t>
            </a:r>
            <a:r>
              <a:rPr lang="en-US" altLang="ja-JP" sz="2400" dirty="0"/>
              <a:t>s 338 ridings. </a:t>
            </a:r>
            <a:endParaRPr lang="en-US" altLang="en-US" sz="2400" dirty="0"/>
          </a:p>
        </p:txBody>
      </p:sp>
      <p:pic>
        <p:nvPicPr>
          <p:cNvPr id="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560" y="2683097"/>
            <a:ext cx="3077636" cy="2659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98463" y="2448653"/>
            <a:ext cx="4402830" cy="2902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ight Arrow 7"/>
          <p:cNvSpPr/>
          <p:nvPr/>
        </p:nvSpPr>
        <p:spPr>
          <a:xfrm>
            <a:off x="2888463" y="3253084"/>
            <a:ext cx="2209800" cy="457200"/>
          </a:xfrm>
          <a:prstGeom prst="rightArrow">
            <a:avLst/>
          </a:prstGeom>
          <a:solidFill>
            <a:srgbClr val="00B0F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Title 9"/>
          <p:cNvSpPr>
            <a:spLocks noGrp="1"/>
          </p:cNvSpPr>
          <p:nvPr>
            <p:ph type="title"/>
          </p:nvPr>
        </p:nvSpPr>
        <p:spPr/>
        <p:txBody>
          <a:bodyPr>
            <a:normAutofit/>
          </a:bodyPr>
          <a:lstStyle/>
          <a:p>
            <a:r>
              <a:rPr lang="en-US" dirty="0">
                <a:latin typeface="Calibri" pitchFamily="34" charset="0"/>
                <a:ea typeface="ＭＳ Ｐゴシック" pitchFamily="34" charset="-128"/>
              </a:rPr>
              <a:t>What is an MP?</a:t>
            </a:r>
            <a:endParaRPr lang="fr-CA" dirty="0"/>
          </a:p>
        </p:txBody>
      </p:sp>
    </p:spTree>
    <p:extLst>
      <p:ext uri="{BB962C8B-B14F-4D97-AF65-F5344CB8AC3E}">
        <p14:creationId xmlns:p14="http://schemas.microsoft.com/office/powerpoint/2010/main" val="3070593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C:\Users\Amelie\Dropbox\Rep Day - Adelina\RP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9056" y="5223724"/>
            <a:ext cx="2114944" cy="163427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Grp="1" noChangeArrowheads="1"/>
          </p:cNvSpPr>
          <p:nvPr>
            <p:ph type="title"/>
          </p:nvPr>
        </p:nvSpPr>
        <p:spPr/>
        <p:txBody>
          <a:bodyPr>
            <a:normAutofit/>
          </a:bodyPr>
          <a:lstStyle/>
          <a:p>
            <a:pPr eaLnBrk="1" hangingPunct="1">
              <a:defRPr/>
            </a:pPr>
            <a:r>
              <a:rPr lang="en-US" dirty="0">
                <a:latin typeface="Calibri" pitchFamily="34" charset="0"/>
                <a:ea typeface="ＭＳ Ｐゴシック" pitchFamily="34" charset="-128"/>
                <a:cs typeface="+mj-cs"/>
              </a:rPr>
              <a:t>Who can be an MP?</a:t>
            </a:r>
          </a:p>
        </p:txBody>
      </p:sp>
      <p:sp>
        <p:nvSpPr>
          <p:cNvPr id="5" name="Rectangle 4"/>
          <p:cNvSpPr>
            <a:spLocks noGrp="1" noChangeArrowheads="1"/>
          </p:cNvSpPr>
          <p:nvPr>
            <p:ph idx="1"/>
          </p:nvPr>
        </p:nvSpPr>
        <p:spPr>
          <a:xfrm>
            <a:off x="473612" y="1205487"/>
            <a:ext cx="8229600" cy="4525963"/>
          </a:xfrm>
        </p:spPr>
        <p:txBody>
          <a:bodyPr/>
          <a:lstStyle/>
          <a:p>
            <a:pPr eaLnBrk="1" hangingPunct="1">
              <a:lnSpc>
                <a:spcPct val="90000"/>
              </a:lnSpc>
              <a:defRPr/>
            </a:pPr>
            <a:r>
              <a:rPr lang="en-US" sz="2400" dirty="0">
                <a:latin typeface="Calibri" pitchFamily="34" charset="0"/>
                <a:ea typeface="ＭＳ Ｐゴシック" pitchFamily="34" charset="-128"/>
                <a:cs typeface="+mn-cs"/>
              </a:rPr>
              <a:t>Any Canadian citizen 18 years of age and older can become an MP. </a:t>
            </a:r>
          </a:p>
          <a:p>
            <a:pPr eaLnBrk="1" hangingPunct="1">
              <a:lnSpc>
                <a:spcPct val="90000"/>
              </a:lnSpc>
              <a:defRPr/>
            </a:pPr>
            <a:endParaRPr lang="en-US" sz="2400" dirty="0">
              <a:latin typeface="Calibri" pitchFamily="34" charset="0"/>
              <a:ea typeface="ＭＳ Ｐゴシック" pitchFamily="34" charset="-128"/>
              <a:cs typeface="+mn-cs"/>
            </a:endParaRPr>
          </a:p>
          <a:p>
            <a:pPr lvl="1" algn="r" eaLnBrk="1" hangingPunct="1">
              <a:lnSpc>
                <a:spcPct val="90000"/>
              </a:lnSpc>
              <a:buFontTx/>
              <a:buNone/>
              <a:defRPr/>
            </a:pPr>
            <a:endParaRPr lang="en-US" sz="1600" i="1" dirty="0">
              <a:latin typeface="Calibri" pitchFamily="34" charset="0"/>
              <a:ea typeface="ＭＳ Ｐゴシック" pitchFamily="34" charset="-128"/>
              <a:cs typeface="+mn-cs"/>
            </a:endParaRPr>
          </a:p>
          <a:p>
            <a:pPr eaLnBrk="1" hangingPunct="1">
              <a:lnSpc>
                <a:spcPct val="90000"/>
              </a:lnSpc>
              <a:buFontTx/>
              <a:buNone/>
              <a:defRPr/>
            </a:pPr>
            <a:endParaRPr lang="en-US" sz="2800" dirty="0">
              <a:ea typeface="ＭＳ Ｐゴシック" pitchFamily="34" charset="-128"/>
              <a:cs typeface="+mn-cs"/>
            </a:endParaRPr>
          </a:p>
        </p:txBody>
      </p:sp>
      <p:pic>
        <p:nvPicPr>
          <p:cNvPr id="6" name="Picture 3"/>
          <p:cNvPicPr>
            <a:picLocks noChangeAspect="1"/>
          </p:cNvPicPr>
          <p:nvPr/>
        </p:nvPicPr>
        <p:blipFill>
          <a:blip r:embed="rId3">
            <a:extLst>
              <a:ext uri="{28A0092B-C50C-407E-A947-70E740481C1C}">
                <a14:useLocalDpi xmlns:a14="http://schemas.microsoft.com/office/drawing/2010/main" val="0"/>
              </a:ext>
            </a:extLst>
          </a:blip>
          <a:srcRect l="11531" t="-3085" r="7747" b="3085"/>
          <a:stretch>
            <a:fillRect/>
          </a:stretch>
        </p:blipFill>
        <p:spPr bwMode="auto">
          <a:xfrm>
            <a:off x="760884" y="1844824"/>
            <a:ext cx="37338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MP-Dave-Tilso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4009" y="1939330"/>
            <a:ext cx="3213022" cy="2991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4"/>
          <p:cNvSpPr txBox="1">
            <a:spLocks noChangeArrowheads="1"/>
          </p:cNvSpPr>
          <p:nvPr/>
        </p:nvSpPr>
        <p:spPr bwMode="auto">
          <a:xfrm>
            <a:off x="634038" y="5022544"/>
            <a:ext cx="3888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ea typeface="MS PGothic" pitchFamily="34" charset="-128"/>
              </a:defRPr>
            </a:lvl1pPr>
            <a:lvl2pPr>
              <a:defRPr sz="2800">
                <a:solidFill>
                  <a:schemeClr val="tx1"/>
                </a:solidFill>
                <a:latin typeface="Arial" charset="0"/>
                <a:ea typeface="MS PGothic" pitchFamily="34" charset="-128"/>
              </a:defRPr>
            </a:lvl2pPr>
            <a:lvl3pPr>
              <a:defRPr sz="2400">
                <a:solidFill>
                  <a:schemeClr val="tx1"/>
                </a:solidFill>
                <a:latin typeface="Arial" charset="0"/>
                <a:ea typeface="MS PGothic" pitchFamily="34" charset="-128"/>
              </a:defRPr>
            </a:lvl3pPr>
            <a:lvl4pPr>
              <a:defRPr sz="2000">
                <a:solidFill>
                  <a:schemeClr val="tx1"/>
                </a:solidFill>
                <a:latin typeface="Arial" charset="0"/>
                <a:ea typeface="MS PGothic" pitchFamily="34" charset="-128"/>
              </a:defRPr>
            </a:lvl4pPr>
            <a:lvl5pPr>
              <a:defRPr sz="2000">
                <a:solidFill>
                  <a:schemeClr val="tx1"/>
                </a:solidFill>
                <a:latin typeface="Arial" charset="0"/>
                <a:ea typeface="MS PGothic" pitchFamily="34" charset="-128"/>
              </a:defRPr>
            </a:lvl5pPr>
            <a:lvl6pPr eaLnBrk="0" hangingPunct="0">
              <a:defRPr sz="2000">
                <a:solidFill>
                  <a:schemeClr val="tx1"/>
                </a:solidFill>
                <a:latin typeface="Arial" charset="0"/>
                <a:ea typeface="MS PGothic" pitchFamily="34" charset="-128"/>
              </a:defRPr>
            </a:lvl6pPr>
            <a:lvl7pPr eaLnBrk="0" hangingPunct="0">
              <a:defRPr sz="2000">
                <a:solidFill>
                  <a:schemeClr val="tx1"/>
                </a:solidFill>
                <a:latin typeface="Arial" charset="0"/>
                <a:ea typeface="MS PGothic" pitchFamily="34" charset="-128"/>
              </a:defRPr>
            </a:lvl7pPr>
            <a:lvl8pPr eaLnBrk="0" hangingPunct="0">
              <a:defRPr sz="2000">
                <a:solidFill>
                  <a:schemeClr val="tx1"/>
                </a:solidFill>
                <a:latin typeface="Arial" charset="0"/>
                <a:ea typeface="MS PGothic" pitchFamily="34" charset="-128"/>
              </a:defRPr>
            </a:lvl8pPr>
            <a:lvl9pPr eaLnBrk="0" hangingPunct="0">
              <a:defRPr sz="2000">
                <a:solidFill>
                  <a:schemeClr val="tx1"/>
                </a:solidFill>
                <a:latin typeface="Arial" charset="0"/>
                <a:ea typeface="MS PGothic" pitchFamily="34" charset="-128"/>
              </a:defRPr>
            </a:lvl9pPr>
          </a:lstStyle>
          <a:p>
            <a:r>
              <a:rPr lang="en-CA" altLang="en-US" sz="1600" dirty="0">
                <a:latin typeface="+mn-lt"/>
              </a:rPr>
              <a:t>The youngest sitting MP is Pierre-Luc </a:t>
            </a:r>
            <a:r>
              <a:rPr lang="en-CA" altLang="en-US" sz="1600" dirty="0" err="1">
                <a:latin typeface="+mn-lt"/>
              </a:rPr>
              <a:t>Dusseault</a:t>
            </a:r>
            <a:r>
              <a:rPr lang="en-CA" altLang="en-US" sz="1600" dirty="0">
                <a:latin typeface="+mn-lt"/>
              </a:rPr>
              <a:t>, who was first elected at 19. He was elected for a second time and is now 24.</a:t>
            </a:r>
          </a:p>
        </p:txBody>
      </p:sp>
      <p:sp>
        <p:nvSpPr>
          <p:cNvPr id="9" name="TextBox 5"/>
          <p:cNvSpPr txBox="1">
            <a:spLocks noChangeArrowheads="1"/>
          </p:cNvSpPr>
          <p:nvPr/>
        </p:nvSpPr>
        <p:spPr bwMode="auto">
          <a:xfrm>
            <a:off x="4644009" y="5053293"/>
            <a:ext cx="379951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ea typeface="MS PGothic" pitchFamily="34" charset="-128"/>
              </a:defRPr>
            </a:lvl1pPr>
            <a:lvl2pPr>
              <a:defRPr sz="2800">
                <a:solidFill>
                  <a:schemeClr val="tx1"/>
                </a:solidFill>
                <a:latin typeface="Arial" charset="0"/>
                <a:ea typeface="MS PGothic" pitchFamily="34" charset="-128"/>
              </a:defRPr>
            </a:lvl2pPr>
            <a:lvl3pPr>
              <a:defRPr sz="2400">
                <a:solidFill>
                  <a:schemeClr val="tx1"/>
                </a:solidFill>
                <a:latin typeface="Arial" charset="0"/>
                <a:ea typeface="MS PGothic" pitchFamily="34" charset="-128"/>
              </a:defRPr>
            </a:lvl3pPr>
            <a:lvl4pPr>
              <a:defRPr sz="2000">
                <a:solidFill>
                  <a:schemeClr val="tx1"/>
                </a:solidFill>
                <a:latin typeface="Arial" charset="0"/>
                <a:ea typeface="MS PGothic" pitchFamily="34" charset="-128"/>
              </a:defRPr>
            </a:lvl4pPr>
            <a:lvl5pPr>
              <a:defRPr sz="2000">
                <a:solidFill>
                  <a:schemeClr val="tx1"/>
                </a:solidFill>
                <a:latin typeface="Arial" charset="0"/>
                <a:ea typeface="MS PGothic" pitchFamily="34" charset="-128"/>
              </a:defRPr>
            </a:lvl5pPr>
            <a:lvl6pPr eaLnBrk="0" hangingPunct="0">
              <a:defRPr sz="2000">
                <a:solidFill>
                  <a:schemeClr val="tx1"/>
                </a:solidFill>
                <a:latin typeface="Arial" charset="0"/>
                <a:ea typeface="MS PGothic" pitchFamily="34" charset="-128"/>
              </a:defRPr>
            </a:lvl6pPr>
            <a:lvl7pPr eaLnBrk="0" hangingPunct="0">
              <a:defRPr sz="2000">
                <a:solidFill>
                  <a:schemeClr val="tx1"/>
                </a:solidFill>
                <a:latin typeface="Arial" charset="0"/>
                <a:ea typeface="MS PGothic" pitchFamily="34" charset="-128"/>
              </a:defRPr>
            </a:lvl7pPr>
            <a:lvl8pPr eaLnBrk="0" hangingPunct="0">
              <a:defRPr sz="2000">
                <a:solidFill>
                  <a:schemeClr val="tx1"/>
                </a:solidFill>
                <a:latin typeface="Arial" charset="0"/>
                <a:ea typeface="MS PGothic" pitchFamily="34" charset="-128"/>
              </a:defRPr>
            </a:lvl8pPr>
            <a:lvl9pPr eaLnBrk="0" hangingPunct="0">
              <a:defRPr sz="2000">
                <a:solidFill>
                  <a:schemeClr val="tx1"/>
                </a:solidFill>
                <a:latin typeface="Arial" charset="0"/>
                <a:ea typeface="MS PGothic" pitchFamily="34" charset="-128"/>
              </a:defRPr>
            </a:lvl9pPr>
          </a:lstStyle>
          <a:p>
            <a:r>
              <a:rPr lang="en-CA" altLang="en-US" sz="1600" dirty="0">
                <a:latin typeface="+mn-lt"/>
              </a:rPr>
              <a:t>The oldest sitting MP is David </a:t>
            </a:r>
            <a:r>
              <a:rPr lang="en-CA" altLang="en-US" sz="1600" dirty="0" err="1">
                <a:latin typeface="+mn-lt"/>
              </a:rPr>
              <a:t>Tilson</a:t>
            </a:r>
            <a:r>
              <a:rPr lang="en-CA" altLang="en-US" sz="1600" dirty="0">
                <a:latin typeface="+mn-lt"/>
              </a:rPr>
              <a:t>, who was elected for a fifth time at the age of 74.</a:t>
            </a:r>
            <a:endParaRPr lang="en-CA" altLang="en-US" sz="1800" dirty="0">
              <a:latin typeface="+mn-lt"/>
            </a:endParaRPr>
          </a:p>
        </p:txBody>
      </p:sp>
    </p:spTree>
    <p:extLst>
      <p:ext uri="{BB962C8B-B14F-4D97-AF65-F5344CB8AC3E}">
        <p14:creationId xmlns:p14="http://schemas.microsoft.com/office/powerpoint/2010/main" val="4114584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C:\Users\Amelie\Dropbox\Rep Day - Adelina\RP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9056" y="5223724"/>
            <a:ext cx="2114944" cy="163427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lstStyle/>
          <a:p>
            <a:r>
              <a:rPr lang="en-US" altLang="en-US" dirty="0">
                <a:latin typeface="Calibri" pitchFamily="34" charset="0"/>
              </a:rPr>
              <a:t>Before they were MPs…</a:t>
            </a:r>
            <a:endParaRPr lang="fr-CA" dirty="0"/>
          </a:p>
        </p:txBody>
      </p:sp>
      <p:pic>
        <p:nvPicPr>
          <p:cNvPr id="5" name="Picture 2" descr="0.jpg"/>
          <p:cNvPicPr>
            <a:picLocks noChangeAspect="1"/>
          </p:cNvPicPr>
          <p:nvPr/>
        </p:nvPicPr>
        <p:blipFill>
          <a:blip r:embed="rId4">
            <a:extLst>
              <a:ext uri="{28A0092B-C50C-407E-A947-70E740481C1C}">
                <a14:useLocalDpi xmlns:a14="http://schemas.microsoft.com/office/drawing/2010/main" val="0"/>
              </a:ext>
            </a:extLst>
          </a:blip>
          <a:srcRect l="28355" t="8556" r="9738" b="32140"/>
          <a:stretch>
            <a:fillRect/>
          </a:stretch>
        </p:blipFill>
        <p:spPr bwMode="auto">
          <a:xfrm>
            <a:off x="494579" y="1676205"/>
            <a:ext cx="2537867" cy="182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0" descr="https://pbs.twimg.com/profile_images/661304049556320260/wx5wEiXk.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6780" y="1301751"/>
            <a:ext cx="2373312" cy="237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p:cNvPicPr>
            <a:picLocks noChangeAspect="1"/>
          </p:cNvPicPr>
          <p:nvPr/>
        </p:nvPicPr>
        <p:blipFill>
          <a:blip r:embed="rId6">
            <a:extLst>
              <a:ext uri="{28A0092B-C50C-407E-A947-70E740481C1C}">
                <a14:useLocalDpi xmlns:a14="http://schemas.microsoft.com/office/drawing/2010/main" val="0"/>
              </a:ext>
            </a:extLst>
          </a:blip>
          <a:srcRect l="208" t="-957" r="10381" b="957"/>
          <a:stretch>
            <a:fillRect/>
          </a:stretch>
        </p:blipFill>
        <p:spPr bwMode="auto">
          <a:xfrm>
            <a:off x="6289675" y="1462088"/>
            <a:ext cx="2660650"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rcRect l="4732" t="-9444" r="25000" b="9444"/>
          <a:stretch>
            <a:fillRect/>
          </a:stretch>
        </p:blipFill>
        <p:spPr bwMode="auto">
          <a:xfrm>
            <a:off x="963255" y="3512336"/>
            <a:ext cx="2447925"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8" descr="http://storage.theobserver.ca/v1/dynamic_resize/sws_path/suns-prod-images/1297787847922_ORIGINAL.jpg?quality=80&amp;size=650x&amp;stmp=145131897325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46616" y="3684191"/>
            <a:ext cx="1740148" cy="2608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2" descr="http://919thebend.ca/sites/default/files/styles/large/public/news-images/Ginette%20Petitpas%20Taylor1.jpg?itok=l9Pz_ubj"/>
          <p:cNvPicPr>
            <a:picLocks noChangeAspect="1" noChangeArrowheads="1"/>
          </p:cNvPicPr>
          <p:nvPr/>
        </p:nvPicPr>
        <p:blipFill>
          <a:blip r:embed="rId9">
            <a:extLst>
              <a:ext uri="{28A0092B-C50C-407E-A947-70E740481C1C}">
                <a14:useLocalDpi xmlns:a14="http://schemas.microsoft.com/office/drawing/2010/main" val="0"/>
              </a:ext>
            </a:extLst>
          </a:blip>
          <a:srcRect t="204" r="40993" b="32732"/>
          <a:stretch>
            <a:fillRect/>
          </a:stretch>
        </p:blipFill>
        <p:spPr bwMode="auto">
          <a:xfrm>
            <a:off x="5687971" y="3789040"/>
            <a:ext cx="1801861" cy="1926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8" name="Diagram 17"/>
          <p:cNvGraphicFramePr/>
          <p:nvPr>
            <p:extLst>
              <p:ext uri="{D42A27DB-BD31-4B8C-83A1-F6EECF244321}">
                <p14:modId xmlns:p14="http://schemas.microsoft.com/office/powerpoint/2010/main" val="2632200039"/>
              </p:ext>
            </p:extLst>
          </p:nvPr>
        </p:nvGraphicFramePr>
        <p:xfrm>
          <a:off x="1979712" y="1462088"/>
          <a:ext cx="1368152" cy="882303"/>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19" name="Diagram 18"/>
          <p:cNvGraphicFramePr/>
          <p:nvPr>
            <p:extLst>
              <p:ext uri="{D42A27DB-BD31-4B8C-83A1-F6EECF244321}">
                <p14:modId xmlns:p14="http://schemas.microsoft.com/office/powerpoint/2010/main" val="1680809188"/>
              </p:ext>
            </p:extLst>
          </p:nvPr>
        </p:nvGraphicFramePr>
        <p:xfrm>
          <a:off x="3353168" y="2839405"/>
          <a:ext cx="1333500" cy="646112"/>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graphicFrame>
        <p:nvGraphicFramePr>
          <p:cNvPr id="20" name="Diagram 19"/>
          <p:cNvGraphicFramePr/>
          <p:nvPr>
            <p:extLst>
              <p:ext uri="{D42A27DB-BD31-4B8C-83A1-F6EECF244321}">
                <p14:modId xmlns:p14="http://schemas.microsoft.com/office/powerpoint/2010/main" val="1060567468"/>
              </p:ext>
            </p:extLst>
          </p:nvPr>
        </p:nvGraphicFramePr>
        <p:xfrm>
          <a:off x="6078306" y="1340768"/>
          <a:ext cx="1122064" cy="368300"/>
        </p:xfrm>
        <a:graphic>
          <a:graphicData uri="http://schemas.openxmlformats.org/drawingml/2006/diagram">
            <dgm:relIds xmlns:dgm="http://schemas.openxmlformats.org/drawingml/2006/diagram" xmlns:r="http://schemas.openxmlformats.org/officeDocument/2006/relationships" r:dm="rId20" r:lo="rId21" r:qs="rId22" r:cs="rId23"/>
          </a:graphicData>
        </a:graphic>
      </p:graphicFrame>
      <p:graphicFrame>
        <p:nvGraphicFramePr>
          <p:cNvPr id="21" name="Diagram 20"/>
          <p:cNvGraphicFramePr/>
          <p:nvPr>
            <p:extLst>
              <p:ext uri="{D42A27DB-BD31-4B8C-83A1-F6EECF244321}">
                <p14:modId xmlns:p14="http://schemas.microsoft.com/office/powerpoint/2010/main" val="578807756"/>
              </p:ext>
            </p:extLst>
          </p:nvPr>
        </p:nvGraphicFramePr>
        <p:xfrm>
          <a:off x="696712" y="5502428"/>
          <a:ext cx="1066800" cy="338554"/>
        </p:xfrm>
        <a:graphic>
          <a:graphicData uri="http://schemas.openxmlformats.org/drawingml/2006/diagram">
            <dgm:relIds xmlns:dgm="http://schemas.openxmlformats.org/drawingml/2006/diagram" xmlns:r="http://schemas.openxmlformats.org/officeDocument/2006/relationships" r:dm="rId25" r:lo="rId26" r:qs="rId27" r:cs="rId28"/>
          </a:graphicData>
        </a:graphic>
      </p:graphicFrame>
      <p:graphicFrame>
        <p:nvGraphicFramePr>
          <p:cNvPr id="22" name="Diagram 21"/>
          <p:cNvGraphicFramePr/>
          <p:nvPr>
            <p:extLst>
              <p:ext uri="{D42A27DB-BD31-4B8C-83A1-F6EECF244321}">
                <p14:modId xmlns:p14="http://schemas.microsoft.com/office/powerpoint/2010/main" val="587848531"/>
              </p:ext>
            </p:extLst>
          </p:nvPr>
        </p:nvGraphicFramePr>
        <p:xfrm>
          <a:off x="4168159" y="5863751"/>
          <a:ext cx="1070554" cy="354221"/>
        </p:xfrm>
        <a:graphic>
          <a:graphicData uri="http://schemas.openxmlformats.org/drawingml/2006/diagram">
            <dgm:relIds xmlns:dgm="http://schemas.openxmlformats.org/drawingml/2006/diagram" xmlns:r="http://schemas.openxmlformats.org/officeDocument/2006/relationships" r:dm="rId30" r:lo="rId31" r:qs="rId32" r:cs="rId33"/>
          </a:graphicData>
        </a:graphic>
      </p:graphicFrame>
      <p:graphicFrame>
        <p:nvGraphicFramePr>
          <p:cNvPr id="23" name="Diagram 22"/>
          <p:cNvGraphicFramePr/>
          <p:nvPr>
            <p:extLst>
              <p:ext uri="{D42A27DB-BD31-4B8C-83A1-F6EECF244321}">
                <p14:modId xmlns:p14="http://schemas.microsoft.com/office/powerpoint/2010/main" val="1622885392"/>
              </p:ext>
            </p:extLst>
          </p:nvPr>
        </p:nvGraphicFramePr>
        <p:xfrm>
          <a:off x="6927851" y="4971663"/>
          <a:ext cx="1123961" cy="504122"/>
        </p:xfrm>
        <a:graphic>
          <a:graphicData uri="http://schemas.openxmlformats.org/drawingml/2006/diagram">
            <dgm:relIds xmlns:dgm="http://schemas.openxmlformats.org/drawingml/2006/diagram" xmlns:r="http://schemas.openxmlformats.org/officeDocument/2006/relationships" r:dm="rId35" r:lo="rId36" r:qs="rId37" r:cs="rId38"/>
          </a:graphicData>
        </a:graphic>
      </p:graphicFrame>
    </p:spTree>
    <p:extLst>
      <p:ext uri="{BB962C8B-B14F-4D97-AF65-F5344CB8AC3E}">
        <p14:creationId xmlns:p14="http://schemas.microsoft.com/office/powerpoint/2010/main" val="4118307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itchFamily="34" charset="0"/>
                <a:ea typeface="ＭＳ Ｐゴシック" pitchFamily="34" charset="-128"/>
              </a:rPr>
              <a:t>What does an MP do?</a:t>
            </a:r>
            <a:endParaRPr lang="fr-CA" dirty="0"/>
          </a:p>
        </p:txBody>
      </p:sp>
      <p:sp>
        <p:nvSpPr>
          <p:cNvPr id="6" name="Content Placeholder 5"/>
          <p:cNvSpPr>
            <a:spLocks noGrp="1"/>
          </p:cNvSpPr>
          <p:nvPr>
            <p:ph idx="1"/>
          </p:nvPr>
        </p:nvSpPr>
        <p:spPr/>
        <p:txBody>
          <a:bodyPr/>
          <a:lstStyle/>
          <a:p>
            <a:pPr>
              <a:lnSpc>
                <a:spcPct val="90000"/>
              </a:lnSpc>
            </a:pPr>
            <a:r>
              <a:rPr lang="en-US" altLang="en-US" sz="2800" dirty="0">
                <a:latin typeface="Calibri" pitchFamily="34" charset="0"/>
              </a:rPr>
              <a:t>An MP has no set job description, but some duties include:</a:t>
            </a:r>
          </a:p>
          <a:p>
            <a:pPr lvl="1">
              <a:lnSpc>
                <a:spcPct val="90000"/>
              </a:lnSpc>
            </a:pPr>
            <a:r>
              <a:rPr lang="en-US" altLang="en-US" sz="2400" dirty="0">
                <a:latin typeface="Calibri" pitchFamily="34" charset="0"/>
              </a:rPr>
              <a:t>representing constituents’ concerns</a:t>
            </a:r>
          </a:p>
          <a:p>
            <a:pPr lvl="1">
              <a:lnSpc>
                <a:spcPct val="90000"/>
              </a:lnSpc>
            </a:pPr>
            <a:r>
              <a:rPr lang="en-US" altLang="en-US" sz="2400" dirty="0">
                <a:latin typeface="Calibri" pitchFamily="34" charset="0"/>
              </a:rPr>
              <a:t>assisting constituents</a:t>
            </a:r>
          </a:p>
          <a:p>
            <a:pPr lvl="1">
              <a:lnSpc>
                <a:spcPct val="90000"/>
              </a:lnSpc>
            </a:pPr>
            <a:r>
              <a:rPr lang="en-US" altLang="en-US" sz="2400" dirty="0">
                <a:latin typeface="Calibri" pitchFamily="34" charset="0"/>
              </a:rPr>
              <a:t>serving on committees</a:t>
            </a:r>
          </a:p>
          <a:p>
            <a:pPr lvl="1">
              <a:lnSpc>
                <a:spcPct val="90000"/>
              </a:lnSpc>
            </a:pPr>
            <a:r>
              <a:rPr lang="en-US" altLang="en-US" sz="2400" dirty="0">
                <a:latin typeface="Calibri" pitchFamily="34" charset="0"/>
              </a:rPr>
              <a:t>proposing legislation</a:t>
            </a:r>
          </a:p>
          <a:p>
            <a:pPr lvl="1">
              <a:lnSpc>
                <a:spcPct val="90000"/>
              </a:lnSpc>
            </a:pPr>
            <a:r>
              <a:rPr lang="en-US" altLang="en-US" sz="2400" dirty="0">
                <a:latin typeface="Calibri" pitchFamily="34" charset="0"/>
              </a:rPr>
              <a:t>participating in House of Commons debates and discussing and amending bills.</a:t>
            </a:r>
            <a:r>
              <a:rPr lang="en-US" altLang="en-US" sz="2000" dirty="0">
                <a:latin typeface="Calibri" pitchFamily="34" charset="0"/>
              </a:rPr>
              <a:t> </a:t>
            </a:r>
          </a:p>
          <a:p>
            <a:r>
              <a:rPr lang="fr-CA" dirty="0" err="1"/>
              <a:t>Debate</a:t>
            </a:r>
            <a:r>
              <a:rPr lang="fr-CA" dirty="0"/>
              <a:t>: https://youtu.be/SBQYMzHf3IM</a:t>
            </a:r>
          </a:p>
        </p:txBody>
      </p:sp>
      <p:pic>
        <p:nvPicPr>
          <p:cNvPr id="8" name="Picture 7" descr="C:\Users\Amelie\Dropbox\Rep Day - Adelina\RP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9056" y="5223724"/>
            <a:ext cx="2114944" cy="1634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583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BF9B5C-7A33-405E-9E36-9BED82A56FD9}"/>
              </a:ext>
            </a:extLst>
          </p:cNvPr>
          <p:cNvSpPr>
            <a:spLocks noGrp="1"/>
          </p:cNvSpPr>
          <p:nvPr>
            <p:ph idx="1"/>
          </p:nvPr>
        </p:nvSpPr>
        <p:spPr/>
        <p:txBody>
          <a:bodyPr/>
          <a:lstStyle/>
          <a:p>
            <a:endParaRPr lang="en-US"/>
          </a:p>
        </p:txBody>
      </p:sp>
      <p:pic>
        <p:nvPicPr>
          <p:cNvPr id="3074" name="Picture 2" descr="Image result for mp seats 2020">
            <a:extLst>
              <a:ext uri="{FF2B5EF4-FFF2-40B4-BE49-F238E27FC236}">
                <a16:creationId xmlns:a16="http://schemas.microsoft.com/office/drawing/2014/main" id="{42113692-2091-4D98-9675-8D5BB5B8EB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00200"/>
            <a:ext cx="9144000" cy="5145087"/>
          </a:xfrm>
          <a:prstGeom prst="rect">
            <a:avLst/>
          </a:pr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67FC9597-4DE8-43C6-8A4E-D142CD9A20E8}"/>
              </a:ext>
            </a:extLst>
          </p:cNvPr>
          <p:cNvSpPr>
            <a:spLocks noGrp="1"/>
          </p:cNvSpPr>
          <p:nvPr>
            <p:ph type="title"/>
          </p:nvPr>
        </p:nvSpPr>
        <p:spPr>
          <a:xfrm>
            <a:off x="457200" y="492194"/>
            <a:ext cx="8229600" cy="707886"/>
          </a:xfrm>
          <a:prstGeom prst="rect">
            <a:avLst/>
          </a:prstGeom>
        </p:spPr>
        <p:txBody>
          <a:bodyPr>
            <a:spAutoFit/>
          </a:bodyPr>
          <a:lstStyle/>
          <a:p>
            <a:r>
              <a:rPr lang="en-US" sz="2000" dirty="0"/>
              <a:t>These are the ridings in Canada and how the voted in the last election. What do you notice about what areas of Canada voted for who?</a:t>
            </a:r>
          </a:p>
        </p:txBody>
      </p:sp>
    </p:spTree>
    <p:extLst>
      <p:ext uri="{BB962C8B-B14F-4D97-AF65-F5344CB8AC3E}">
        <p14:creationId xmlns:p14="http://schemas.microsoft.com/office/powerpoint/2010/main" val="2399553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13A61-D26B-453A-B451-A3913651A65A}"/>
              </a:ext>
            </a:extLst>
          </p:cNvPr>
          <p:cNvSpPr>
            <a:spLocks noGrp="1"/>
          </p:cNvSpPr>
          <p:nvPr>
            <p:ph type="title"/>
          </p:nvPr>
        </p:nvSpPr>
        <p:spPr/>
        <p:txBody>
          <a:bodyPr/>
          <a:lstStyle/>
          <a:p>
            <a:r>
              <a:rPr lang="en-US" dirty="0"/>
              <a:t>Who are our MPs?</a:t>
            </a:r>
          </a:p>
        </p:txBody>
      </p:sp>
      <p:sp>
        <p:nvSpPr>
          <p:cNvPr id="3" name="Content Placeholder 2">
            <a:extLst>
              <a:ext uri="{FF2B5EF4-FFF2-40B4-BE49-F238E27FC236}">
                <a16:creationId xmlns:a16="http://schemas.microsoft.com/office/drawing/2014/main" id="{96E45504-1C2A-4E02-9B1D-0156F28D61A0}"/>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62087191-FE16-46CE-87E7-B803CF403DE7}"/>
              </a:ext>
            </a:extLst>
          </p:cNvPr>
          <p:cNvPicPr>
            <a:picLocks noChangeAspect="1"/>
          </p:cNvPicPr>
          <p:nvPr/>
        </p:nvPicPr>
        <p:blipFill>
          <a:blip r:embed="rId2"/>
          <a:stretch>
            <a:fillRect/>
          </a:stretch>
        </p:blipFill>
        <p:spPr>
          <a:xfrm>
            <a:off x="5076056" y="1417638"/>
            <a:ext cx="3743325" cy="2828925"/>
          </a:xfrm>
          <a:prstGeom prst="rect">
            <a:avLst/>
          </a:prstGeom>
        </p:spPr>
      </p:pic>
      <p:pic>
        <p:nvPicPr>
          <p:cNvPr id="8" name="Picture 7">
            <a:extLst>
              <a:ext uri="{FF2B5EF4-FFF2-40B4-BE49-F238E27FC236}">
                <a16:creationId xmlns:a16="http://schemas.microsoft.com/office/drawing/2014/main" id="{0CC2BCC7-1D0C-4798-BB7F-6FE2644F82D2}"/>
              </a:ext>
            </a:extLst>
          </p:cNvPr>
          <p:cNvPicPr>
            <a:picLocks noChangeAspect="1"/>
          </p:cNvPicPr>
          <p:nvPr/>
        </p:nvPicPr>
        <p:blipFill>
          <a:blip r:embed="rId3"/>
          <a:stretch>
            <a:fillRect/>
          </a:stretch>
        </p:blipFill>
        <p:spPr>
          <a:xfrm>
            <a:off x="254129" y="1417638"/>
            <a:ext cx="4295775" cy="4476750"/>
          </a:xfrm>
          <a:prstGeom prst="rect">
            <a:avLst/>
          </a:prstGeom>
        </p:spPr>
      </p:pic>
    </p:spTree>
    <p:extLst>
      <p:ext uri="{BB962C8B-B14F-4D97-AF65-F5344CB8AC3E}">
        <p14:creationId xmlns:p14="http://schemas.microsoft.com/office/powerpoint/2010/main" val="2797746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5D213-3BB3-4B4E-9520-58C4B0661309}"/>
              </a:ext>
            </a:extLst>
          </p:cNvPr>
          <p:cNvSpPr>
            <a:spLocks noGrp="1"/>
          </p:cNvSpPr>
          <p:nvPr>
            <p:ph type="title"/>
          </p:nvPr>
        </p:nvSpPr>
        <p:spPr/>
        <p:txBody>
          <a:bodyPr>
            <a:normAutofit fontScale="90000"/>
          </a:bodyPr>
          <a:lstStyle/>
          <a:p>
            <a:r>
              <a:rPr lang="en-US" dirty="0"/>
              <a:t>How does our riding choose who wins?</a:t>
            </a:r>
          </a:p>
        </p:txBody>
      </p:sp>
      <p:sp>
        <p:nvSpPr>
          <p:cNvPr id="3" name="Content Placeholder 2">
            <a:extLst>
              <a:ext uri="{FF2B5EF4-FFF2-40B4-BE49-F238E27FC236}">
                <a16:creationId xmlns:a16="http://schemas.microsoft.com/office/drawing/2014/main" id="{3FAF8156-C9D4-4336-B648-34BE5AA8EBF8}"/>
              </a:ext>
            </a:extLst>
          </p:cNvPr>
          <p:cNvSpPr>
            <a:spLocks noGrp="1"/>
          </p:cNvSpPr>
          <p:nvPr>
            <p:ph idx="1"/>
          </p:nvPr>
        </p:nvSpPr>
        <p:spPr>
          <a:xfrm>
            <a:off x="457200" y="1628800"/>
            <a:ext cx="8229600" cy="4525963"/>
          </a:xfrm>
        </p:spPr>
        <p:txBody>
          <a:bodyPr>
            <a:normAutofit lnSpcReduction="10000"/>
          </a:bodyPr>
          <a:lstStyle/>
          <a:p>
            <a:r>
              <a:rPr lang="en-US" dirty="0"/>
              <a:t>Plurality, or First Past the Post</a:t>
            </a:r>
          </a:p>
          <a:p>
            <a:r>
              <a:rPr lang="en-US" dirty="0"/>
              <a:t>Person with the most votes wins, even if most people didn’t vote for them. </a:t>
            </a:r>
          </a:p>
          <a:p>
            <a:pPr marL="0" indent="0">
              <a:buNone/>
            </a:pPr>
            <a:endParaRPr lang="en-US" dirty="0"/>
          </a:p>
          <a:p>
            <a:pPr marL="0" indent="0">
              <a:buNone/>
            </a:pPr>
            <a:r>
              <a:rPr lang="en-US" dirty="0"/>
              <a:t>For example:</a:t>
            </a:r>
          </a:p>
          <a:p>
            <a:pPr marL="0" indent="0">
              <a:buNone/>
            </a:pPr>
            <a:r>
              <a:rPr lang="en-US" dirty="0">
                <a:solidFill>
                  <a:schemeClr val="tx2">
                    <a:lumMod val="60000"/>
                    <a:lumOff val="40000"/>
                  </a:schemeClr>
                </a:solidFill>
              </a:rPr>
              <a:t>Conservatives: 40%</a:t>
            </a:r>
          </a:p>
          <a:p>
            <a:pPr marL="0" indent="0">
              <a:buNone/>
            </a:pPr>
            <a:r>
              <a:rPr lang="en-US" dirty="0">
                <a:solidFill>
                  <a:srgbClr val="FF0000"/>
                </a:solidFill>
              </a:rPr>
              <a:t>Liberal:35%</a:t>
            </a:r>
          </a:p>
          <a:p>
            <a:pPr marL="0" indent="0">
              <a:buNone/>
            </a:pPr>
            <a:r>
              <a:rPr lang="en-US" dirty="0">
                <a:solidFill>
                  <a:schemeClr val="accent6">
                    <a:lumMod val="75000"/>
                  </a:schemeClr>
                </a:solidFill>
              </a:rPr>
              <a:t>NDP: 25%</a:t>
            </a:r>
          </a:p>
        </p:txBody>
      </p:sp>
    </p:spTree>
    <p:extLst>
      <p:ext uri="{BB962C8B-B14F-4D97-AF65-F5344CB8AC3E}">
        <p14:creationId xmlns:p14="http://schemas.microsoft.com/office/powerpoint/2010/main" val="3524063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1000"/>
                                        <p:tgtEl>
                                          <p:spTgt spid="3">
                                            <p:txEl>
                                              <p:pRg st="5" end="5"/>
                                            </p:txEl>
                                          </p:spTgt>
                                        </p:tgtEl>
                                      </p:cBhvr>
                                    </p:animEffect>
                                    <p:anim calcmode="lin" valueType="num">
                                      <p:cBhvr>
                                        <p:cTn id="1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1000"/>
                                        <p:tgtEl>
                                          <p:spTgt spid="3">
                                            <p:txEl>
                                              <p:pRg st="6" end="6"/>
                                            </p:txEl>
                                          </p:spTgt>
                                        </p:tgtEl>
                                      </p:cBhvr>
                                    </p:animEffect>
                                    <p:anim calcmode="lin" valueType="num">
                                      <p:cBhvr>
                                        <p:cTn id="2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8C5BF-7EBA-4909-BF13-91EAA0ED32EC}"/>
              </a:ext>
            </a:extLst>
          </p:cNvPr>
          <p:cNvSpPr>
            <a:spLocks noGrp="1"/>
          </p:cNvSpPr>
          <p:nvPr>
            <p:ph type="title"/>
          </p:nvPr>
        </p:nvSpPr>
        <p:spPr>
          <a:xfrm>
            <a:off x="539552" y="620688"/>
            <a:ext cx="8229600" cy="1143000"/>
          </a:xfrm>
        </p:spPr>
        <p:txBody>
          <a:bodyPr>
            <a:normAutofit fontScale="90000"/>
          </a:bodyPr>
          <a:lstStyle/>
          <a:p>
            <a:r>
              <a:rPr lang="en-US" dirty="0"/>
              <a:t>So the conservatives have won the seat and are heading to parliament. But who is </a:t>
            </a:r>
            <a:r>
              <a:rPr lang="en-US" dirty="0" err="1"/>
              <a:t>gonna</a:t>
            </a:r>
            <a:r>
              <a:rPr lang="en-US" dirty="0"/>
              <a:t> be Prime Minister?</a:t>
            </a:r>
          </a:p>
        </p:txBody>
      </p:sp>
      <p:sp>
        <p:nvSpPr>
          <p:cNvPr id="3" name="Content Placeholder 2">
            <a:extLst>
              <a:ext uri="{FF2B5EF4-FFF2-40B4-BE49-F238E27FC236}">
                <a16:creationId xmlns:a16="http://schemas.microsoft.com/office/drawing/2014/main" id="{4BA70250-F081-4CEF-8AA7-078267C16C5B}"/>
              </a:ext>
            </a:extLst>
          </p:cNvPr>
          <p:cNvSpPr>
            <a:spLocks noGrp="1"/>
          </p:cNvSpPr>
          <p:nvPr>
            <p:ph idx="1"/>
          </p:nvPr>
        </p:nvSpPr>
        <p:spPr>
          <a:xfrm>
            <a:off x="323528" y="2636912"/>
            <a:ext cx="8363272" cy="3489251"/>
          </a:xfrm>
        </p:spPr>
        <p:txBody>
          <a:bodyPr>
            <a:normAutofit/>
          </a:bodyPr>
          <a:lstStyle/>
          <a:p>
            <a:pPr marL="0" indent="0" algn="ctr">
              <a:buNone/>
            </a:pPr>
            <a:r>
              <a:rPr lang="en-US" sz="6000" dirty="0"/>
              <a:t>The leader of whichever party has the most seats in parliament. </a:t>
            </a:r>
          </a:p>
        </p:txBody>
      </p:sp>
    </p:spTree>
    <p:extLst>
      <p:ext uri="{BB962C8B-B14F-4D97-AF65-F5344CB8AC3E}">
        <p14:creationId xmlns:p14="http://schemas.microsoft.com/office/powerpoint/2010/main" val="3748562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itchFamily="34" charset="0"/>
                <a:ea typeface="ＭＳ Ｐゴシック" pitchFamily="34" charset="-128"/>
              </a:rPr>
              <a:t>Final Thoughts</a:t>
            </a:r>
            <a:endParaRPr lang="fr-CA" dirty="0"/>
          </a:p>
        </p:txBody>
      </p:sp>
      <p:sp>
        <p:nvSpPr>
          <p:cNvPr id="3" name="Content Placeholder 2"/>
          <p:cNvSpPr>
            <a:spLocks noGrp="1"/>
          </p:cNvSpPr>
          <p:nvPr>
            <p:ph idx="1"/>
          </p:nvPr>
        </p:nvSpPr>
        <p:spPr>
          <a:xfrm>
            <a:off x="467544" y="1340768"/>
            <a:ext cx="8229600" cy="4525963"/>
          </a:xfrm>
        </p:spPr>
        <p:txBody>
          <a:bodyPr>
            <a:normAutofit fontScale="92500" lnSpcReduction="10000"/>
          </a:bodyPr>
          <a:lstStyle/>
          <a:p>
            <a:pPr>
              <a:lnSpc>
                <a:spcPct val="90000"/>
              </a:lnSpc>
              <a:defRPr/>
            </a:pPr>
            <a:r>
              <a:rPr lang="en-US" dirty="0">
                <a:latin typeface="Calibri" pitchFamily="34" charset="0"/>
                <a:ea typeface="ＭＳ Ｐゴシック" pitchFamily="34" charset="-128"/>
              </a:rPr>
              <a:t>What do you think the purpose of an MP should be?</a:t>
            </a:r>
          </a:p>
          <a:p>
            <a:pPr>
              <a:lnSpc>
                <a:spcPct val="90000"/>
              </a:lnSpc>
              <a:defRPr/>
            </a:pPr>
            <a:endParaRPr lang="en-US" dirty="0">
              <a:latin typeface="Calibri" pitchFamily="34" charset="0"/>
              <a:ea typeface="ＭＳ Ｐゴシック" pitchFamily="34" charset="-128"/>
            </a:endParaRPr>
          </a:p>
          <a:p>
            <a:pPr>
              <a:lnSpc>
                <a:spcPct val="90000"/>
              </a:lnSpc>
              <a:defRPr/>
            </a:pPr>
            <a:r>
              <a:rPr lang="en-US" dirty="0">
                <a:latin typeface="Calibri" pitchFamily="34" charset="0"/>
                <a:ea typeface="ＭＳ Ｐゴシック" pitchFamily="34" charset="-128"/>
              </a:rPr>
              <a:t>What qualities and past experience do you look for in your elected representative?</a:t>
            </a:r>
          </a:p>
          <a:p>
            <a:pPr>
              <a:lnSpc>
                <a:spcPct val="90000"/>
              </a:lnSpc>
              <a:defRPr/>
            </a:pPr>
            <a:endParaRPr lang="en-US" dirty="0">
              <a:latin typeface="Calibri" pitchFamily="34" charset="0"/>
              <a:ea typeface="ＭＳ Ｐゴシック" pitchFamily="34" charset="-128"/>
            </a:endParaRPr>
          </a:p>
          <a:p>
            <a:pPr>
              <a:lnSpc>
                <a:spcPct val="90000"/>
              </a:lnSpc>
              <a:defRPr/>
            </a:pPr>
            <a:r>
              <a:rPr lang="en-US" dirty="0">
                <a:latin typeface="Calibri" pitchFamily="34" charset="0"/>
                <a:ea typeface="ＭＳ Ｐゴシック" pitchFamily="34" charset="-128"/>
              </a:rPr>
              <a:t>What are some federal responsibilities that are important to you?</a:t>
            </a:r>
          </a:p>
          <a:p>
            <a:pPr>
              <a:lnSpc>
                <a:spcPct val="90000"/>
              </a:lnSpc>
              <a:defRPr/>
            </a:pPr>
            <a:endParaRPr lang="en-US" dirty="0">
              <a:latin typeface="Calibri" pitchFamily="34" charset="0"/>
              <a:ea typeface="ＭＳ Ｐゴシック" pitchFamily="34" charset="-128"/>
            </a:endParaRPr>
          </a:p>
          <a:p>
            <a:pPr>
              <a:lnSpc>
                <a:spcPct val="90000"/>
              </a:lnSpc>
              <a:defRPr/>
            </a:pPr>
            <a:r>
              <a:rPr lang="en-US" dirty="0">
                <a:latin typeface="Calibri" pitchFamily="34" charset="0"/>
                <a:ea typeface="ＭＳ Ｐゴシック" pitchFamily="34" charset="-128"/>
              </a:rPr>
              <a:t>What questions would you like to ask your MP?</a:t>
            </a:r>
          </a:p>
          <a:p>
            <a:pPr>
              <a:lnSpc>
                <a:spcPct val="90000"/>
              </a:lnSpc>
              <a:defRPr/>
            </a:pPr>
            <a:endParaRPr lang="en-US" dirty="0">
              <a:latin typeface="Calibri" pitchFamily="34" charset="0"/>
              <a:ea typeface="ＭＳ Ｐゴシック" pitchFamily="34" charset="-128"/>
            </a:endParaRPr>
          </a:p>
          <a:p>
            <a:endParaRPr lang="fr-CA" b="1" dirty="0"/>
          </a:p>
        </p:txBody>
      </p:sp>
    </p:spTree>
    <p:extLst>
      <p:ext uri="{BB962C8B-B14F-4D97-AF65-F5344CB8AC3E}">
        <p14:creationId xmlns:p14="http://schemas.microsoft.com/office/powerpoint/2010/main" val="2800859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6FBFA-5C97-459E-97D7-D232000FF2A9}"/>
              </a:ext>
            </a:extLst>
          </p:cNvPr>
          <p:cNvSpPr>
            <a:spLocks noGrp="1"/>
          </p:cNvSpPr>
          <p:nvPr>
            <p:ph type="title"/>
          </p:nvPr>
        </p:nvSpPr>
        <p:spPr/>
        <p:txBody>
          <a:bodyPr/>
          <a:lstStyle/>
          <a:p>
            <a:r>
              <a:rPr lang="en-US" dirty="0"/>
              <a:t>Majority vs Minority Government </a:t>
            </a:r>
          </a:p>
        </p:txBody>
      </p:sp>
      <p:pic>
        <p:nvPicPr>
          <p:cNvPr id="9" name="Picture 8">
            <a:extLst>
              <a:ext uri="{FF2B5EF4-FFF2-40B4-BE49-F238E27FC236}">
                <a16:creationId xmlns:a16="http://schemas.microsoft.com/office/drawing/2014/main" id="{2F57031F-5120-4C56-BCFA-B4EE483ED47F}"/>
              </a:ext>
            </a:extLst>
          </p:cNvPr>
          <p:cNvPicPr>
            <a:picLocks noChangeAspect="1"/>
          </p:cNvPicPr>
          <p:nvPr/>
        </p:nvPicPr>
        <p:blipFill>
          <a:blip r:embed="rId2"/>
          <a:stretch>
            <a:fillRect/>
          </a:stretch>
        </p:blipFill>
        <p:spPr>
          <a:xfrm>
            <a:off x="0" y="1772816"/>
            <a:ext cx="9144000" cy="4700587"/>
          </a:xfrm>
          <a:prstGeom prst="rect">
            <a:avLst/>
          </a:prstGeom>
        </p:spPr>
      </p:pic>
      <p:pic>
        <p:nvPicPr>
          <p:cNvPr id="10" name="Picture 9">
            <a:extLst>
              <a:ext uri="{FF2B5EF4-FFF2-40B4-BE49-F238E27FC236}">
                <a16:creationId xmlns:a16="http://schemas.microsoft.com/office/drawing/2014/main" id="{315D9F96-1E9D-4B1A-B7AC-75EF698A6338}"/>
              </a:ext>
            </a:extLst>
          </p:cNvPr>
          <p:cNvPicPr>
            <a:picLocks noChangeAspect="1"/>
          </p:cNvPicPr>
          <p:nvPr/>
        </p:nvPicPr>
        <p:blipFill>
          <a:blip r:embed="rId3"/>
          <a:stretch>
            <a:fillRect/>
          </a:stretch>
        </p:blipFill>
        <p:spPr>
          <a:xfrm>
            <a:off x="0" y="1337979"/>
            <a:ext cx="9144000" cy="434837"/>
          </a:xfrm>
          <a:prstGeom prst="rect">
            <a:avLst/>
          </a:prstGeom>
        </p:spPr>
      </p:pic>
    </p:spTree>
    <p:extLst>
      <p:ext uri="{BB962C8B-B14F-4D97-AF65-F5344CB8AC3E}">
        <p14:creationId xmlns:p14="http://schemas.microsoft.com/office/powerpoint/2010/main" val="2080552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9AF26-5EA3-4F64-AAF2-CD5ADDB8148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EF01B4E-6CF5-4495-A786-F3996AC51095}"/>
              </a:ext>
            </a:extLst>
          </p:cNvPr>
          <p:cNvSpPr>
            <a:spLocks noGrp="1"/>
          </p:cNvSpPr>
          <p:nvPr>
            <p:ph idx="1"/>
          </p:nvPr>
        </p:nvSpPr>
        <p:spPr/>
        <p:txBody>
          <a:bodyPr/>
          <a:lstStyle/>
          <a:p>
            <a:endParaRPr lang="en-US"/>
          </a:p>
        </p:txBody>
      </p:sp>
      <p:pic>
        <p:nvPicPr>
          <p:cNvPr id="2050" name="Picture 2" descr="Image result for mp seats 2020">
            <a:extLst>
              <a:ext uri="{FF2B5EF4-FFF2-40B4-BE49-F238E27FC236}">
                <a16:creationId xmlns:a16="http://schemas.microsoft.com/office/drawing/2014/main" id="{C6D1158B-FFE7-495A-8721-3B452E804C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281" y="656692"/>
            <a:ext cx="8697437" cy="5544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52121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239</TotalTime>
  <Words>1067</Words>
  <Application>Microsoft Office PowerPoint</Application>
  <PresentationFormat>On-screen Show (4:3)</PresentationFormat>
  <Paragraphs>111</Paragraphs>
  <Slides>22</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PowerPoint Presentation</vt:lpstr>
      <vt:lpstr>Opening Thoughts</vt:lpstr>
      <vt:lpstr>Governments in Canada</vt:lpstr>
      <vt:lpstr>Three Levels of Government</vt:lpstr>
      <vt:lpstr>Three Branches of Government</vt:lpstr>
      <vt:lpstr>Federal </vt:lpstr>
      <vt:lpstr>Provincial/Territorial</vt:lpstr>
      <vt:lpstr>Municipal/Local</vt:lpstr>
      <vt:lpstr>Section 91-95, Constitution</vt:lpstr>
      <vt:lpstr>Division of Responsibilities</vt:lpstr>
      <vt:lpstr>Federal Elections</vt:lpstr>
      <vt:lpstr>What is an MP?</vt:lpstr>
      <vt:lpstr>Who can be an MP?</vt:lpstr>
      <vt:lpstr>Before they were MPs…</vt:lpstr>
      <vt:lpstr>What does an MP do?</vt:lpstr>
      <vt:lpstr>These are the ridings in Canada and how the voted in the last election. What do you notice about what areas of Canada voted for who?</vt:lpstr>
      <vt:lpstr>Who are our MPs?</vt:lpstr>
      <vt:lpstr>How does our riding choose who wins?</vt:lpstr>
      <vt:lpstr>So the conservatives have won the seat and are heading to parliament. But who is gonna be Prime Minister?</vt:lpstr>
      <vt:lpstr>Final Thoughts</vt:lpstr>
      <vt:lpstr>Majority vs Minority Government </vt:lpstr>
      <vt:lpstr>PowerPoint Presentation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A – Members of Parliament</dc:title>
  <dc:creator>Adelina</dc:creator>
  <cp:lastModifiedBy>Mary Lawrence</cp:lastModifiedBy>
  <cp:revision>16</cp:revision>
  <cp:lastPrinted>2021-05-05T20:16:08Z</cp:lastPrinted>
  <dcterms:created xsi:type="dcterms:W3CDTF">2016-02-22T21:04:49Z</dcterms:created>
  <dcterms:modified xsi:type="dcterms:W3CDTF">2021-09-15T15:09:19Z</dcterms:modified>
</cp:coreProperties>
</file>