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48"/>
  </p:notesMasterIdLst>
  <p:handoutMasterIdLst>
    <p:handoutMasterId r:id="rId49"/>
  </p:handoutMasterIdLst>
  <p:sldIdLst>
    <p:sldId id="256" r:id="rId2"/>
    <p:sldId id="290" r:id="rId3"/>
    <p:sldId id="302" r:id="rId4"/>
    <p:sldId id="303" r:id="rId5"/>
    <p:sldId id="257" r:id="rId6"/>
    <p:sldId id="292" r:id="rId7"/>
    <p:sldId id="291" r:id="rId8"/>
    <p:sldId id="258" r:id="rId9"/>
    <p:sldId id="293" r:id="rId10"/>
    <p:sldId id="280" r:id="rId11"/>
    <p:sldId id="259" r:id="rId12"/>
    <p:sldId id="304" r:id="rId13"/>
    <p:sldId id="261" r:id="rId14"/>
    <p:sldId id="262" r:id="rId15"/>
    <p:sldId id="283" r:id="rId16"/>
    <p:sldId id="263" r:id="rId17"/>
    <p:sldId id="294" r:id="rId18"/>
    <p:sldId id="260" r:id="rId19"/>
    <p:sldId id="295" r:id="rId20"/>
    <p:sldId id="301" r:id="rId21"/>
    <p:sldId id="296" r:id="rId22"/>
    <p:sldId id="297" r:id="rId23"/>
    <p:sldId id="298" r:id="rId24"/>
    <p:sldId id="299" r:id="rId25"/>
    <p:sldId id="289" r:id="rId26"/>
    <p:sldId id="274" r:id="rId27"/>
    <p:sldId id="265" r:id="rId28"/>
    <p:sldId id="275" r:id="rId29"/>
    <p:sldId id="266" r:id="rId30"/>
    <p:sldId id="276" r:id="rId31"/>
    <p:sldId id="267" r:id="rId32"/>
    <p:sldId id="268" r:id="rId33"/>
    <p:sldId id="279" r:id="rId34"/>
    <p:sldId id="269" r:id="rId35"/>
    <p:sldId id="270" r:id="rId36"/>
    <p:sldId id="277" r:id="rId37"/>
    <p:sldId id="300" r:id="rId38"/>
    <p:sldId id="284" r:id="rId39"/>
    <p:sldId id="285" r:id="rId40"/>
    <p:sldId id="286" r:id="rId41"/>
    <p:sldId id="287" r:id="rId42"/>
    <p:sldId id="288" r:id="rId43"/>
    <p:sldId id="271" r:id="rId44"/>
    <p:sldId id="281" r:id="rId45"/>
    <p:sldId id="273" r:id="rId46"/>
    <p:sldId id="272" r:id="rId47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pPr>
              <a:defRPr/>
            </a:pPr>
            <a:fld id="{9C2733E4-0072-4EF8-B78A-0A8BE34615D9}" type="datetimeFigureOut">
              <a:rPr lang="en-US"/>
              <a:pPr>
                <a:defRPr/>
              </a:pPr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pPr>
              <a:defRPr/>
            </a:pPr>
            <a:fld id="{FB9AAE0D-8DDB-46F3-B916-260D07370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54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pPr>
              <a:defRPr/>
            </a:pPr>
            <a:fld id="{F98487F1-A28E-4C76-AF09-B6ADB7C032AF}" type="datetimeFigureOut">
              <a:rPr lang="en-US"/>
              <a:pPr>
                <a:defRPr/>
              </a:pPr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pPr>
              <a:defRPr/>
            </a:pPr>
            <a:fld id="{EAF89563-8B09-4D02-B29E-041972CC2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635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8B5A00-0649-428E-8996-6FB5F79A8B1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571AE6-FCE5-45A5-BA9C-2A52710FA74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6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15BBA4-F240-4DA6-BFDB-0721966E936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96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70ED99-0EB3-435A-A4E8-CFC41EB0E9C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16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70ED99-0EB3-435A-A4E8-CFC41EB0E9C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41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302E78-D51B-4E48-AD03-3C83E345CC7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18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800D06-9661-45A3-AF2B-7E5B13D5537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35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7FF0A8-114B-4F22-9849-B938194193A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78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775DE3-240F-4F96-8381-BC9CEAC823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78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6545E2-D9CF-4BBE-9527-38765E10369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9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CF3B42-ED0C-4492-86CE-D8BBDFCD58F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43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B9E936-4C87-4AFB-B20A-81D678205A8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30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1D9C43-1E6D-4BDC-9792-79DC8460D7B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99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AE9D77-50A6-4285-9DD9-77F64058F63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84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39641A-DE8D-4DFF-98CD-E3C1EB01B6D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53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777F19-25D6-4667-9E34-C5F903D42AE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19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DA9D97-860D-46B7-A25C-7DDFF8C9168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8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47CC8EC-B550-4744-B0C3-F914B4B9A6A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26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pPr>
              <a:defRPr/>
            </a:pPr>
            <a:fld id="{74FB59F0-11D2-468E-AF19-B93066F95D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93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845E6A-D90A-41DB-AB00-BCD7FCDBE3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9212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pPr>
              <a:defRPr/>
            </a:pPr>
            <a:fld id="{914BEB7F-E976-4693-96F7-7FFF6D6725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7157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D6E1D-C63E-464F-9FEF-D2722E13A6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3214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A914C-838F-4294-90A4-6188B5DB55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2183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A8E97-2441-4EC9-B61A-9B8DE567D1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745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0A8162-0FE7-4CF4-90B8-B50E4F612D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5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64BAD-0A87-4B87-9E64-7863F467D8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6000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086F3-C8BE-4535-90F2-DFBE7BE51D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5334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pPr>
              <a:defRPr/>
            </a:pPr>
            <a:fld id="{C1B710F1-C020-402A-8B8D-83CF1B9CD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9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pPr>
              <a:defRPr/>
            </a:pPr>
            <a:fld id="{C1B710F1-C020-402A-8B8D-83CF1B9CD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4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pPr>
              <a:defRPr/>
            </a:pPr>
            <a:fld id="{C1B710F1-C020-402A-8B8D-83CF1B9CD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6629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pPr>
              <a:defRPr/>
            </a:pPr>
            <a:fld id="{C1B710F1-C020-402A-8B8D-83CF1B9CD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94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710F1-C020-402A-8B8D-83CF1B9CD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27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710F1-C020-402A-8B8D-83CF1B9CD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32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2E25CB-40BF-4242-AEDD-50BBF3D288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78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pPr>
              <a:defRPr/>
            </a:pPr>
            <a:fld id="{09599C86-CB1E-47E9-B11A-13FDF16C3E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817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B710F1-C020-402A-8B8D-83CF1B9CD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132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epthinfo.com/kirov/murder.s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Alexander_Ilyich_Yegorov" TargetMode="External"/><Relationship Id="rId3" Type="http://schemas.openxmlformats.org/officeDocument/2006/relationships/hyperlink" Target="http://en.wikipedia.org/wiki/Marshal_of_the_Soviet_Union" TargetMode="External"/><Relationship Id="rId7" Type="http://schemas.openxmlformats.org/officeDocument/2006/relationships/hyperlink" Target="http://en.wikipedia.org/wiki/Vasily_Blyukher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Kliment_Voroshilov" TargetMode="External"/><Relationship Id="rId5" Type="http://schemas.openxmlformats.org/officeDocument/2006/relationships/hyperlink" Target="http://en.wikipedia.org/wiki/Semyon_Budyonny" TargetMode="External"/><Relationship Id="rId4" Type="http://schemas.openxmlformats.org/officeDocument/2006/relationships/hyperlink" Target="http://en.wikipedia.org/wiki/Mikhail_Tukhachevsky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0" y="304800"/>
            <a:ext cx="7772400" cy="155575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The USSR Under Stalin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2514600"/>
            <a:ext cx="3581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Stalin’s Purges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944814"/>
            <a:ext cx="4572000" cy="391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know so far?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600200"/>
            <a:ext cx="5105400" cy="515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8979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C35BF-2362-45A0-B1BF-202B9BDCF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5FA2C-E8FE-41EC-AC93-8208E697B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2A6F4E9-FA2D-4EB1-B094-CB31CEA16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85800"/>
            <a:ext cx="4767263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01421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4EA61-9EFF-4F30-8627-046CA49A5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A45B1-F47C-4693-9857-F8BE65913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AC65283-F0FB-4489-900F-99970FE1B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609600"/>
            <a:ext cx="4122738" cy="576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2235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 Background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The most famous aspect of Stalin's USSR was the Terror.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Wanted to be an autocrat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Paranoid others trying to depose him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Consolidated power with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NKVD (secret police)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public 'show trials'. 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‘Gulag' - system of slave </a:t>
            </a:r>
            <a:r>
              <a:rPr lang="en-US" dirty="0" err="1"/>
              <a:t>labour</a:t>
            </a:r>
            <a:r>
              <a:rPr lang="en-US" dirty="0"/>
              <a:t> camps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1001"/>
            <a:ext cx="8534400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76298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Gulags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GULAG stands for </a:t>
            </a:r>
            <a:r>
              <a:rPr lang="en-US" dirty="0" err="1"/>
              <a:t>Glavnoe</a:t>
            </a:r>
            <a:r>
              <a:rPr lang="en-US" dirty="0"/>
              <a:t> </a:t>
            </a:r>
            <a:r>
              <a:rPr lang="en-US" dirty="0" err="1"/>
              <a:t>Upravlenie</a:t>
            </a:r>
            <a:r>
              <a:rPr lang="en-US" dirty="0"/>
              <a:t> </a:t>
            </a:r>
            <a:r>
              <a:rPr lang="en-US" dirty="0" err="1"/>
              <a:t>ispravitel’no-trudovykh</a:t>
            </a:r>
            <a:r>
              <a:rPr lang="en-US" dirty="0"/>
              <a:t> </a:t>
            </a:r>
            <a:r>
              <a:rPr lang="en-US" dirty="0" err="1"/>
              <a:t>LAGerei</a:t>
            </a:r>
            <a:r>
              <a:rPr lang="en-US" dirty="0"/>
              <a:t> (Main Administration of Corrective Labor Camps),</a:t>
            </a:r>
          </a:p>
          <a:p>
            <a:endParaRPr lang="en-US" dirty="0"/>
          </a:p>
          <a:p>
            <a:r>
              <a:rPr lang="en-US" dirty="0"/>
              <a:t>Around 2-3 million people die in the Gulags</a:t>
            </a:r>
          </a:p>
          <a:p>
            <a:pPr lvl="1"/>
            <a:r>
              <a:rPr lang="en-US" dirty="0"/>
              <a:t>Could be as high as 8 million</a:t>
            </a:r>
          </a:p>
          <a:p>
            <a:endParaRPr lang="en-US" dirty="0"/>
          </a:p>
          <a:p>
            <a:r>
              <a:rPr lang="en-US" dirty="0"/>
              <a:t>High death rate due to:</a:t>
            </a:r>
          </a:p>
          <a:p>
            <a:pPr lvl="1"/>
            <a:r>
              <a:rPr lang="en-US" dirty="0"/>
              <a:t>Constant violence</a:t>
            </a:r>
          </a:p>
          <a:p>
            <a:pPr lvl="1"/>
            <a:r>
              <a:rPr lang="en-US" dirty="0"/>
              <a:t>Extreme climate </a:t>
            </a:r>
          </a:p>
          <a:p>
            <a:pPr lvl="1"/>
            <a:r>
              <a:rPr lang="en-US" dirty="0"/>
              <a:t>Hard labor 	</a:t>
            </a:r>
          </a:p>
          <a:p>
            <a:pPr lvl="1"/>
            <a:r>
              <a:rPr lang="en-US" dirty="0"/>
              <a:t>Meager food rations</a:t>
            </a:r>
          </a:p>
          <a:p>
            <a:pPr lvl="1"/>
            <a:r>
              <a:rPr lang="en-US" dirty="0"/>
              <a:t>Unsanitary conditions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1" y="4116488"/>
            <a:ext cx="3290615" cy="232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6160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gu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666750"/>
            <a:ext cx="914400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Kolyma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342" y="2609906"/>
            <a:ext cx="3838355" cy="3172637"/>
          </a:xfrm>
        </p:spPr>
        <p:txBody>
          <a:bodyPr/>
          <a:lstStyle/>
          <a:p>
            <a:r>
              <a:rPr lang="en-US" dirty="0"/>
              <a:t>Probably the worst of the </a:t>
            </a:r>
            <a:r>
              <a:rPr lang="en-US" dirty="0" err="1"/>
              <a:t>labour</a:t>
            </a:r>
            <a:r>
              <a:rPr lang="en-US" dirty="0"/>
              <a:t> camps was at Kolyma.</a:t>
            </a:r>
          </a:p>
          <a:p>
            <a:pPr lvl="1"/>
            <a:r>
              <a:rPr lang="en-US" dirty="0"/>
              <a:t> Located in north-eastern Siberia </a:t>
            </a:r>
          </a:p>
          <a:p>
            <a:pPr lvl="1"/>
            <a:r>
              <a:rPr lang="en-US" dirty="0"/>
              <a:t>Temperatures drop to -67 degrees during the winter</a:t>
            </a:r>
          </a:p>
          <a:p>
            <a:pPr lvl="1"/>
            <a:r>
              <a:rPr lang="en-US" dirty="0"/>
              <a:t>About 30% die each year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536" y="1422171"/>
            <a:ext cx="3571875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942" y="3402437"/>
            <a:ext cx="4483677" cy="245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19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1001"/>
            <a:ext cx="8534400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B. Reasons For the Terror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0321" y="1981200"/>
            <a:ext cx="9613861" cy="464819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Whole Country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Stalin believed that Russia had to be united with him as leader if  it was to be strong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Urgency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 Stalin believed Russia had only 10 years to catch up with the western world before Germany invaded.</a:t>
            </a:r>
          </a:p>
          <a:p>
            <a:pPr lvl="3">
              <a:defRPr/>
            </a:pPr>
            <a:r>
              <a:rPr lang="en-US" dirty="0"/>
              <a:t>Eliminate barriers</a:t>
            </a:r>
          </a:p>
          <a:p>
            <a:pPr lvl="3">
              <a:defRPr/>
            </a:pPr>
            <a:r>
              <a:rPr lang="en-US" dirty="0"/>
              <a:t>Meeting goals are more important than individuals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Political Opposition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Did not take criticism well </a:t>
            </a:r>
          </a:p>
          <a:p>
            <a:pPr lvl="3">
              <a:defRPr/>
            </a:pPr>
            <a:r>
              <a:rPr lang="en-US" sz="1800" dirty="0"/>
              <a:t>Forced to pause plans</a:t>
            </a:r>
          </a:p>
          <a:p>
            <a:pPr lvl="3">
              <a:defRPr/>
            </a:pPr>
            <a:r>
              <a:rPr lang="en-US" sz="1800" dirty="0"/>
              <a:t>Peasant revolts - collectivization</a:t>
            </a:r>
          </a:p>
          <a:p>
            <a:pPr lvl="3">
              <a:defRPr/>
            </a:pPr>
            <a:r>
              <a:rPr lang="en-US" sz="1800" dirty="0"/>
              <a:t>Worker revolts – long hours, low wages, poor working conditions, lack of goods.</a:t>
            </a:r>
          </a:p>
          <a:p>
            <a:pPr lvl="3">
              <a:defRPr/>
            </a:pPr>
            <a:r>
              <a:rPr lang="en-US" sz="1800" dirty="0"/>
              <a:t>People unhappy with </a:t>
            </a:r>
            <a:r>
              <a:rPr lang="en-US" sz="1800" dirty="0" err="1"/>
              <a:t>Gosplan</a:t>
            </a:r>
            <a:r>
              <a:rPr lang="en-US" sz="1800" dirty="0"/>
              <a:t> aggressiveness and NKVD</a:t>
            </a:r>
          </a:p>
          <a:p>
            <a:pPr lvl="2" eaLnBrk="1" hangingPunct="1">
              <a:lnSpc>
                <a:spcPct val="90000"/>
              </a:lnSpc>
              <a:defRPr/>
            </a:pPr>
            <a:endParaRPr lang="en-US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B. Reasons For the Terror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0321" y="1981200"/>
            <a:ext cx="9613861" cy="46481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/>
              <a:t>Political Opposition</a:t>
            </a:r>
          </a:p>
          <a:p>
            <a:pPr lvl="1">
              <a:defRPr/>
            </a:pPr>
            <a:r>
              <a:rPr lang="en-US" sz="2400" dirty="0"/>
              <a:t>1930</a:t>
            </a:r>
          </a:p>
          <a:p>
            <a:pPr lvl="2">
              <a:defRPr/>
            </a:pPr>
            <a:r>
              <a:rPr lang="en-US" dirty="0" err="1"/>
              <a:t>Stalins</a:t>
            </a:r>
            <a:r>
              <a:rPr lang="en-US" dirty="0"/>
              <a:t> rivals re-elected to CC</a:t>
            </a:r>
          </a:p>
          <a:p>
            <a:pPr lvl="2">
              <a:defRPr/>
            </a:pPr>
            <a:r>
              <a:rPr lang="en-US" dirty="0" err="1"/>
              <a:t>Bukarin</a:t>
            </a:r>
            <a:r>
              <a:rPr lang="en-US" dirty="0"/>
              <a:t>, </a:t>
            </a:r>
            <a:r>
              <a:rPr lang="en-US" dirty="0" err="1"/>
              <a:t>Rykov</a:t>
            </a:r>
            <a:r>
              <a:rPr lang="en-US" dirty="0"/>
              <a:t>, Tomsky</a:t>
            </a:r>
          </a:p>
          <a:p>
            <a:pPr lvl="1">
              <a:defRPr/>
            </a:pPr>
            <a:endParaRPr lang="en-US" dirty="0"/>
          </a:p>
          <a:p>
            <a:pPr lvl="2" eaLnBrk="1" hangingPunct="1">
              <a:lnSpc>
                <a:spcPct val="90000"/>
              </a:lnSpc>
              <a:defRPr/>
            </a:pPr>
            <a:endParaRPr lang="en-US" sz="2000" dirty="0"/>
          </a:p>
          <a:p>
            <a:pPr lvl="1">
              <a:defRPr/>
            </a:pPr>
            <a:r>
              <a:rPr lang="en-US" sz="2200" b="1" dirty="0" err="1"/>
              <a:t>Ryutin</a:t>
            </a:r>
            <a:r>
              <a:rPr lang="en-US" sz="2200" b="1" dirty="0"/>
              <a:t> affair</a:t>
            </a:r>
          </a:p>
          <a:p>
            <a:pPr lvl="2">
              <a:defRPr/>
            </a:pPr>
            <a:r>
              <a:rPr lang="en-US" b="1" dirty="0"/>
              <a:t>Sparked by collectivization famine and deaths</a:t>
            </a:r>
          </a:p>
          <a:p>
            <a:pPr lvl="2">
              <a:defRPr/>
            </a:pPr>
            <a:r>
              <a:rPr lang="en-US" sz="2000" dirty="0"/>
              <a:t>called for the removal of Stalin based on Lenin’s testament</a:t>
            </a:r>
          </a:p>
          <a:p>
            <a:pPr lvl="2">
              <a:defRPr/>
            </a:pPr>
            <a:r>
              <a:rPr lang="en-US" sz="2000" dirty="0"/>
              <a:t>Verified his belief of plots against him </a:t>
            </a:r>
          </a:p>
          <a:p>
            <a:pPr lvl="3">
              <a:defRPr/>
            </a:pPr>
            <a:r>
              <a:rPr lang="en-US" sz="1800" dirty="0"/>
              <a:t>made Stalin increasingly paranoid (seeing plots everywhere)</a:t>
            </a:r>
          </a:p>
          <a:p>
            <a:pPr lvl="2">
              <a:defRPr/>
            </a:pPr>
            <a:r>
              <a:rPr lang="en-US" sz="2000" dirty="0"/>
              <a:t>Launched brutal repression of all opposition real or imagined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616" y="3962400"/>
            <a:ext cx="2302722" cy="24178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182" y="664079"/>
            <a:ext cx="18573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4606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1"/>
      <p:bldP spid="12291" grpId="1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C. Chronology of the Purges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057400" y="2057401"/>
            <a:ext cx="5638800" cy="41497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- 3 phases (in general)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/>
              <a:t>	1</a:t>
            </a:r>
            <a:r>
              <a:rPr lang="en-US" baseline="30000" dirty="0"/>
              <a:t>st</a:t>
            </a:r>
            <a:r>
              <a:rPr lang="en-US" dirty="0"/>
              <a:t>: The Kulaks and low level party members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/>
              <a:t>	2</a:t>
            </a:r>
            <a:r>
              <a:rPr lang="en-US" baseline="30000" dirty="0"/>
              <a:t>nd</a:t>
            </a:r>
            <a:r>
              <a:rPr lang="en-US" dirty="0"/>
              <a:t>: 1934 - purge of party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/>
              <a:t>	3</a:t>
            </a:r>
            <a:r>
              <a:rPr lang="en-US" baseline="30000" dirty="0"/>
              <a:t>rd</a:t>
            </a:r>
            <a:r>
              <a:rPr lang="en-US" dirty="0"/>
              <a:t>: - 1937 purge of military </a:t>
            </a:r>
          </a:p>
        </p:txBody>
      </p:sp>
      <p:pic>
        <p:nvPicPr>
          <p:cNvPr id="15364" name="Picture 4" descr="ukraine famine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9714" y="1676400"/>
            <a:ext cx="242728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D. The First Phase 1930–33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This included the Kulaks who resisted collectivization</a:t>
            </a:r>
          </a:p>
          <a:p>
            <a:pPr lvl="1" eaLnBrk="1" hangingPunct="1">
              <a:defRPr/>
            </a:pPr>
            <a:r>
              <a:rPr lang="en-US" dirty="0"/>
              <a:t>10 million</a:t>
            </a:r>
          </a:p>
          <a:p>
            <a:pPr eaLnBrk="1" hangingPunct="1">
              <a:buNone/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Low level party members</a:t>
            </a:r>
          </a:p>
          <a:p>
            <a:pPr lvl="1" eaLnBrk="1" hangingPunct="1">
              <a:defRPr/>
            </a:pPr>
            <a:r>
              <a:rPr lang="en-US" dirty="0"/>
              <a:t>400 000</a:t>
            </a:r>
          </a:p>
          <a:p>
            <a:pPr lvl="1" eaLnBrk="1" hangingPunct="1">
              <a:buNone/>
              <a:defRPr/>
            </a:pP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914400"/>
            <a:ext cx="5029200" cy="470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505200" y="4267200"/>
            <a:ext cx="42291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Stalin’s Family</a:t>
            </a:r>
          </a:p>
        </p:txBody>
      </p:sp>
    </p:spTree>
    <p:extLst>
      <p:ext uri="{BB962C8B-B14F-4D97-AF65-F5344CB8AC3E}">
        <p14:creationId xmlns:p14="http://schemas.microsoft.com/office/powerpoint/2010/main" val="3169426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/>
              <a:t>E. Phase Two: The Great Purge, 1934–39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64008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Secret Police</a:t>
            </a:r>
          </a:p>
          <a:p>
            <a:pPr lvl="2" eaLnBrk="1" hangingPunct="1">
              <a:defRPr/>
            </a:pPr>
            <a:r>
              <a:rPr lang="en-US" sz="2000" dirty="0"/>
              <a:t>NKVD </a:t>
            </a:r>
          </a:p>
          <a:p>
            <a:pPr lvl="3" eaLnBrk="1" hangingPunct="1">
              <a:defRPr/>
            </a:pPr>
            <a:r>
              <a:rPr lang="en-US" dirty="0"/>
              <a:t>enlarged </a:t>
            </a:r>
          </a:p>
          <a:p>
            <a:pPr lvl="3" eaLnBrk="1" hangingPunct="1">
              <a:defRPr/>
            </a:pPr>
            <a:r>
              <a:rPr lang="en-US" dirty="0"/>
              <a:t>job to root out and destroy opposition</a:t>
            </a:r>
          </a:p>
          <a:p>
            <a:pPr lvl="3" eaLnBrk="1" hangingPunct="1">
              <a:defRPr/>
            </a:pPr>
            <a:r>
              <a:rPr lang="en-US" dirty="0"/>
              <a:t>to terrorize ordinary people into silence</a:t>
            </a:r>
          </a:p>
          <a:p>
            <a:pPr lvl="2" eaLnBrk="1" hangingPunct="1">
              <a:defRPr/>
            </a:pPr>
            <a:r>
              <a:rPr lang="en-US" sz="2000" dirty="0"/>
              <a:t>sometimes secret police officers spied on each other!</a:t>
            </a:r>
          </a:p>
          <a:p>
            <a:pPr lvl="2" eaLnBrk="1" hangingPunct="1">
              <a:defRPr/>
            </a:pPr>
            <a:endParaRPr lang="en-US" sz="2000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1524000"/>
            <a:ext cx="17145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8458200" y="4572001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Genrikh Yagoda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Sergei Kirov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4241" y="2609906"/>
            <a:ext cx="5233334" cy="2699487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Kirov loyally supported Stalin</a:t>
            </a:r>
          </a:p>
          <a:p>
            <a:pPr lvl="1"/>
            <a:r>
              <a:rPr lang="en-US" dirty="0"/>
              <a:t>In 1926 he was appointed head of the Leningrad party organization.</a:t>
            </a:r>
          </a:p>
          <a:p>
            <a:pPr lvl="1"/>
            <a:r>
              <a:rPr lang="en-US" dirty="0"/>
              <a:t>He joined the Politburo in 1930</a:t>
            </a:r>
            <a:endParaRPr lang="en-CA" dirty="0"/>
          </a:p>
          <a:p>
            <a:endParaRPr lang="en-US" dirty="0"/>
          </a:p>
          <a:p>
            <a:r>
              <a:rPr lang="en-US" dirty="0"/>
              <a:t>Kirov started to become more popular</a:t>
            </a:r>
          </a:p>
          <a:p>
            <a:pPr lvl="1"/>
            <a:r>
              <a:rPr lang="en-US" dirty="0"/>
              <a:t>1934 congress</a:t>
            </a:r>
          </a:p>
          <a:p>
            <a:pPr lvl="1"/>
            <a:r>
              <a:rPr lang="en-US" dirty="0"/>
              <a:t>Charismatic, good speaker, ethnic Russian</a:t>
            </a:r>
          </a:p>
          <a:p>
            <a:pPr lvl="1"/>
            <a:r>
              <a:rPr lang="en-US" dirty="0"/>
              <a:t>Called for party reconciliation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Kirov is like a son to Stalin</a:t>
            </a:r>
          </a:p>
          <a:p>
            <a:pPr lvl="1"/>
            <a:r>
              <a:rPr lang="en-US" dirty="0"/>
              <a:t>Asks him stay in Moscow</a:t>
            </a:r>
          </a:p>
          <a:p>
            <a:pPr lvl="1"/>
            <a:r>
              <a:rPr lang="en-US" dirty="0"/>
              <a:t>Kirov refuses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301" y="1315634"/>
            <a:ext cx="3809975" cy="279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42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/>
          <p:cNvSpPr>
            <a:spLocks noGrp="1" noChangeArrowheads="1"/>
          </p:cNvSpPr>
          <p:nvPr>
            <p:ph idx="1"/>
          </p:nvPr>
        </p:nvSpPr>
        <p:spPr>
          <a:xfrm>
            <a:off x="5181600" y="304801"/>
            <a:ext cx="5029200" cy="58261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excuse: the</a:t>
            </a:r>
          </a:p>
          <a:p>
            <a:pPr lvl="1" eaLnBrk="1" hangingPunct="1">
              <a:defRPr/>
            </a:pPr>
            <a:r>
              <a:rPr lang="en-US" dirty="0"/>
              <a:t> 1934 murder of Sergei Kirov (chief of the Leningrad Communist Party)</a:t>
            </a:r>
          </a:p>
          <a:p>
            <a:pPr lvl="2" eaLnBrk="1" hangingPunct="1">
              <a:defRPr/>
            </a:pPr>
            <a:r>
              <a:rPr lang="en-US" dirty="0"/>
              <a:t> evidence indicates that this could have been set up. 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791200" y="6248400"/>
            <a:ext cx="4343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hlinkClick r:id="rId3"/>
              </a:rPr>
              <a:t>http://www.indepthinfo.com/kirov/murder.shtml</a:t>
            </a:r>
            <a:endParaRPr lang="en-US"/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3124200" y="64912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Sergei Kirov, 1934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1" y="4040629"/>
            <a:ext cx="2986743" cy="2270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9210" y="304800"/>
            <a:ext cx="3085243" cy="4495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uiExpand="1" build="p"/>
      <p:bldP spid="13321" grpId="0"/>
      <p:bldP spid="133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Purge of the Government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4418" y="2609906"/>
            <a:ext cx="6000749" cy="328174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death of Kirov sparks this purge</a:t>
            </a:r>
          </a:p>
          <a:p>
            <a:pPr lvl="1"/>
            <a:r>
              <a:rPr lang="en-US" dirty="0"/>
              <a:t>Leonid Nikolayev kills him</a:t>
            </a:r>
          </a:p>
          <a:p>
            <a:endParaRPr lang="en-US" dirty="0"/>
          </a:p>
          <a:p>
            <a:r>
              <a:rPr lang="en-US" dirty="0"/>
              <a:t>Stalin asks the Politburo for their support to purge the party so that certain elements could be removed</a:t>
            </a:r>
          </a:p>
          <a:p>
            <a:endParaRPr lang="en-US" dirty="0"/>
          </a:p>
          <a:p>
            <a:r>
              <a:rPr lang="en-US" dirty="0"/>
              <a:t>The first to be rounded up were the Trotskyites</a:t>
            </a:r>
          </a:p>
          <a:p>
            <a:pPr lvl="1"/>
            <a:r>
              <a:rPr lang="en-US" dirty="0"/>
              <a:t>They are put into prisons run by the NKVD</a:t>
            </a:r>
          </a:p>
          <a:p>
            <a:pPr lvl="1"/>
            <a:r>
              <a:rPr lang="en-US" dirty="0"/>
              <a:t>Stalin signed a decree that made families liable for the crimes committed by their husband or father. </a:t>
            </a:r>
          </a:p>
          <a:p>
            <a:pPr lvl="2"/>
            <a:r>
              <a:rPr lang="en-US" dirty="0"/>
              <a:t>Children as young as 12 could be executed. 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167" y="1262496"/>
            <a:ext cx="1571625" cy="229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27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791601"/>
            <a:ext cx="3886200" cy="5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3713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Show Trial - August 1936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4242" y="2609904"/>
            <a:ext cx="4742363" cy="310249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Stalin wanted to keep his purges ‘legitimate’</a:t>
            </a:r>
          </a:p>
          <a:p>
            <a:pPr lvl="1"/>
            <a:r>
              <a:rPr lang="en-US" dirty="0"/>
              <a:t>He gave major figures the opportunity of a trial</a:t>
            </a:r>
          </a:p>
          <a:p>
            <a:pPr lvl="2"/>
            <a:r>
              <a:rPr lang="en-US" dirty="0"/>
              <a:t>These were dubbed “Show Trials”</a:t>
            </a:r>
          </a:p>
          <a:p>
            <a:endParaRPr lang="en-US" dirty="0"/>
          </a:p>
          <a:p>
            <a:r>
              <a:rPr lang="en-US" dirty="0"/>
              <a:t>The first trial of the so-called "Trotskyite-Kamenevite-Zinovievite-Leftist-Counter-Revolutionary Bloc”</a:t>
            </a:r>
          </a:p>
          <a:p>
            <a:pPr marL="685800" lvl="2" indent="0">
              <a:buNone/>
            </a:pPr>
            <a:endParaRPr lang="en-US" dirty="0"/>
          </a:p>
          <a:p>
            <a:pPr marL="685800" lvl="2" indent="0">
              <a:buNone/>
            </a:pPr>
            <a:endParaRPr lang="en-US" dirty="0"/>
          </a:p>
          <a:p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040" y="3042264"/>
            <a:ext cx="3650456" cy="16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32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1001" y="2408093"/>
            <a:ext cx="5116436" cy="321858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Kamenev and Zinoviev were promised their lives if they plead guilty… but they refuse</a:t>
            </a:r>
          </a:p>
          <a:p>
            <a:pPr lvl="1"/>
            <a:r>
              <a:rPr lang="en-US" dirty="0"/>
              <a:t>Stalin then threatens their families</a:t>
            </a:r>
          </a:p>
          <a:p>
            <a:endParaRPr lang="en-US" dirty="0"/>
          </a:p>
          <a:p>
            <a:r>
              <a:rPr lang="en-US" dirty="0"/>
              <a:t>They had allegedly plotted and carried out the assassination of Kirov and planned the assassination of Stalin </a:t>
            </a:r>
          </a:p>
          <a:p>
            <a:pPr lvl="1"/>
            <a:r>
              <a:rPr lang="en-US" dirty="0"/>
              <a:t>all under the direct instructions of Trotsky</a:t>
            </a:r>
          </a:p>
          <a:p>
            <a:endParaRPr lang="en-US" dirty="0"/>
          </a:p>
          <a:p>
            <a:r>
              <a:rPr lang="en-US" dirty="0"/>
              <a:t>They are both executed after the trial </a:t>
            </a:r>
          </a:p>
          <a:p>
            <a:pPr lvl="1"/>
            <a:r>
              <a:rPr lang="en-US" dirty="0"/>
              <a:t>Stalin did not keep his promise about their families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782" y="1098190"/>
            <a:ext cx="3118246" cy="22650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720" y="3696242"/>
            <a:ext cx="3300680" cy="1642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81000"/>
            <a:ext cx="2439736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79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Show Trial - January 1937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142" y="3210793"/>
            <a:ext cx="4524155" cy="278995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Involved 17 lesser figures known as the "anti-Soviet Trotskyite-center" </a:t>
            </a:r>
          </a:p>
          <a:p>
            <a:pPr lvl="1"/>
            <a:r>
              <a:rPr lang="en-US" dirty="0"/>
              <a:t>13 are executed and the rest are sent to </a:t>
            </a:r>
            <a:r>
              <a:rPr lang="en-US" dirty="0" err="1"/>
              <a:t>labour</a:t>
            </a:r>
            <a:r>
              <a:rPr lang="en-US" dirty="0"/>
              <a:t> camps… where they die</a:t>
            </a:r>
          </a:p>
          <a:p>
            <a:r>
              <a:rPr lang="en-US" dirty="0"/>
              <a:t> It was the duty of every good communist to be "watchful" for "saboteurs", often there was benefit to the accusers.  This included kids turning in parents.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5452" y="2373999"/>
            <a:ext cx="3019812" cy="20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30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Third Trial - March 1938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4241" y="2609906"/>
            <a:ext cx="5178782" cy="312587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Probably the most famous of the trials</a:t>
            </a:r>
          </a:p>
          <a:p>
            <a:pPr lvl="1"/>
            <a:r>
              <a:rPr lang="en-US" dirty="0"/>
              <a:t>Bukharin and </a:t>
            </a:r>
            <a:r>
              <a:rPr lang="en-US" dirty="0" err="1"/>
              <a:t>Rykov</a:t>
            </a:r>
            <a:r>
              <a:rPr lang="en-US" dirty="0"/>
              <a:t> trial- Trial of the Twenty-One</a:t>
            </a:r>
          </a:p>
          <a:p>
            <a:endParaRPr lang="en-US" dirty="0"/>
          </a:p>
          <a:p>
            <a:r>
              <a:rPr lang="en-US" dirty="0"/>
              <a:t>His trial is interesting because he pleads guilty after denying all the acts he was accused of</a:t>
            </a:r>
          </a:p>
          <a:p>
            <a:endParaRPr lang="en-US" dirty="0"/>
          </a:p>
          <a:p>
            <a:r>
              <a:rPr lang="en-US" dirty="0"/>
              <a:t>Of the 15 members from the first Bolshevik government</a:t>
            </a:r>
          </a:p>
          <a:p>
            <a:pPr lvl="1"/>
            <a:r>
              <a:rPr lang="en-US" dirty="0"/>
              <a:t>10 had been executed</a:t>
            </a:r>
          </a:p>
          <a:p>
            <a:pPr lvl="1"/>
            <a:r>
              <a:rPr lang="en-US" dirty="0"/>
              <a:t>4 had died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030" y="914400"/>
            <a:ext cx="2122019" cy="2829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759F3E-9D34-4B92-BF60-30FEB95B3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701" y="3904930"/>
            <a:ext cx="1726481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26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066801"/>
            <a:ext cx="4953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1" hangingPunct="1">
              <a:defRPr/>
            </a:pPr>
            <a:r>
              <a:rPr lang="en-US" sz="2000" dirty="0"/>
              <a:t>Even the head of the NKVD, </a:t>
            </a:r>
            <a:r>
              <a:rPr lang="en-US" sz="2000" dirty="0" err="1"/>
              <a:t>Yagoda</a:t>
            </a:r>
            <a:r>
              <a:rPr lang="en-US" sz="2000" dirty="0"/>
              <a:t>, and his senior staff were shot  </a:t>
            </a:r>
          </a:p>
          <a:p>
            <a:pPr lvl="3" eaLnBrk="1" hangingPunct="1">
              <a:defRPr/>
            </a:pPr>
            <a:r>
              <a:rPr lang="en-US" sz="1600" dirty="0"/>
              <a:t>(on orders of new NKVD director </a:t>
            </a:r>
            <a:r>
              <a:rPr lang="en-US" sz="1600" b="1" dirty="0"/>
              <a:t>Nikolai </a:t>
            </a:r>
            <a:r>
              <a:rPr lang="en-US" sz="1600" b="1" dirty="0" err="1"/>
              <a:t>Ivanovich</a:t>
            </a:r>
            <a:r>
              <a:rPr lang="en-US" sz="1600" b="1" dirty="0"/>
              <a:t> </a:t>
            </a:r>
            <a:r>
              <a:rPr lang="en-US" sz="1600" b="1" dirty="0" err="1"/>
              <a:t>Yezhov</a:t>
            </a:r>
            <a:r>
              <a:rPr lang="en-US" sz="1600" dirty="0"/>
              <a:t>)</a:t>
            </a:r>
            <a:endParaRPr lang="en-US" sz="1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092" y="1813926"/>
            <a:ext cx="2619375" cy="3438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1" y="3124201"/>
            <a:ext cx="1895475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0356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286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2514600" y="6172200"/>
            <a:ext cx="708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 Show Trial in Moscow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304801"/>
            <a:ext cx="8229600" cy="58261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Many party members charged with</a:t>
            </a:r>
          </a:p>
          <a:p>
            <a:pPr lvl="1" eaLnBrk="1" hangingPunct="1">
              <a:defRPr/>
            </a:pPr>
            <a:r>
              <a:rPr lang="en-US" sz="2400" dirty="0"/>
              <a:t>conspiracy to kill Kirov </a:t>
            </a:r>
          </a:p>
          <a:p>
            <a:pPr eaLnBrk="1" hangingPunct="1">
              <a:defRPr/>
            </a:pPr>
            <a:r>
              <a:rPr lang="en-US" sz="2800" dirty="0"/>
              <a:t> many confessed to a conspiracy with Trotsky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Why confess to false charges?</a:t>
            </a:r>
          </a:p>
          <a:p>
            <a:pPr lvl="2" eaLnBrk="1" hangingPunct="1">
              <a:defRPr/>
            </a:pPr>
            <a:r>
              <a:rPr lang="en-US" sz="2000" dirty="0"/>
              <a:t>to save lives of families</a:t>
            </a:r>
          </a:p>
          <a:p>
            <a:pPr lvl="2" eaLnBrk="1" hangingPunct="1">
              <a:defRPr/>
            </a:pPr>
            <a:r>
              <a:rPr lang="en-US" sz="2000" dirty="0"/>
              <a:t>Torture</a:t>
            </a:r>
          </a:p>
          <a:p>
            <a:pPr lvl="2" eaLnBrk="1" hangingPunct="1">
              <a:defRPr/>
            </a:pPr>
            <a:r>
              <a:rPr lang="en-US" sz="2000" dirty="0"/>
              <a:t>believed their deaths were in the interests of the country</a:t>
            </a:r>
          </a:p>
          <a:p>
            <a:pPr lvl="2" eaLnBrk="1" hangingPunct="1">
              <a:defRPr/>
            </a:pPr>
            <a:r>
              <a:rPr lang="en-US" sz="2000" dirty="0"/>
              <a:t>some were relieved to have the process over</a:t>
            </a:r>
          </a:p>
          <a:p>
            <a:pPr lvl="3" eaLnBrk="1" hangingPunct="1">
              <a:defRPr/>
            </a:pPr>
            <a:r>
              <a:rPr lang="en-US" sz="1800" dirty="0"/>
              <a:t>many trials were rehearsed and when a Judge recognized fabricated evidence, many accused still wanted to confess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267200"/>
            <a:ext cx="1566808" cy="233497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04800"/>
            <a:ext cx="7086600" cy="613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0"/>
            <a:ext cx="4267200" cy="6858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many were arrested and without a trial</a:t>
            </a:r>
          </a:p>
          <a:p>
            <a:pPr lvl="1" eaLnBrk="1" hangingPunct="1">
              <a:defRPr/>
            </a:pPr>
            <a:r>
              <a:rPr lang="en-US" dirty="0"/>
              <a:t>Many sent to Gulags</a:t>
            </a:r>
          </a:p>
          <a:p>
            <a:pPr lvl="1" eaLnBrk="1" hangingPunct="1">
              <a:defRPr/>
            </a:pPr>
            <a:r>
              <a:rPr lang="en-US" dirty="0"/>
              <a:t>Many shot</a:t>
            </a:r>
          </a:p>
          <a:p>
            <a:pPr eaLnBrk="1" hangingPunct="1">
              <a:defRPr/>
            </a:pPr>
            <a:r>
              <a:rPr lang="en-US" dirty="0"/>
              <a:t>prisoners called "</a:t>
            </a:r>
            <a:r>
              <a:rPr lang="en-US" dirty="0" err="1"/>
              <a:t>zeks</a:t>
            </a:r>
            <a:r>
              <a:rPr lang="en-US" dirty="0"/>
              <a:t>“</a:t>
            </a:r>
          </a:p>
          <a:p>
            <a:pPr lvl="3" eaLnBrk="1" hangingPunct="1">
              <a:defRPr/>
            </a:pPr>
            <a:r>
              <a:rPr lang="en-US" dirty="0"/>
              <a:t> estimated about 17-25 million political prisoners were used to help industrialize the USSR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552826"/>
            <a:ext cx="41148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28600"/>
            <a:ext cx="8229600" cy="2209800"/>
          </a:xfrm>
        </p:spPr>
        <p:txBody>
          <a:bodyPr/>
          <a:lstStyle/>
          <a:p>
            <a:pPr>
              <a:defRPr/>
            </a:pPr>
            <a:r>
              <a:rPr lang="en-US" dirty="0"/>
              <a:t>by 1940, only one of the original governing Bolsheviks was left alive: Stalin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905000"/>
            <a:ext cx="5143500" cy="37909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/>
              <a:t>F. Phase Three: The Purge of Military (1937-38)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2209801"/>
            <a:ext cx="53340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Afraid of a military coup</a:t>
            </a:r>
          </a:p>
          <a:p>
            <a:pPr eaLnBrk="1" hangingPunct="1">
              <a:defRPr/>
            </a:pPr>
            <a:r>
              <a:rPr lang="en-US" dirty="0"/>
              <a:t>done to remove any remaining source of opposition to Stalin </a:t>
            </a:r>
          </a:p>
          <a:p>
            <a:pPr lvl="3" eaLnBrk="1" hangingPunct="1">
              <a:defRPr/>
            </a:pPr>
            <a:r>
              <a:rPr lang="en-US" dirty="0"/>
              <a:t>(remember </a:t>
            </a:r>
            <a:r>
              <a:rPr lang="en-US" dirty="0" err="1"/>
              <a:t>Kronstadt</a:t>
            </a:r>
            <a:r>
              <a:rPr lang="en-US" dirty="0"/>
              <a:t>?)</a:t>
            </a:r>
          </a:p>
          <a:p>
            <a:pPr lvl="3" eaLnBrk="1" hangingPunct="1">
              <a:defRPr/>
            </a:pPr>
            <a:endParaRPr lang="en-US" dirty="0"/>
          </a:p>
          <a:p>
            <a:pPr lvl="3" eaLnBrk="1" hangingPunct="1">
              <a:defRPr/>
            </a:pPr>
            <a:endParaRPr lang="en-US" dirty="0"/>
          </a:p>
          <a:p>
            <a:pPr lvl="3" eaLnBrk="1" hangingPunct="1">
              <a:buNone/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sz="1800" dirty="0"/>
              <a:t>most famous victim</a:t>
            </a:r>
          </a:p>
          <a:p>
            <a:pPr lvl="1" eaLnBrk="1" hangingPunct="1">
              <a:defRPr/>
            </a:pPr>
            <a:r>
              <a:rPr lang="en-US" sz="1800" dirty="0"/>
              <a:t>Commander-in-Chief Marshall </a:t>
            </a:r>
            <a:r>
              <a:rPr lang="en-US" sz="1800" dirty="0" err="1"/>
              <a:t>Tukhachevsky</a:t>
            </a:r>
            <a:r>
              <a:rPr lang="en-US" sz="1800" dirty="0"/>
              <a:t> – a hero of the civil war 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1724026"/>
            <a:ext cx="27432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In all: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 3 out of 5 full marshals purged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3 out of 4 full generals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12 lieutenant-generals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60 out of 67 corps commanders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136 out of 199 divisional commanders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Total: about 1/2 of all officers disappeared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50000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04800"/>
            <a:ext cx="59817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3810000" y="472440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The first five </a:t>
            </a:r>
            <a:r>
              <a:rPr lang="en-US">
                <a:hlinkClick r:id="rId3" tooltip="Marshal of the Soviet Union"/>
              </a:rPr>
              <a:t>Marshals of the Soviet Union</a:t>
            </a:r>
            <a:r>
              <a:rPr lang="en-US"/>
              <a:t> in November, 1935. (l-r): </a:t>
            </a:r>
            <a:r>
              <a:rPr lang="en-US">
                <a:hlinkClick r:id="rId4" tooltip="Mikhail Tukhachevsky"/>
              </a:rPr>
              <a:t>Mikhail Tukhachevsky</a:t>
            </a:r>
            <a:r>
              <a:rPr lang="en-US"/>
              <a:t>, </a:t>
            </a:r>
            <a:r>
              <a:rPr lang="en-US">
                <a:hlinkClick r:id="rId5" tooltip="Semyon Budyonny"/>
              </a:rPr>
              <a:t>Semyon Budyonny</a:t>
            </a:r>
            <a:r>
              <a:rPr lang="en-US"/>
              <a:t>, </a:t>
            </a:r>
            <a:r>
              <a:rPr lang="en-US">
                <a:hlinkClick r:id="rId6" tooltip="Kliment Voroshilov"/>
              </a:rPr>
              <a:t>Kliment Voroshilov</a:t>
            </a:r>
            <a:r>
              <a:rPr lang="en-US"/>
              <a:t>, </a:t>
            </a:r>
            <a:r>
              <a:rPr lang="en-US">
                <a:hlinkClick r:id="rId7" tooltip="Vasily Blyukher"/>
              </a:rPr>
              <a:t>Vasily Blyukher</a:t>
            </a:r>
            <a:r>
              <a:rPr lang="en-US"/>
              <a:t>, </a:t>
            </a:r>
            <a:r>
              <a:rPr lang="en-US">
                <a:hlinkClick r:id="rId8" tooltip="Alexander Ilyich Yegorov"/>
              </a:rPr>
              <a:t>Aleksandr Yegorov</a:t>
            </a:r>
            <a:r>
              <a:rPr lang="en-US"/>
              <a:t>. Only Voroshilov and Budyonny survived the Great Purge.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Red Army was weakened enough that Nazis forces (during Operation Barbarossa) easily swept aside the Red Army as they advanced during the early months of the operation in WWII</a:t>
            </a:r>
          </a:p>
        </p:txBody>
      </p:sp>
    </p:spTree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G. Stalin’s Other Purges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sz="2800" dirty="0"/>
              <a:t>The Church: </a:t>
            </a:r>
          </a:p>
          <a:p>
            <a:pPr lvl="1" eaLnBrk="1" hangingPunct="1">
              <a:defRPr/>
            </a:pPr>
            <a:r>
              <a:rPr lang="en-US" sz="2400" dirty="0"/>
              <a:t>Religious leaders imprisoned; churches  closed down.  </a:t>
            </a:r>
          </a:p>
          <a:p>
            <a:pPr eaLnBrk="1" hangingPunct="1">
              <a:defRPr/>
            </a:pPr>
            <a:r>
              <a:rPr lang="en-US" sz="2800" dirty="0"/>
              <a:t>Ethnic groups:</a:t>
            </a:r>
          </a:p>
          <a:p>
            <a:pPr lvl="1" eaLnBrk="1" hangingPunct="1">
              <a:defRPr/>
            </a:pPr>
            <a:r>
              <a:rPr lang="en-US" sz="2400" dirty="0"/>
              <a:t>Stalin enforced ‘</a:t>
            </a:r>
            <a:r>
              <a:rPr lang="en-US" sz="2400" dirty="0" err="1"/>
              <a:t>Russification</a:t>
            </a:r>
            <a:r>
              <a:rPr lang="en-US" sz="2400" dirty="0"/>
              <a:t>’ of all the Soviet Union.  </a:t>
            </a:r>
          </a:p>
          <a:p>
            <a:pPr eaLnBrk="1" hangingPunct="1">
              <a:defRPr/>
            </a:pPr>
            <a:r>
              <a:rPr lang="en-US" sz="2800" dirty="0"/>
              <a:t>Ordinary people:</a:t>
            </a:r>
          </a:p>
          <a:p>
            <a:pPr lvl="1" eaLnBrk="1" hangingPunct="1">
              <a:defRPr/>
            </a:pPr>
            <a:r>
              <a:rPr lang="en-US" sz="2400" dirty="0"/>
              <a:t>20 million  Russians were sent to the camps</a:t>
            </a:r>
          </a:p>
          <a:p>
            <a:pPr>
              <a:defRPr/>
            </a:pPr>
            <a:r>
              <a:rPr lang="en-US" sz="2800" dirty="0" err="1"/>
              <a:t>Intelligencia</a:t>
            </a:r>
            <a:r>
              <a:rPr lang="en-US" sz="2800" dirty="0"/>
              <a:t>   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Apparatchiks </a:t>
            </a:r>
            <a:r>
              <a:rPr lang="en-US" sz="2400" dirty="0"/>
              <a:t>(party members loyal to Stalin) got all the new flats, jobs, holidays etc.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81000"/>
            <a:ext cx="2895600" cy="57150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Nikolai </a:t>
            </a:r>
            <a:r>
              <a:rPr lang="en-US" b="1" dirty="0" err="1"/>
              <a:t>Ivanovich</a:t>
            </a:r>
            <a:r>
              <a:rPr lang="en-US" b="1" dirty="0"/>
              <a:t> </a:t>
            </a:r>
            <a:r>
              <a:rPr lang="en-US" b="1" dirty="0" err="1"/>
              <a:t>Yezhov</a:t>
            </a:r>
            <a:endParaRPr lang="en-US" b="1" dirty="0"/>
          </a:p>
          <a:p>
            <a:pPr>
              <a:defRPr/>
            </a:pPr>
            <a:r>
              <a:rPr lang="en-US" sz="2000" dirty="0"/>
              <a:t>People's Commissar for State Security</a:t>
            </a:r>
          </a:p>
          <a:p>
            <a:pPr>
              <a:defRPr/>
            </a:pPr>
            <a:r>
              <a:rPr lang="en-US" sz="2000" dirty="0"/>
              <a:t>January 27, 1937 – November 25, 1938</a:t>
            </a:r>
          </a:p>
          <a:p>
            <a:pPr>
              <a:defRPr/>
            </a:pPr>
            <a:r>
              <a:rPr lang="en-US" sz="2000" dirty="0"/>
              <a:t>Takes blame for purges</a:t>
            </a:r>
          </a:p>
          <a:p>
            <a:pPr>
              <a:defRPr/>
            </a:pPr>
            <a:r>
              <a:rPr lang="en-US" sz="2000" dirty="0"/>
              <a:t>Replaced by </a:t>
            </a:r>
            <a:r>
              <a:rPr lang="en-US" sz="2000" dirty="0" err="1"/>
              <a:t>Lavrenty</a:t>
            </a:r>
            <a:r>
              <a:rPr lang="en-US" sz="2000" dirty="0"/>
              <a:t> Beria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8600"/>
            <a:ext cx="29146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3429000"/>
            <a:ext cx="2438400" cy="30723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831" y="2415887"/>
            <a:ext cx="4243601" cy="330654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An average estimate is that in the Soviet Union:</a:t>
            </a:r>
          </a:p>
          <a:p>
            <a:pPr lvl="1"/>
            <a:r>
              <a:rPr lang="en-US" dirty="0"/>
              <a:t>500,000 – 1,000,000 were executed in 1937-39</a:t>
            </a:r>
          </a:p>
          <a:p>
            <a:pPr lvl="1"/>
            <a:r>
              <a:rPr lang="en-US" dirty="0"/>
              <a:t>Somewhere between 8 and 12 million were sent to labor camps (1937-39) </a:t>
            </a:r>
          </a:p>
          <a:p>
            <a:pPr lvl="2"/>
            <a:r>
              <a:rPr lang="en-US" dirty="0"/>
              <a:t>Only 30% return home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874" y="1422172"/>
            <a:ext cx="3072734" cy="409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44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863" y="576263"/>
            <a:ext cx="524827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7798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3D9113-62EC-4DA1-A2F2-D6DBF5F0DF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482" y="784604"/>
            <a:ext cx="4116989" cy="31014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812382"/>
            <a:ext cx="4862513" cy="529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3490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46699"/>
            <a:ext cx="5677430" cy="4258073"/>
          </a:xfrm>
        </p:spPr>
      </p:pic>
    </p:spTree>
    <p:extLst>
      <p:ext uri="{BB962C8B-B14F-4D97-AF65-F5344CB8AC3E}">
        <p14:creationId xmlns:p14="http://schemas.microsoft.com/office/powerpoint/2010/main" val="425485047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435" y="1524000"/>
            <a:ext cx="679934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1084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58" y="2667000"/>
            <a:ext cx="8778237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41466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H. The Cult of Stalin Emerges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5562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Censorship of anything that might reflect badly on Stalin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/>
              <a:t>Propaganda everywhere - pictures, statues, continuous praise and applause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Places named after him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1143001"/>
            <a:ext cx="28575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5867400" cy="4530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Mothers taught their children that Stalin was ‘the wisest man of the age’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History books and photographs were changed to make him the hero of the Revolution, and obliterate the names of purged people (e.g. Trotsky). </a:t>
            </a:r>
          </a:p>
          <a:p>
            <a:endParaRPr lang="en-US" dirty="0"/>
          </a:p>
        </p:txBody>
      </p:sp>
      <p:pic>
        <p:nvPicPr>
          <p:cNvPr id="4" name="Picture 3" descr="stalin&amp;chil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399" y="1142999"/>
            <a:ext cx="3441661" cy="429669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304800"/>
            <a:ext cx="8229600" cy="1524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/>
              <a:t>In The end, everyone either loved Stalin or ceased </a:t>
            </a:r>
            <a:r>
              <a:rPr lang="en-US"/>
              <a:t>to exist</a:t>
            </a:r>
            <a:endParaRPr lang="en-US" dirty="0"/>
          </a:p>
        </p:txBody>
      </p:sp>
      <p:pic>
        <p:nvPicPr>
          <p:cNvPr id="27652" name="Picture 4" descr="Stalin propagan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676400"/>
            <a:ext cx="7277100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381001"/>
            <a:ext cx="8229600" cy="5749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		At the end of the conference, a tribute to Comrade Stalin was called for.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		Of course, everyone leapt to his feet.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      		However, who would dare to be the first to stop – after all, NKVD men were in the hall 	waiting to see who quit first.   And in that obscure hall, unknown to the Leader, the 	applause went on – 6, 7, 8 minutes!   They couldn’t stop now till they collapsed of heart 	attacks!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       	Aware of the falsity of the situation, after 11 minutes, the director of the paper factory sat 	down in his seat.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      		And, oh, a miracle took place!   Everyone else stopped dead and sat down.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       	That, however, was how they found who the independent people were.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		And that was how they set about eliminating them.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/>
              <a:t>		They easily pasted 10 years in a </a:t>
            </a:r>
            <a:r>
              <a:rPr lang="en-US" sz="1400" dirty="0" err="1"/>
              <a:t>labour</a:t>
            </a:r>
            <a:r>
              <a:rPr lang="en-US" sz="1400" dirty="0"/>
              <a:t> camp on him.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theme/theme1.xml><?xml version="1.0" encoding="utf-8"?>
<a:theme xmlns:a="http://schemas.openxmlformats.org/drawingml/2006/main" name="Berlin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3031</TotalTime>
  <Words>1512</Words>
  <Application>Microsoft Office PowerPoint</Application>
  <PresentationFormat>Widescreen</PresentationFormat>
  <Paragraphs>230</Paragraphs>
  <Slides>46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Trebuchet MS</vt:lpstr>
      <vt:lpstr>Wingdings</vt:lpstr>
      <vt:lpstr>Berlin</vt:lpstr>
      <vt:lpstr>The USSR Under Stalin</vt:lpstr>
      <vt:lpstr>What we know so far?</vt:lpstr>
      <vt:lpstr>PowerPoint Presentation</vt:lpstr>
      <vt:lpstr>PowerPoint Presentation</vt:lpstr>
      <vt:lpstr>A. Background</vt:lpstr>
      <vt:lpstr>PowerPoint Presentation</vt:lpstr>
      <vt:lpstr>Gulags</vt:lpstr>
      <vt:lpstr>PowerPoint Presentation</vt:lpstr>
      <vt:lpstr>Kolyma</vt:lpstr>
      <vt:lpstr>PowerPoint Presentation</vt:lpstr>
      <vt:lpstr>B. Reasons For the Terror</vt:lpstr>
      <vt:lpstr>B. Reasons For the Terror</vt:lpstr>
      <vt:lpstr>C. Chronology of the Purges</vt:lpstr>
      <vt:lpstr>D. The First Phase 1930–33 </vt:lpstr>
      <vt:lpstr>PowerPoint Presentation</vt:lpstr>
      <vt:lpstr>E. Phase Two: The Great Purge, 1934–39 </vt:lpstr>
      <vt:lpstr>Sergei Kirov</vt:lpstr>
      <vt:lpstr>PowerPoint Presentation</vt:lpstr>
      <vt:lpstr>Purge of the Government</vt:lpstr>
      <vt:lpstr>PowerPoint Presentation</vt:lpstr>
      <vt:lpstr>First Show Trial - August 1936</vt:lpstr>
      <vt:lpstr>PowerPoint Presentation</vt:lpstr>
      <vt:lpstr>Second Show Trial - January 1937</vt:lpstr>
      <vt:lpstr>The Third Trial - March 1938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F. Phase Three: The Purge of Military (1937-38)</vt:lpstr>
      <vt:lpstr>PowerPoint Presentation</vt:lpstr>
      <vt:lpstr>PowerPoint Presentation</vt:lpstr>
      <vt:lpstr>PowerPoint Presentation</vt:lpstr>
      <vt:lpstr>G. Stalin’s Other Purges</vt:lpstr>
      <vt:lpstr>PowerPoint Presentation</vt:lpstr>
      <vt:lpstr>Outcome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H. The Cult of Stalin Emerges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Robert Bennett</cp:lastModifiedBy>
  <cp:revision>89</cp:revision>
  <cp:lastPrinted>1601-01-01T00:00:00Z</cp:lastPrinted>
  <dcterms:created xsi:type="dcterms:W3CDTF">1601-01-01T00:00:00Z</dcterms:created>
  <dcterms:modified xsi:type="dcterms:W3CDTF">2025-10-06T21:59:24Z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