
<file path=[Content_Types].xml><?xml version="1.0" encoding="utf-8"?>
<Types xmlns="http://schemas.openxmlformats.org/package/2006/content-types">
  <Default Extension="gif" ContentType="image/gif"/>
  <Default Extension="jpeg" ContentType="image/jpeg"/>
  <Default Extension="mp4" ContentType="video/mp4"/>
  <Default Extension="png" ContentType="image/png"/>
  <Default Extension="rels" ContentType="application/vnd.openxmlformats-package.relationships+xml"/>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charts/chart1.xml" ContentType="application/vnd.openxmlformats-officedocument.drawingml.chart+xml"/>
  <Override PartName="/ppt/notesSlides/notesSlide5.xml" ContentType="application/vnd.openxmlformats-officedocument.presentationml.notesSlide+xml"/>
  <Override PartName="/ppt/charts/chart2.xml" ContentType="application/vnd.openxmlformats-officedocument.drawingml.chart+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14"/>
  </p:notesMasterIdLst>
  <p:sldIdLst>
    <p:sldId id="277" r:id="rId2"/>
    <p:sldId id="271" r:id="rId3"/>
    <p:sldId id="272" r:id="rId4"/>
    <p:sldId id="258" r:id="rId5"/>
    <p:sldId id="259" r:id="rId6"/>
    <p:sldId id="260" r:id="rId7"/>
    <p:sldId id="261" r:id="rId8"/>
    <p:sldId id="262" r:id="rId9"/>
    <p:sldId id="263" r:id="rId10"/>
    <p:sldId id="275" r:id="rId11"/>
    <p:sldId id="276" r:id="rId12"/>
    <p:sldId id="278" r:id="rId13"/>
  </p:sldIdLst>
  <p:sldSz cx="9144000" cy="6858000" type="screen4x3"/>
  <p:notesSz cx="6858000" cy="9144000"/>
  <p:defaultTextStyle>
    <a:lvl1pPr marL="40639" marR="40639">
      <a:defRPr sz="2400">
        <a:solidFill>
          <a:srgbClr val="FFFFFF"/>
        </a:solidFill>
        <a:uFill>
          <a:solidFill>
            <a:srgbClr val="FFFFFF"/>
          </a:solidFill>
        </a:uFill>
        <a:latin typeface="Verdana"/>
        <a:ea typeface="Verdana"/>
        <a:cs typeface="Verdana"/>
        <a:sym typeface="Verdana"/>
      </a:defRPr>
    </a:lvl1pPr>
    <a:lvl2pPr marL="40639" marR="40639" indent="342900">
      <a:defRPr sz="2400">
        <a:solidFill>
          <a:srgbClr val="FFFFFF"/>
        </a:solidFill>
        <a:uFill>
          <a:solidFill>
            <a:srgbClr val="FFFFFF"/>
          </a:solidFill>
        </a:uFill>
        <a:latin typeface="Verdana"/>
        <a:ea typeface="Verdana"/>
        <a:cs typeface="Verdana"/>
        <a:sym typeface="Verdana"/>
      </a:defRPr>
    </a:lvl2pPr>
    <a:lvl3pPr marL="40639" marR="40639" indent="685800">
      <a:defRPr sz="2400">
        <a:solidFill>
          <a:srgbClr val="FFFFFF"/>
        </a:solidFill>
        <a:uFill>
          <a:solidFill>
            <a:srgbClr val="FFFFFF"/>
          </a:solidFill>
        </a:uFill>
        <a:latin typeface="Verdana"/>
        <a:ea typeface="Verdana"/>
        <a:cs typeface="Verdana"/>
        <a:sym typeface="Verdana"/>
      </a:defRPr>
    </a:lvl3pPr>
    <a:lvl4pPr marL="40639" marR="40639" indent="1028700">
      <a:defRPr sz="2400">
        <a:solidFill>
          <a:srgbClr val="FFFFFF"/>
        </a:solidFill>
        <a:uFill>
          <a:solidFill>
            <a:srgbClr val="FFFFFF"/>
          </a:solidFill>
        </a:uFill>
        <a:latin typeface="Verdana"/>
        <a:ea typeface="Verdana"/>
        <a:cs typeface="Verdana"/>
        <a:sym typeface="Verdana"/>
      </a:defRPr>
    </a:lvl4pPr>
    <a:lvl5pPr marL="40639" marR="40639" indent="1371600">
      <a:defRPr sz="2400">
        <a:solidFill>
          <a:srgbClr val="FFFFFF"/>
        </a:solidFill>
        <a:uFill>
          <a:solidFill>
            <a:srgbClr val="FFFFFF"/>
          </a:solidFill>
        </a:uFill>
        <a:latin typeface="Verdana"/>
        <a:ea typeface="Verdana"/>
        <a:cs typeface="Verdana"/>
        <a:sym typeface="Verdana"/>
      </a:defRPr>
    </a:lvl5pPr>
    <a:lvl6pPr marL="40639" marR="40639" indent="1714500">
      <a:defRPr sz="2400">
        <a:solidFill>
          <a:srgbClr val="FFFFFF"/>
        </a:solidFill>
        <a:uFill>
          <a:solidFill>
            <a:srgbClr val="FFFFFF"/>
          </a:solidFill>
        </a:uFill>
        <a:latin typeface="Verdana"/>
        <a:ea typeface="Verdana"/>
        <a:cs typeface="Verdana"/>
        <a:sym typeface="Verdana"/>
      </a:defRPr>
    </a:lvl6pPr>
    <a:lvl7pPr marL="40639" marR="40639" indent="2057400">
      <a:defRPr sz="2400">
        <a:solidFill>
          <a:srgbClr val="FFFFFF"/>
        </a:solidFill>
        <a:uFill>
          <a:solidFill>
            <a:srgbClr val="FFFFFF"/>
          </a:solidFill>
        </a:uFill>
        <a:latin typeface="Verdana"/>
        <a:ea typeface="Verdana"/>
        <a:cs typeface="Verdana"/>
        <a:sym typeface="Verdana"/>
      </a:defRPr>
    </a:lvl7pPr>
    <a:lvl8pPr marL="40639" marR="40639" indent="2400300">
      <a:defRPr sz="2400">
        <a:solidFill>
          <a:srgbClr val="FFFFFF"/>
        </a:solidFill>
        <a:uFill>
          <a:solidFill>
            <a:srgbClr val="FFFFFF"/>
          </a:solidFill>
        </a:uFill>
        <a:latin typeface="Verdana"/>
        <a:ea typeface="Verdana"/>
        <a:cs typeface="Verdana"/>
        <a:sym typeface="Verdana"/>
      </a:defRPr>
    </a:lvl8pPr>
    <a:lvl9pPr marL="40639" marR="40639" indent="2743200">
      <a:defRPr sz="2400">
        <a:solidFill>
          <a:srgbClr val="FFFFFF"/>
        </a:solidFill>
        <a:uFill>
          <a:solidFill>
            <a:srgbClr val="FFFFFF"/>
          </a:solidFill>
        </a:uFill>
        <a:latin typeface="Verdana"/>
        <a:ea typeface="Verdana"/>
        <a:cs typeface="Verdana"/>
        <a:sym typeface="Verdana"/>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940675A-B579-460E-94D1-54222C63F5DA}">
  <a:tblStyle styleId="{8F44A2F1-9E1F-4B54-A3A2-5F16C0AD49E2}" styleName="">
    <a:tblBg/>
    <a:wholeTbl>
      <a:tcTxStyle b="off" i="off">
        <a:font>
          <a:latin typeface="Verdana"/>
          <a:ea typeface="Verdana"/>
          <a:cs typeface="Verdana"/>
        </a:font>
        <a:srgbClr val="FFFFFF"/>
      </a:tcTxStyle>
      <a:tcStyle>
        <a:tcBdr>
          <a:left>
            <a:ln w="12700" cap="flat">
              <a:solidFill>
                <a:srgbClr val="FFFFFF"/>
              </a:solidFill>
              <a:prstDash val="solid"/>
              <a:miter lim="400000"/>
            </a:ln>
          </a:left>
          <a:right>
            <a:ln w="12700" cap="flat">
              <a:solidFill>
                <a:srgbClr val="FFFFFF"/>
              </a:solidFill>
              <a:prstDash val="solid"/>
              <a:miter lim="400000"/>
            </a:ln>
          </a:right>
          <a:top>
            <a:ln w="12700" cap="flat">
              <a:solidFill>
                <a:srgbClr val="FFFFFF"/>
              </a:solidFill>
              <a:prstDash val="solid"/>
              <a:miter lim="400000"/>
            </a:ln>
          </a:top>
          <a:bottom>
            <a:ln w="12700" cap="flat">
              <a:solidFill>
                <a:srgbClr val="FFFFFF"/>
              </a:solidFill>
              <a:prstDash val="solid"/>
              <a:miter lim="400000"/>
            </a:ln>
          </a:bottom>
          <a:insideH>
            <a:ln w="12700" cap="flat">
              <a:solidFill>
                <a:srgbClr val="FFFFFF"/>
              </a:solidFill>
              <a:prstDash val="solid"/>
              <a:miter lim="400000"/>
            </a:ln>
          </a:insideH>
          <a:insideV>
            <a:ln w="12700" cap="flat">
              <a:solidFill>
                <a:srgbClr val="FFFFFF"/>
              </a:solidFill>
              <a:prstDash val="solid"/>
              <a:miter lim="400000"/>
            </a:ln>
          </a:insideV>
        </a:tcBdr>
        <a:fill>
          <a:noFill/>
        </a:fill>
      </a:tcStyle>
    </a:wholeTbl>
    <a:band2H>
      <a:tcTxStyle/>
      <a:tcStyle>
        <a:tcBdr/>
        <a:fill>
          <a:solidFill>
            <a:srgbClr val="EFF1F3"/>
          </a:solidFill>
        </a:fill>
      </a:tcStyle>
    </a:band2H>
    <a:firstCol>
      <a:tcTxStyle b="off" i="off">
        <a:font>
          <a:latin typeface="Verdana"/>
          <a:ea typeface="Verdana"/>
          <a:cs typeface="Verdana"/>
        </a:font>
        <a:srgbClr val="FFFFFF"/>
      </a:tcTxStyle>
      <a:tcStyle>
        <a:tcBdr>
          <a:left>
            <a:ln w="28575" cap="flat">
              <a:solidFill>
                <a:srgbClr val="FFFFFF"/>
              </a:solidFill>
              <a:prstDash val="solid"/>
              <a:miter lim="400000"/>
            </a:ln>
          </a:left>
          <a:right>
            <a:ln w="12700" cap="flat">
              <a:solidFill>
                <a:srgbClr val="FFFFFF"/>
              </a:solidFill>
              <a:prstDash val="solid"/>
              <a:miter lim="400000"/>
            </a:ln>
          </a:right>
          <a:top>
            <a:ln w="12700" cap="flat">
              <a:solidFill>
                <a:srgbClr val="FFFFFF"/>
              </a:solidFill>
              <a:prstDash val="solid"/>
              <a:miter lim="400000"/>
            </a:ln>
          </a:top>
          <a:bottom>
            <a:ln w="12700" cap="flat">
              <a:solidFill>
                <a:srgbClr val="FFFFFF"/>
              </a:solidFill>
              <a:prstDash val="solid"/>
              <a:miter lim="400000"/>
            </a:ln>
          </a:bottom>
          <a:insideH>
            <a:ln w="12700" cap="flat">
              <a:solidFill>
                <a:srgbClr val="FFFFFF"/>
              </a:solidFill>
              <a:prstDash val="solid"/>
              <a:miter lim="400000"/>
            </a:ln>
          </a:insideH>
          <a:insideV>
            <a:ln w="12700" cap="flat">
              <a:solidFill>
                <a:srgbClr val="FFFFFF"/>
              </a:solidFill>
              <a:prstDash val="solid"/>
              <a:miter lim="400000"/>
            </a:ln>
          </a:insideV>
        </a:tcBdr>
        <a:fill>
          <a:solidFill>
            <a:srgbClr val="FFFFFF">
              <a:alpha val="35000"/>
            </a:srgbClr>
          </a:solidFill>
        </a:fill>
      </a:tcStyle>
    </a:firstCol>
    <a:lastRow>
      <a:tcTxStyle b="off" i="off">
        <a:font>
          <a:latin typeface="Verdana"/>
          <a:ea typeface="Verdana"/>
          <a:cs typeface="Verdana"/>
        </a:font>
        <a:srgbClr val="FFFFFF"/>
      </a:tcTxStyle>
      <a:tcStyle>
        <a:tcBdr>
          <a:left>
            <a:ln w="12700" cap="flat">
              <a:solidFill>
                <a:srgbClr val="FFFFFF"/>
              </a:solidFill>
              <a:prstDash val="solid"/>
              <a:miter lim="400000"/>
            </a:ln>
          </a:left>
          <a:right>
            <a:ln w="12700" cap="flat">
              <a:solidFill>
                <a:srgbClr val="FFFFFF"/>
              </a:solidFill>
              <a:prstDash val="solid"/>
              <a:miter lim="400000"/>
            </a:ln>
          </a:right>
          <a:top>
            <a:ln w="12700" cap="flat">
              <a:solidFill>
                <a:srgbClr val="FFFFFF"/>
              </a:solidFill>
              <a:prstDash val="solid"/>
              <a:miter lim="400000"/>
            </a:ln>
          </a:top>
          <a:bottom>
            <a:ln w="28575" cap="flat">
              <a:solidFill>
                <a:srgbClr val="FFFFFF"/>
              </a:solidFill>
              <a:prstDash val="solid"/>
              <a:miter lim="400000"/>
            </a:ln>
          </a:bottom>
          <a:insideH>
            <a:ln w="12700" cap="flat">
              <a:solidFill>
                <a:srgbClr val="FFFFFF"/>
              </a:solidFill>
              <a:prstDash val="solid"/>
              <a:miter lim="400000"/>
            </a:ln>
          </a:insideH>
          <a:insideV>
            <a:ln w="12700" cap="flat">
              <a:solidFill>
                <a:srgbClr val="FFFFFF"/>
              </a:solidFill>
              <a:prstDash val="solid"/>
              <a:miter lim="400000"/>
            </a:ln>
          </a:insideV>
        </a:tcBdr>
        <a:fill>
          <a:solidFill>
            <a:srgbClr val="FFFFFF">
              <a:alpha val="35000"/>
            </a:srgbClr>
          </a:solidFill>
        </a:fill>
      </a:tcStyle>
    </a:lastRow>
    <a:firstRow>
      <a:tcTxStyle b="off" i="off">
        <a:font>
          <a:latin typeface="Verdana"/>
          <a:ea typeface="Verdana"/>
          <a:cs typeface="Verdana"/>
        </a:font>
        <a:srgbClr val="FFFFFF"/>
      </a:tcTxStyle>
      <a:tcStyle>
        <a:tcBdr>
          <a:left>
            <a:ln w="12700" cap="flat">
              <a:solidFill>
                <a:srgbClr val="FFFFFF"/>
              </a:solidFill>
              <a:prstDash val="solid"/>
              <a:miter lim="400000"/>
            </a:ln>
          </a:left>
          <a:right>
            <a:ln w="12700" cap="flat">
              <a:solidFill>
                <a:srgbClr val="FFFFFF"/>
              </a:solidFill>
              <a:prstDash val="solid"/>
              <a:miter lim="400000"/>
            </a:ln>
          </a:right>
          <a:top>
            <a:ln w="28575" cap="flat">
              <a:solidFill>
                <a:srgbClr val="FFFFFF"/>
              </a:solidFill>
              <a:prstDash val="solid"/>
              <a:miter lim="400000"/>
            </a:ln>
          </a:top>
          <a:bottom>
            <a:ln w="12700" cap="flat">
              <a:solidFill>
                <a:srgbClr val="FFFFFF"/>
              </a:solidFill>
              <a:prstDash val="solid"/>
              <a:miter lim="400000"/>
            </a:ln>
          </a:bottom>
          <a:insideH>
            <a:ln w="12700" cap="flat">
              <a:solidFill>
                <a:srgbClr val="FFFFFF"/>
              </a:solidFill>
              <a:prstDash val="solid"/>
              <a:miter lim="400000"/>
            </a:ln>
          </a:insideH>
          <a:insideV>
            <a:ln w="12700" cap="flat">
              <a:solidFill>
                <a:srgbClr val="FFFFFF"/>
              </a:solidFill>
              <a:prstDash val="solid"/>
              <a:miter lim="400000"/>
            </a:ln>
          </a:insideV>
        </a:tcBdr>
        <a:fill>
          <a:solidFill>
            <a:srgbClr val="FFFFFF">
              <a:alpha val="35000"/>
            </a:srgbClr>
          </a:solidFill>
        </a:fill>
      </a:tcStyle>
    </a:firstRow>
  </a:tblStyle>
  <a:tblStyle styleId="{D51ADE6A-740E-44AE-83CC-AE7238B6C88D}" styleName="">
    <a:tblBg/>
    <a:wholeTbl>
      <a:tcTxStyle b="off" i="off">
        <a:fontRef idx="minor">
          <a:srgbClr val="55533A"/>
        </a:fontRef>
        <a:srgbClr val="55533A"/>
      </a:tcTxStyle>
      <a:tcStyle>
        <a:tcBdr>
          <a:left>
            <a:ln w="25400" cap="flat">
              <a:solidFill>
                <a:srgbClr val="55533A"/>
              </a:solidFill>
              <a:prstDash val="solid"/>
              <a:miter lim="400000"/>
            </a:ln>
          </a:left>
          <a:right>
            <a:ln w="25400" cap="flat">
              <a:solidFill>
                <a:srgbClr val="55533A"/>
              </a:solidFill>
              <a:prstDash val="solid"/>
              <a:miter lim="400000"/>
            </a:ln>
          </a:right>
          <a:top>
            <a:ln w="25400" cap="flat">
              <a:solidFill>
                <a:srgbClr val="55533A"/>
              </a:solidFill>
              <a:prstDash val="solid"/>
              <a:miter lim="400000"/>
            </a:ln>
          </a:top>
          <a:bottom>
            <a:ln w="25400" cap="flat">
              <a:solidFill>
                <a:srgbClr val="55533A"/>
              </a:solidFill>
              <a:prstDash val="solid"/>
              <a:miter lim="400000"/>
            </a:ln>
          </a:bottom>
          <a:insideH>
            <a:ln w="25400" cap="flat">
              <a:solidFill>
                <a:srgbClr val="55533A"/>
              </a:solidFill>
              <a:prstDash val="solid"/>
              <a:miter lim="400000"/>
            </a:ln>
          </a:insideH>
          <a:insideV>
            <a:ln w="25400" cap="flat">
              <a:solidFill>
                <a:srgbClr val="55533A"/>
              </a:solidFill>
              <a:prstDash val="solid"/>
              <a:miter lim="400000"/>
            </a:ln>
          </a:insideV>
        </a:tcBdr>
        <a:fill>
          <a:noFill/>
        </a:fill>
      </a:tcStyle>
    </a:wholeTbl>
    <a:band2H>
      <a:tcTxStyle/>
      <a:tcStyle>
        <a:tcBdr/>
        <a:fill>
          <a:solidFill>
            <a:srgbClr val="EFF1F3"/>
          </a:solidFill>
        </a:fill>
      </a:tcStyle>
    </a:band2H>
    <a:firstCol>
      <a:tcTxStyle b="off" i="off">
        <a:fontRef idx="minor">
          <a:srgbClr val="55533A"/>
        </a:fontRef>
        <a:srgbClr val="55533A"/>
      </a:tcTxStyle>
      <a:tcStyle>
        <a:tcBdr>
          <a:left>
            <a:ln w="25400" cap="flat">
              <a:solidFill>
                <a:srgbClr val="55533A"/>
              </a:solidFill>
              <a:prstDash val="solid"/>
              <a:miter lim="400000"/>
            </a:ln>
          </a:left>
          <a:right>
            <a:ln w="25400" cap="flat">
              <a:solidFill>
                <a:srgbClr val="55533A"/>
              </a:solidFill>
              <a:prstDash val="solid"/>
              <a:miter lim="400000"/>
            </a:ln>
          </a:right>
          <a:top>
            <a:ln w="25400" cap="flat">
              <a:solidFill>
                <a:srgbClr val="55533A"/>
              </a:solidFill>
              <a:prstDash val="solid"/>
              <a:miter lim="400000"/>
            </a:ln>
          </a:top>
          <a:bottom>
            <a:ln w="25400" cap="flat">
              <a:solidFill>
                <a:srgbClr val="55533A"/>
              </a:solidFill>
              <a:prstDash val="solid"/>
              <a:miter lim="400000"/>
            </a:ln>
          </a:bottom>
          <a:insideH>
            <a:ln w="25400" cap="flat">
              <a:solidFill>
                <a:srgbClr val="55533A"/>
              </a:solidFill>
              <a:prstDash val="solid"/>
              <a:miter lim="400000"/>
            </a:ln>
          </a:insideH>
          <a:insideV>
            <a:ln w="25400" cap="flat">
              <a:solidFill>
                <a:srgbClr val="55533A"/>
              </a:solidFill>
              <a:prstDash val="solid"/>
              <a:miter lim="400000"/>
            </a:ln>
          </a:insideV>
        </a:tcBdr>
        <a:fill>
          <a:noFill/>
        </a:fill>
      </a:tcStyle>
    </a:firstCol>
    <a:lastRow>
      <a:tcTxStyle b="off" i="off">
        <a:fontRef idx="minor">
          <a:srgbClr val="55533A"/>
        </a:fontRef>
        <a:srgbClr val="55533A"/>
      </a:tcTxStyle>
      <a:tcStyle>
        <a:tcBdr>
          <a:left>
            <a:ln w="25400" cap="flat">
              <a:solidFill>
                <a:srgbClr val="55533A"/>
              </a:solidFill>
              <a:prstDash val="solid"/>
              <a:miter lim="400000"/>
            </a:ln>
          </a:left>
          <a:right>
            <a:ln w="25400" cap="flat">
              <a:solidFill>
                <a:srgbClr val="55533A"/>
              </a:solidFill>
              <a:prstDash val="solid"/>
              <a:miter lim="400000"/>
            </a:ln>
          </a:right>
          <a:top>
            <a:ln w="25400" cap="flat">
              <a:solidFill>
                <a:srgbClr val="55533A"/>
              </a:solidFill>
              <a:prstDash val="solid"/>
              <a:miter lim="400000"/>
            </a:ln>
          </a:top>
          <a:bottom>
            <a:ln w="25400" cap="flat">
              <a:solidFill>
                <a:srgbClr val="55533A"/>
              </a:solidFill>
              <a:prstDash val="solid"/>
              <a:miter lim="400000"/>
            </a:ln>
          </a:bottom>
          <a:insideH>
            <a:ln w="25400" cap="flat">
              <a:solidFill>
                <a:srgbClr val="55533A"/>
              </a:solidFill>
              <a:prstDash val="solid"/>
              <a:miter lim="400000"/>
            </a:ln>
          </a:insideH>
          <a:insideV>
            <a:ln w="25400" cap="flat">
              <a:solidFill>
                <a:srgbClr val="55533A"/>
              </a:solidFill>
              <a:prstDash val="solid"/>
              <a:miter lim="400000"/>
            </a:ln>
          </a:insideV>
        </a:tcBdr>
        <a:fill>
          <a:noFill/>
        </a:fill>
      </a:tcStyle>
    </a:lastRow>
    <a:firstRow>
      <a:tcTxStyle b="off" i="off">
        <a:fontRef idx="minor">
          <a:srgbClr val="55533A"/>
        </a:fontRef>
        <a:srgbClr val="55533A"/>
      </a:tcTxStyle>
      <a:tcStyle>
        <a:tcBdr>
          <a:left>
            <a:ln w="25400" cap="flat">
              <a:solidFill>
                <a:srgbClr val="55533A"/>
              </a:solidFill>
              <a:prstDash val="solid"/>
              <a:miter lim="400000"/>
            </a:ln>
          </a:left>
          <a:right>
            <a:ln w="25400" cap="flat">
              <a:solidFill>
                <a:srgbClr val="55533A"/>
              </a:solidFill>
              <a:prstDash val="solid"/>
              <a:miter lim="400000"/>
            </a:ln>
          </a:right>
          <a:top>
            <a:ln w="25400" cap="flat">
              <a:solidFill>
                <a:srgbClr val="55533A"/>
              </a:solidFill>
              <a:prstDash val="solid"/>
              <a:miter lim="400000"/>
            </a:ln>
          </a:top>
          <a:bottom>
            <a:ln w="25400" cap="flat">
              <a:solidFill>
                <a:srgbClr val="55533A"/>
              </a:solidFill>
              <a:prstDash val="solid"/>
              <a:miter lim="400000"/>
            </a:ln>
          </a:bottom>
          <a:insideH>
            <a:ln w="25400" cap="flat">
              <a:solidFill>
                <a:srgbClr val="55533A"/>
              </a:solidFill>
              <a:prstDash val="solid"/>
              <a:miter lim="400000"/>
            </a:ln>
          </a:insideH>
          <a:insideV>
            <a:ln w="25400" cap="flat">
              <a:solidFill>
                <a:srgbClr val="55533A"/>
              </a:solidFill>
              <a:prstDash val="solid"/>
              <a:miter lim="400000"/>
            </a:ln>
          </a:insideV>
        </a:tcBdr>
        <a:fill>
          <a:noFill/>
        </a:fill>
      </a:tcStyle>
    </a:firstRow>
  </a:tblStyle>
  <a:tblStyle styleId="{4A9BC294-FFE2-49D5-8D69-9E1BD2C41BD5}" styleName="">
    <a:tblBg/>
    <a:wholeTbl>
      <a:tcTxStyle b="off" i="off">
        <a:fontRef idx="minor">
          <a:srgbClr val="55533A"/>
        </a:fontRef>
        <a:srgbClr val="55533A"/>
      </a:tcTxStyle>
      <a:tcStyle>
        <a:tcBdr>
          <a:left>
            <a:ln w="25400" cap="flat">
              <a:solidFill>
                <a:srgbClr val="55533A"/>
              </a:solidFill>
              <a:prstDash val="solid"/>
              <a:miter lim="400000"/>
            </a:ln>
          </a:left>
          <a:right>
            <a:ln w="25400" cap="flat">
              <a:solidFill>
                <a:srgbClr val="55533A"/>
              </a:solidFill>
              <a:prstDash val="solid"/>
              <a:miter lim="400000"/>
            </a:ln>
          </a:right>
          <a:top>
            <a:ln w="25400" cap="flat">
              <a:solidFill>
                <a:srgbClr val="55533A"/>
              </a:solidFill>
              <a:prstDash val="solid"/>
              <a:miter lim="400000"/>
            </a:ln>
          </a:top>
          <a:bottom>
            <a:ln w="25400" cap="flat">
              <a:solidFill>
                <a:srgbClr val="55533A"/>
              </a:solidFill>
              <a:prstDash val="solid"/>
              <a:miter lim="400000"/>
            </a:ln>
          </a:bottom>
          <a:insideH>
            <a:ln w="25400" cap="flat">
              <a:solidFill>
                <a:srgbClr val="55533A"/>
              </a:solidFill>
              <a:prstDash val="solid"/>
              <a:miter lim="400000"/>
            </a:ln>
          </a:insideH>
          <a:insideV>
            <a:ln w="25400" cap="flat">
              <a:solidFill>
                <a:srgbClr val="55533A"/>
              </a:solidFill>
              <a:prstDash val="solid"/>
              <a:miter lim="400000"/>
            </a:ln>
          </a:insideV>
        </a:tcBdr>
        <a:fill>
          <a:noFill/>
        </a:fill>
      </a:tcStyle>
    </a:wholeTbl>
    <a:band2H>
      <a:tcTxStyle/>
      <a:tcStyle>
        <a:tcBdr/>
        <a:fill>
          <a:solidFill>
            <a:srgbClr val="EFF1F3"/>
          </a:solidFill>
        </a:fill>
      </a:tcStyle>
    </a:band2H>
    <a:firstCol>
      <a:tcTxStyle b="off" i="off">
        <a:fontRef idx="minor">
          <a:srgbClr val="55533A"/>
        </a:fontRef>
        <a:srgbClr val="55533A"/>
      </a:tcTxStyle>
      <a:tcStyle>
        <a:tcBdr>
          <a:left>
            <a:ln w="25400" cap="flat">
              <a:solidFill>
                <a:srgbClr val="55533A"/>
              </a:solidFill>
              <a:prstDash val="solid"/>
              <a:miter lim="400000"/>
            </a:ln>
          </a:left>
          <a:right>
            <a:ln w="25400" cap="flat">
              <a:solidFill>
                <a:srgbClr val="55533A"/>
              </a:solidFill>
              <a:prstDash val="solid"/>
              <a:miter lim="400000"/>
            </a:ln>
          </a:right>
          <a:top>
            <a:ln w="25400" cap="flat">
              <a:solidFill>
                <a:srgbClr val="55533A"/>
              </a:solidFill>
              <a:prstDash val="solid"/>
              <a:miter lim="400000"/>
            </a:ln>
          </a:top>
          <a:bottom>
            <a:ln w="25400" cap="flat">
              <a:solidFill>
                <a:srgbClr val="55533A"/>
              </a:solidFill>
              <a:prstDash val="solid"/>
              <a:miter lim="400000"/>
            </a:ln>
          </a:bottom>
          <a:insideH>
            <a:ln w="25400" cap="flat">
              <a:solidFill>
                <a:srgbClr val="55533A"/>
              </a:solidFill>
              <a:prstDash val="solid"/>
              <a:miter lim="400000"/>
            </a:ln>
          </a:insideH>
          <a:insideV>
            <a:ln w="25400" cap="flat">
              <a:solidFill>
                <a:srgbClr val="55533A"/>
              </a:solidFill>
              <a:prstDash val="solid"/>
              <a:miter lim="400000"/>
            </a:ln>
          </a:insideV>
        </a:tcBdr>
        <a:fill>
          <a:noFill/>
        </a:fill>
      </a:tcStyle>
    </a:firstCol>
    <a:lastRow>
      <a:tcTxStyle b="off" i="off">
        <a:fontRef idx="minor">
          <a:srgbClr val="55533A"/>
        </a:fontRef>
        <a:srgbClr val="55533A"/>
      </a:tcTxStyle>
      <a:tcStyle>
        <a:tcBdr>
          <a:left>
            <a:ln w="25400" cap="flat">
              <a:solidFill>
                <a:srgbClr val="55533A"/>
              </a:solidFill>
              <a:prstDash val="solid"/>
              <a:miter lim="400000"/>
            </a:ln>
          </a:left>
          <a:right>
            <a:ln w="25400" cap="flat">
              <a:solidFill>
                <a:srgbClr val="55533A"/>
              </a:solidFill>
              <a:prstDash val="solid"/>
              <a:miter lim="400000"/>
            </a:ln>
          </a:right>
          <a:top>
            <a:ln w="25400" cap="flat">
              <a:solidFill>
                <a:srgbClr val="55533A"/>
              </a:solidFill>
              <a:prstDash val="solid"/>
              <a:miter lim="400000"/>
            </a:ln>
          </a:top>
          <a:bottom>
            <a:ln w="25400" cap="flat">
              <a:solidFill>
                <a:srgbClr val="55533A"/>
              </a:solidFill>
              <a:prstDash val="solid"/>
              <a:miter lim="400000"/>
            </a:ln>
          </a:bottom>
          <a:insideH>
            <a:ln w="25400" cap="flat">
              <a:solidFill>
                <a:srgbClr val="55533A"/>
              </a:solidFill>
              <a:prstDash val="solid"/>
              <a:miter lim="400000"/>
            </a:ln>
          </a:insideH>
          <a:insideV>
            <a:ln w="25400" cap="flat">
              <a:solidFill>
                <a:srgbClr val="55533A"/>
              </a:solidFill>
              <a:prstDash val="solid"/>
              <a:miter lim="400000"/>
            </a:ln>
          </a:insideV>
        </a:tcBdr>
        <a:fill>
          <a:noFill/>
        </a:fill>
      </a:tcStyle>
    </a:lastRow>
    <a:firstRow>
      <a:tcTxStyle b="off" i="off">
        <a:fontRef idx="minor">
          <a:srgbClr val="55533A"/>
        </a:fontRef>
        <a:srgbClr val="55533A"/>
      </a:tcTxStyle>
      <a:tcStyle>
        <a:tcBdr>
          <a:left>
            <a:ln w="25400" cap="flat">
              <a:solidFill>
                <a:srgbClr val="55533A"/>
              </a:solidFill>
              <a:prstDash val="solid"/>
              <a:miter lim="400000"/>
            </a:ln>
          </a:left>
          <a:right>
            <a:ln w="25400" cap="flat">
              <a:solidFill>
                <a:srgbClr val="55533A"/>
              </a:solidFill>
              <a:prstDash val="solid"/>
              <a:miter lim="400000"/>
            </a:ln>
          </a:right>
          <a:top>
            <a:ln w="25400" cap="flat">
              <a:solidFill>
                <a:srgbClr val="55533A"/>
              </a:solidFill>
              <a:prstDash val="solid"/>
              <a:miter lim="400000"/>
            </a:ln>
          </a:top>
          <a:bottom>
            <a:ln w="25400" cap="flat">
              <a:solidFill>
                <a:srgbClr val="55533A"/>
              </a:solidFill>
              <a:prstDash val="solid"/>
              <a:miter lim="400000"/>
            </a:ln>
          </a:bottom>
          <a:insideH>
            <a:ln w="25400" cap="flat">
              <a:solidFill>
                <a:srgbClr val="55533A"/>
              </a:solidFill>
              <a:prstDash val="solid"/>
              <a:miter lim="400000"/>
            </a:ln>
          </a:insideH>
          <a:insideV>
            <a:ln w="25400" cap="flat">
              <a:solidFill>
                <a:srgbClr val="55533A"/>
              </a:solidFill>
              <a:prstDash val="solid"/>
              <a:miter lim="400000"/>
            </a:ln>
          </a:insideV>
        </a:tcBdr>
        <a:fill>
          <a:noFill/>
        </a:fill>
      </a:tcStyle>
    </a:firstRow>
  </a:tblStyle>
  <a:tblStyle styleId="{CF821DB8-F4EB-4A41-A1BA-3FCAFE7338EE}" styleName="">
    <a:tblBg/>
    <a:wholeTbl>
      <a:tcTxStyle>
        <a:font>
          <a:latin typeface="Helvetica Light"/>
          <a:ea typeface="Helvetica Light"/>
          <a:cs typeface="Helvetica Light"/>
        </a:font>
        <a:srgbClr val="000000"/>
      </a:tcTxStyle>
      <a:tcStyle>
        <a:tcBdr>
          <a:left>
            <a:ln w="12700" cap="flat">
              <a:solidFill>
                <a:srgbClr val="000000"/>
              </a:solidFill>
              <a:prstDash val="solid"/>
              <a:miter lim="400000"/>
            </a:ln>
          </a:left>
          <a:right>
            <a:ln w="12700" cap="flat">
              <a:solidFill>
                <a:srgbClr val="000000"/>
              </a:solidFill>
              <a:prstDash val="solid"/>
              <a:miter lim="400000"/>
            </a:ln>
          </a:right>
          <a:top>
            <a:ln w="12700" cap="flat">
              <a:solidFill>
                <a:srgbClr val="000000"/>
              </a:solidFill>
              <a:prstDash val="solid"/>
              <a:miter lim="400000"/>
            </a:ln>
          </a:top>
          <a:bottom>
            <a:ln w="12700" cap="flat">
              <a:solidFill>
                <a:srgbClr val="000000"/>
              </a:solidFill>
              <a:prstDash val="solid"/>
              <a:miter lim="400000"/>
            </a:ln>
          </a:bottom>
          <a:insideH>
            <a:ln w="12700" cap="flat">
              <a:solidFill>
                <a:srgbClr val="000000"/>
              </a:solidFill>
              <a:prstDash val="solid"/>
              <a:miter lim="400000"/>
            </a:ln>
          </a:insideH>
          <a:insideV>
            <a:ln w="12700" cap="flat">
              <a:solidFill>
                <a:srgbClr val="000000"/>
              </a:solidFill>
              <a:prstDash val="solid"/>
              <a:miter lim="400000"/>
            </a:ln>
          </a:insideV>
        </a:tcBdr>
        <a:fill>
          <a:solidFill>
            <a:srgbClr val="EBEBEB"/>
          </a:solidFill>
        </a:fill>
      </a:tcStyle>
    </a:wholeTbl>
    <a:band2H>
      <a:tcTxStyle/>
      <a:tcStyle>
        <a:tcBdr/>
        <a:fill>
          <a:solidFill>
            <a:srgbClr val="DCE5E6"/>
          </a:solidFill>
        </a:fill>
      </a:tcStyle>
    </a:band2H>
    <a:firstCol>
      <a:tcTxStyle b="on">
        <a:font>
          <a:latin typeface="Helvetica"/>
          <a:ea typeface="Helvetica"/>
          <a:cs typeface="Helvetica"/>
        </a:font>
        <a:srgbClr val="FFFFFF"/>
      </a:tcTxStyle>
      <a:tcStyle>
        <a:tcBdr>
          <a:left>
            <a:ln w="12700" cap="flat">
              <a:solidFill>
                <a:srgbClr val="000000"/>
              </a:solidFill>
              <a:prstDash val="solid"/>
              <a:miter lim="400000"/>
            </a:ln>
          </a:left>
          <a:right>
            <a:ln w="12700" cap="flat">
              <a:solidFill>
                <a:srgbClr val="000000"/>
              </a:solidFill>
              <a:prstDash val="solid"/>
              <a:miter lim="400000"/>
            </a:ln>
          </a:right>
          <a:top>
            <a:ln w="12700" cap="flat">
              <a:solidFill>
                <a:srgbClr val="000000"/>
              </a:solidFill>
              <a:prstDash val="solid"/>
              <a:miter lim="400000"/>
            </a:ln>
          </a:top>
          <a:bottom>
            <a:ln w="12700" cap="flat">
              <a:solidFill>
                <a:srgbClr val="000000"/>
              </a:solidFill>
              <a:prstDash val="solid"/>
              <a:miter lim="400000"/>
            </a:ln>
          </a:bottom>
          <a:insideH>
            <a:ln w="12700" cap="flat">
              <a:solidFill>
                <a:srgbClr val="000000"/>
              </a:solidFill>
              <a:prstDash val="solid"/>
              <a:miter lim="400000"/>
            </a:ln>
          </a:insideH>
          <a:insideV>
            <a:ln w="12700" cap="flat">
              <a:solidFill>
                <a:srgbClr val="000000"/>
              </a:solidFill>
              <a:prstDash val="solid"/>
              <a:miter lim="400000"/>
            </a:ln>
          </a:insideV>
        </a:tcBdr>
        <a:fill>
          <a:solidFill>
            <a:srgbClr val="5E7790"/>
          </a:solidFill>
        </a:fill>
      </a:tcStyle>
    </a:firstCol>
    <a:lastRow>
      <a:tcTxStyle b="on">
        <a:font>
          <a:latin typeface="Helvetica"/>
          <a:ea typeface="Helvetica"/>
          <a:cs typeface="Helvetica"/>
        </a:font>
        <a:srgbClr val="FFFFFF"/>
      </a:tcTxStyle>
      <a:tcStyle>
        <a:tcBdr>
          <a:left>
            <a:ln w="12700" cap="flat">
              <a:solidFill>
                <a:srgbClr val="000000"/>
              </a:solidFill>
              <a:prstDash val="solid"/>
              <a:miter lim="400000"/>
            </a:ln>
          </a:left>
          <a:right>
            <a:ln w="12700" cap="flat">
              <a:solidFill>
                <a:srgbClr val="000000"/>
              </a:solidFill>
              <a:prstDash val="solid"/>
              <a:miter lim="400000"/>
            </a:ln>
          </a:right>
          <a:top>
            <a:ln w="12700" cap="flat">
              <a:solidFill>
                <a:srgbClr val="000000"/>
              </a:solidFill>
              <a:prstDash val="solid"/>
              <a:miter lim="400000"/>
            </a:ln>
          </a:top>
          <a:bottom>
            <a:ln w="12700" cap="flat">
              <a:solidFill>
                <a:srgbClr val="000000"/>
              </a:solidFill>
              <a:prstDash val="solid"/>
              <a:miter lim="400000"/>
            </a:ln>
          </a:bottom>
          <a:insideH>
            <a:ln w="12700" cap="flat">
              <a:solidFill>
                <a:srgbClr val="000000"/>
              </a:solidFill>
              <a:prstDash val="solid"/>
              <a:miter lim="400000"/>
            </a:ln>
          </a:insideH>
          <a:insideV>
            <a:ln w="12700" cap="flat">
              <a:solidFill>
                <a:srgbClr val="000000"/>
              </a:solidFill>
              <a:prstDash val="solid"/>
              <a:miter lim="400000"/>
            </a:ln>
          </a:insideV>
        </a:tcBdr>
        <a:fill>
          <a:solidFill>
            <a:srgbClr val="5E7790"/>
          </a:solidFill>
        </a:fill>
      </a:tcStyle>
    </a:lastRow>
    <a:firstRow>
      <a:tcTxStyle b="on">
        <a:font>
          <a:latin typeface="Helvetica"/>
          <a:ea typeface="Helvetica"/>
          <a:cs typeface="Helvetica"/>
        </a:font>
        <a:srgbClr val="FFFFFF"/>
      </a:tcTxStyle>
      <a:tcStyle>
        <a:tcBdr>
          <a:left>
            <a:ln w="12700" cap="flat">
              <a:solidFill>
                <a:srgbClr val="000000"/>
              </a:solidFill>
              <a:prstDash val="solid"/>
              <a:miter lim="400000"/>
            </a:ln>
          </a:left>
          <a:right>
            <a:ln w="12700" cap="flat">
              <a:solidFill>
                <a:srgbClr val="000000"/>
              </a:solidFill>
              <a:prstDash val="solid"/>
              <a:miter lim="400000"/>
            </a:ln>
          </a:right>
          <a:top>
            <a:ln w="12700" cap="flat">
              <a:solidFill>
                <a:srgbClr val="000000"/>
              </a:solidFill>
              <a:prstDash val="solid"/>
              <a:miter lim="400000"/>
            </a:ln>
          </a:top>
          <a:bottom>
            <a:ln w="12700" cap="flat">
              <a:solidFill>
                <a:srgbClr val="000000"/>
              </a:solidFill>
              <a:prstDash val="solid"/>
              <a:miter lim="400000"/>
            </a:ln>
          </a:bottom>
          <a:insideH>
            <a:ln w="12700" cap="flat">
              <a:solidFill>
                <a:srgbClr val="000000"/>
              </a:solidFill>
              <a:prstDash val="solid"/>
              <a:miter lim="400000"/>
            </a:ln>
          </a:insideH>
          <a:insideV>
            <a:ln w="12700" cap="flat">
              <a:solidFill>
                <a:srgbClr val="000000"/>
              </a:solidFill>
              <a:prstDash val="solid"/>
              <a:miter lim="400000"/>
            </a:ln>
          </a:insideV>
        </a:tcBdr>
        <a:fill>
          <a:solidFill>
            <a:srgbClr val="5E7790"/>
          </a:solidFill>
        </a:fill>
      </a:tcStyle>
    </a:firstRow>
  </a:tblStyle>
  <a:tblStyle styleId="{33BA23B1-9221-436E-865A-0063620EA4FD}" styleName="">
    <a:tblBg/>
    <a:wholeTbl>
      <a:tcTxStyle>
        <a:font>
          <a:latin typeface="Helvetica Light"/>
          <a:ea typeface="Helvetica Light"/>
          <a:cs typeface="Helvetica Light"/>
        </a:font>
        <a:srgbClr val="000000"/>
      </a:tcTxStyle>
      <a:tcStyle>
        <a:tcBdr>
          <a:left>
            <a:ln w="12700" cap="flat">
              <a:solidFill>
                <a:srgbClr val="FFFFFF"/>
              </a:solidFill>
              <a:prstDash val="solid"/>
              <a:miter lim="400000"/>
            </a:ln>
          </a:left>
          <a:right>
            <a:ln w="12700" cap="flat">
              <a:solidFill>
                <a:srgbClr val="FFFFFF"/>
              </a:solidFill>
              <a:prstDash val="solid"/>
              <a:miter lim="400000"/>
            </a:ln>
          </a:right>
          <a:top>
            <a:ln w="12700" cap="flat">
              <a:solidFill>
                <a:srgbClr val="FFFFFF"/>
              </a:solidFill>
              <a:prstDash val="solid"/>
              <a:miter lim="400000"/>
            </a:ln>
          </a:top>
          <a:bottom>
            <a:ln w="12700" cap="flat">
              <a:solidFill>
                <a:srgbClr val="FFFFFF"/>
              </a:solidFill>
              <a:prstDash val="solid"/>
              <a:miter lim="400000"/>
            </a:ln>
          </a:bottom>
          <a:insideH>
            <a:ln w="12700" cap="flat">
              <a:solidFill>
                <a:srgbClr val="FFFFFF"/>
              </a:solidFill>
              <a:prstDash val="solid"/>
              <a:miter lim="400000"/>
            </a:ln>
          </a:insideH>
          <a:insideV>
            <a:ln w="12700" cap="flat">
              <a:solidFill>
                <a:srgbClr val="FFFFFF"/>
              </a:solidFill>
              <a:prstDash val="solid"/>
              <a:miter lim="400000"/>
            </a:ln>
          </a:insideV>
        </a:tcBdr>
        <a:fill>
          <a:solidFill>
            <a:srgbClr val="D0D1D2"/>
          </a:solidFill>
        </a:fill>
      </a:tcStyle>
    </a:wholeTbl>
    <a:band2H>
      <a:tcTxStyle/>
      <a:tcStyle>
        <a:tcBdr/>
        <a:fill>
          <a:solidFill>
            <a:srgbClr val="DEDEDF"/>
          </a:solidFill>
        </a:fill>
      </a:tcStyle>
    </a:band2H>
    <a:firstCol>
      <a:tcTxStyle b="on">
        <a:font>
          <a:latin typeface="Helvetica"/>
          <a:ea typeface="Helvetica"/>
          <a:cs typeface="Helvetica"/>
        </a:font>
        <a:srgbClr val="FFFFFF"/>
      </a:tcTxStyle>
      <a:tcStyle>
        <a:tcBdr>
          <a:left>
            <a:ln w="12700" cap="flat">
              <a:solidFill>
                <a:srgbClr val="FFFFFF"/>
              </a:solidFill>
              <a:prstDash val="solid"/>
              <a:miter lim="400000"/>
            </a:ln>
          </a:left>
          <a:right>
            <a:ln w="12700" cap="flat">
              <a:solidFill>
                <a:srgbClr val="FFFFFF"/>
              </a:solidFill>
              <a:prstDash val="solid"/>
              <a:miter lim="400000"/>
            </a:ln>
          </a:right>
          <a:top>
            <a:ln w="12700" cap="flat">
              <a:solidFill>
                <a:srgbClr val="FFFFFF"/>
              </a:solidFill>
              <a:prstDash val="solid"/>
              <a:miter lim="400000"/>
            </a:ln>
          </a:top>
          <a:bottom>
            <a:ln w="12700" cap="flat">
              <a:solidFill>
                <a:srgbClr val="FFFFFF"/>
              </a:solidFill>
              <a:prstDash val="solid"/>
              <a:miter lim="400000"/>
            </a:ln>
          </a:bottom>
          <a:insideH>
            <a:ln w="12700" cap="flat">
              <a:solidFill>
                <a:srgbClr val="FFFFFF"/>
              </a:solidFill>
              <a:prstDash val="solid"/>
              <a:miter lim="400000"/>
            </a:ln>
          </a:insideH>
          <a:insideV>
            <a:ln w="12700" cap="flat">
              <a:solidFill>
                <a:srgbClr val="FFFFFF"/>
              </a:solidFill>
              <a:prstDash val="solid"/>
              <a:miter lim="400000"/>
            </a:ln>
          </a:insideV>
        </a:tcBdr>
        <a:fill>
          <a:solidFill>
            <a:srgbClr val="535761"/>
          </a:solidFill>
        </a:fill>
      </a:tcStyle>
    </a:firstCol>
    <a:lastRow>
      <a:tcTxStyle b="on">
        <a:font>
          <a:latin typeface="Helvetica"/>
          <a:ea typeface="Helvetica"/>
          <a:cs typeface="Helvetica"/>
        </a:font>
        <a:srgbClr val="FFFFFF"/>
      </a:tcTxStyle>
      <a:tcStyle>
        <a:tcBdr>
          <a:left>
            <a:ln w="12700" cap="flat">
              <a:solidFill>
                <a:srgbClr val="FFFFFF"/>
              </a:solidFill>
              <a:prstDash val="solid"/>
              <a:miter lim="400000"/>
            </a:ln>
          </a:left>
          <a:right>
            <a:ln w="12700" cap="flat">
              <a:solidFill>
                <a:srgbClr val="FFFFFF"/>
              </a:solidFill>
              <a:prstDash val="solid"/>
              <a:miter lim="400000"/>
            </a:ln>
          </a:right>
          <a:top>
            <a:ln w="12700" cap="flat">
              <a:solidFill>
                <a:srgbClr val="FFFFFF"/>
              </a:solidFill>
              <a:prstDash val="solid"/>
              <a:miter lim="400000"/>
            </a:ln>
          </a:top>
          <a:bottom>
            <a:ln w="12700" cap="flat">
              <a:solidFill>
                <a:srgbClr val="FFFFFF"/>
              </a:solidFill>
              <a:prstDash val="solid"/>
              <a:miter lim="400000"/>
            </a:ln>
          </a:bottom>
          <a:insideH>
            <a:ln w="12700" cap="flat">
              <a:solidFill>
                <a:srgbClr val="FFFFFF"/>
              </a:solidFill>
              <a:prstDash val="solid"/>
              <a:miter lim="400000"/>
            </a:ln>
          </a:insideH>
          <a:insideV>
            <a:ln w="12700" cap="flat">
              <a:solidFill>
                <a:srgbClr val="FFFFFF"/>
              </a:solidFill>
              <a:prstDash val="solid"/>
              <a:miter lim="400000"/>
            </a:ln>
          </a:insideV>
        </a:tcBdr>
        <a:fill>
          <a:solidFill>
            <a:srgbClr val="909398"/>
          </a:solidFill>
        </a:fill>
      </a:tcStyle>
    </a:lastRow>
    <a:firstRow>
      <a:tcTxStyle b="on">
        <a:font>
          <a:latin typeface="Helvetica"/>
          <a:ea typeface="Helvetica"/>
          <a:cs typeface="Helvetica"/>
        </a:font>
        <a:srgbClr val="FFFFFF"/>
      </a:tcTxStyle>
      <a:tcStyle>
        <a:tcBdr>
          <a:left>
            <a:ln w="12700" cap="flat">
              <a:solidFill>
                <a:srgbClr val="FFFFFF"/>
              </a:solidFill>
              <a:prstDash val="solid"/>
              <a:miter lim="400000"/>
            </a:ln>
          </a:left>
          <a:right>
            <a:ln w="12700" cap="flat">
              <a:solidFill>
                <a:srgbClr val="FFFFFF"/>
              </a:solidFill>
              <a:prstDash val="solid"/>
              <a:miter lim="400000"/>
            </a:ln>
          </a:right>
          <a:top>
            <a:ln w="12700" cap="flat">
              <a:solidFill>
                <a:srgbClr val="FFFFFF"/>
              </a:solidFill>
              <a:prstDash val="solid"/>
              <a:miter lim="400000"/>
            </a:ln>
          </a:top>
          <a:bottom>
            <a:ln w="12700" cap="flat">
              <a:solidFill>
                <a:srgbClr val="FFFFFF"/>
              </a:solidFill>
              <a:prstDash val="solid"/>
              <a:miter lim="400000"/>
            </a:ln>
          </a:bottom>
          <a:insideH>
            <a:ln w="12700" cap="flat">
              <a:solidFill>
                <a:srgbClr val="FFFFFF"/>
              </a:solidFill>
              <a:prstDash val="solid"/>
              <a:miter lim="400000"/>
            </a:ln>
          </a:insideH>
          <a:insideV>
            <a:ln w="12700" cap="flat">
              <a:solidFill>
                <a:srgbClr val="FFFFFF"/>
              </a:solidFill>
              <a:prstDash val="solid"/>
              <a:miter lim="400000"/>
            </a:ln>
          </a:insideV>
        </a:tcBdr>
        <a:fill>
          <a:solidFill>
            <a:srgbClr val="767C85"/>
          </a:solidFill>
        </a:fill>
      </a:tcStyle>
    </a:firstRow>
  </a:tblStyle>
  <a:tblStyle styleId="{2708684C-4D16-4618-839F-0558EEFCDFE6}" styleName="">
    <a:tblBg/>
    <a:wholeTbl>
      <a:tcTxStyle>
        <a:font>
          <a:latin typeface="Helvetica Light"/>
          <a:ea typeface="Helvetica Light"/>
          <a:cs typeface="Helvetica Light"/>
        </a:font>
        <a:srgbClr val="000000"/>
      </a:tcTxStyle>
      <a:tcStyle>
        <a:tcBdr>
          <a:left>
            <a:ln w="12700" cap="flat">
              <a:solidFill>
                <a:srgbClr val="000000"/>
              </a:solidFill>
              <a:custDash>
                <a:ds d="200000" sp="200000"/>
              </a:custDash>
              <a:miter lim="400000"/>
            </a:ln>
          </a:left>
          <a:right>
            <a:ln w="12700" cap="flat">
              <a:solidFill>
                <a:srgbClr val="000000"/>
              </a:solidFill>
              <a:custDash>
                <a:ds d="200000" sp="200000"/>
              </a:custDash>
              <a:miter lim="400000"/>
            </a:ln>
          </a:right>
          <a:top>
            <a:ln w="12700" cap="flat">
              <a:solidFill>
                <a:srgbClr val="000000"/>
              </a:solidFill>
              <a:custDash>
                <a:ds d="200000" sp="200000"/>
              </a:custDash>
              <a:miter lim="400000"/>
            </a:ln>
          </a:top>
          <a:bottom>
            <a:ln w="12700" cap="flat">
              <a:solidFill>
                <a:srgbClr val="000000"/>
              </a:solidFill>
              <a:custDash>
                <a:ds d="200000" sp="200000"/>
              </a:custDash>
              <a:miter lim="400000"/>
            </a:ln>
          </a:bottom>
          <a:insideH>
            <a:ln w="12700" cap="flat">
              <a:solidFill>
                <a:srgbClr val="000000"/>
              </a:solidFill>
              <a:custDash>
                <a:ds d="200000" sp="200000"/>
              </a:custDash>
              <a:miter lim="400000"/>
            </a:ln>
          </a:insideH>
          <a:insideV>
            <a:ln w="12700" cap="flat">
              <a:solidFill>
                <a:srgbClr val="000000"/>
              </a:solidFill>
              <a:custDash>
                <a:ds d="200000" sp="200000"/>
              </a:custDash>
              <a:miter lim="400000"/>
            </a:ln>
          </a:insideV>
        </a:tcBdr>
        <a:fill>
          <a:noFill/>
        </a:fill>
      </a:tcStyle>
    </a:wholeTbl>
    <a:band2H>
      <a:tcTxStyle/>
      <a:tcStyle>
        <a:tcBdr/>
        <a:fill>
          <a:solidFill>
            <a:srgbClr val="EDEEEE"/>
          </a:solidFill>
        </a:fill>
      </a:tcStyle>
    </a:band2H>
    <a:firstCol>
      <a:tcTxStyle b="on">
        <a:font>
          <a:latin typeface="Helvetica"/>
          <a:ea typeface="Helvetica"/>
          <a:cs typeface="Helvetica"/>
        </a:font>
        <a:srgbClr val="000000"/>
      </a:tcTxStyle>
      <a:tcStyle>
        <a:tcBdr>
          <a:left>
            <a:ln w="12700" cap="flat">
              <a:noFill/>
              <a:miter lim="400000"/>
            </a:ln>
          </a:left>
          <a:right>
            <a:ln w="12700" cap="flat">
              <a:solidFill>
                <a:srgbClr val="000000"/>
              </a:solidFill>
              <a:prstDash val="solid"/>
              <a:miter lim="400000"/>
            </a:ln>
          </a:right>
          <a:top>
            <a:ln w="12700" cap="flat">
              <a:solidFill>
                <a:srgbClr val="000000"/>
              </a:solidFill>
              <a:custDash>
                <a:ds d="200000" sp="200000"/>
              </a:custDash>
              <a:miter lim="400000"/>
            </a:ln>
          </a:top>
          <a:bottom>
            <a:ln w="12700" cap="flat">
              <a:solidFill>
                <a:srgbClr val="000000"/>
              </a:solidFill>
              <a:custDash>
                <a:ds d="200000" sp="200000"/>
              </a:custDash>
              <a:miter lim="400000"/>
            </a:ln>
          </a:bottom>
          <a:insideH>
            <a:ln w="12700" cap="flat">
              <a:solidFill>
                <a:srgbClr val="000000"/>
              </a:solidFill>
              <a:custDash>
                <a:ds d="200000" sp="200000"/>
              </a:custDash>
              <a:miter lim="400000"/>
            </a:ln>
          </a:insideH>
          <a:insideV>
            <a:ln w="12700" cap="flat">
              <a:solidFill>
                <a:srgbClr val="000000"/>
              </a:solidFill>
              <a:custDash>
                <a:ds d="200000" sp="200000"/>
              </a:custDash>
              <a:miter lim="400000"/>
            </a:ln>
          </a:insideV>
        </a:tcBdr>
        <a:fill>
          <a:noFill/>
        </a:fill>
      </a:tcStyle>
    </a:firstCol>
    <a:lastRow>
      <a:tcTxStyle b="on">
        <a:font>
          <a:latin typeface="Helvetica"/>
          <a:ea typeface="Helvetica"/>
          <a:cs typeface="Helvetica"/>
        </a:font>
        <a:srgbClr val="000000"/>
      </a:tcTxStyle>
      <a:tcStyle>
        <a:tcBdr>
          <a:left>
            <a:ln w="12700" cap="flat">
              <a:solidFill>
                <a:srgbClr val="000000"/>
              </a:solidFill>
              <a:custDash>
                <a:ds d="200000" sp="200000"/>
              </a:custDash>
              <a:miter lim="400000"/>
            </a:ln>
          </a:left>
          <a:right>
            <a:ln w="12700" cap="flat">
              <a:solidFill>
                <a:srgbClr val="000000"/>
              </a:solidFill>
              <a:custDash>
                <a:ds d="200000" sp="200000"/>
              </a:custDash>
              <a:miter lim="400000"/>
            </a:ln>
          </a:right>
          <a:top>
            <a:ln w="12700" cap="flat">
              <a:solidFill>
                <a:srgbClr val="000000"/>
              </a:solidFill>
              <a:prstDash val="solid"/>
              <a:miter lim="400000"/>
            </a:ln>
          </a:top>
          <a:bottom>
            <a:ln w="12700" cap="flat">
              <a:noFill/>
              <a:miter lim="400000"/>
            </a:ln>
          </a:bottom>
          <a:insideH>
            <a:ln w="12700" cap="flat">
              <a:solidFill>
                <a:srgbClr val="000000"/>
              </a:solidFill>
              <a:custDash>
                <a:ds d="200000" sp="200000"/>
              </a:custDash>
              <a:miter lim="400000"/>
            </a:ln>
          </a:insideH>
          <a:insideV>
            <a:ln w="12700" cap="flat">
              <a:solidFill>
                <a:srgbClr val="000000"/>
              </a:solidFill>
              <a:custDash>
                <a:ds d="200000" sp="200000"/>
              </a:custDash>
              <a:miter lim="400000"/>
            </a:ln>
          </a:insideV>
        </a:tcBdr>
        <a:fill>
          <a:noFill/>
        </a:fill>
      </a:tcStyle>
    </a:lastRow>
    <a:firstRow>
      <a:tcTxStyle b="on">
        <a:font>
          <a:latin typeface="Helvetica"/>
          <a:ea typeface="Helvetica"/>
          <a:cs typeface="Helvetica"/>
        </a:font>
        <a:srgbClr val="000000"/>
      </a:tcTxStyle>
      <a:tcStyle>
        <a:tcBdr>
          <a:left>
            <a:ln w="12700" cap="flat">
              <a:solidFill>
                <a:srgbClr val="000000"/>
              </a:solidFill>
              <a:custDash>
                <a:ds d="200000" sp="200000"/>
              </a:custDash>
              <a:miter lim="400000"/>
            </a:ln>
          </a:left>
          <a:right>
            <a:ln w="12700" cap="flat">
              <a:solidFill>
                <a:srgbClr val="000000"/>
              </a:solidFill>
              <a:custDash>
                <a:ds d="200000" sp="200000"/>
              </a:custDash>
              <a:miter lim="400000"/>
            </a:ln>
          </a:right>
          <a:top>
            <a:ln w="12700" cap="flat">
              <a:noFill/>
              <a:miter lim="400000"/>
            </a:ln>
          </a:top>
          <a:bottom>
            <a:ln w="12700" cap="flat">
              <a:solidFill>
                <a:srgbClr val="000000"/>
              </a:solidFill>
              <a:prstDash val="solid"/>
              <a:miter lim="400000"/>
            </a:ln>
          </a:bottom>
          <a:insideH>
            <a:ln w="12700" cap="flat">
              <a:solidFill>
                <a:srgbClr val="000000"/>
              </a:solidFill>
              <a:custDash>
                <a:ds d="200000" sp="200000"/>
              </a:custDash>
              <a:miter lim="400000"/>
            </a:ln>
          </a:insideH>
          <a:insideV>
            <a:ln w="12700" cap="flat">
              <a:solidFill>
                <a:srgbClr val="000000"/>
              </a:solidFill>
              <a:custDash>
                <a:ds d="200000" sp="200000"/>
              </a:custDash>
              <a:miter lim="400000"/>
            </a:ln>
          </a:insideV>
        </a:tcBdr>
        <a:fill>
          <a:noFill/>
        </a:fill>
      </a:tcStyle>
    </a:firstRow>
  </a:tblStyle>
  <a:tblStyle styleId="{4C3C2611-4C71-4FC5-86AE-919BDF0F9419}" styleName="">
    <a:tblBg/>
    <a:wholeTbl>
      <a:tcTxStyle>
        <a:font>
          <a:latin typeface="Helvetica Light"/>
          <a:ea typeface="Helvetica Light"/>
          <a:cs typeface="Helvetica Light"/>
        </a:font>
        <a:srgbClr val="000000"/>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rgbClr val="FFFFFF"/>
          </a:solidFill>
        </a:fill>
      </a:tcStyle>
    </a:wholeTbl>
    <a:band2H>
      <a:tcTxStyle/>
      <a:tcStyle>
        <a:tcBdr/>
        <a:fill>
          <a:solidFill>
            <a:srgbClr val="E3E5E8"/>
          </a:solidFill>
        </a:fill>
      </a:tcStyle>
    </a:band2H>
    <a:firstCol>
      <a:tcTxStyle b="on">
        <a:font>
          <a:latin typeface="Helvetica"/>
          <a:ea typeface="Helvetica"/>
          <a:cs typeface="Helvetica"/>
        </a:font>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rgbClr val="398CCE"/>
          </a:solidFill>
        </a:fill>
      </a:tcStyle>
    </a:firstCol>
    <a:lastRow>
      <a:tcTxStyle>
        <a:font>
          <a:latin typeface="Helvetica Light"/>
          <a:ea typeface="Helvetica Light"/>
          <a:cs typeface="Helvetica Light"/>
        </a:font>
        <a:srgbClr val="000000"/>
      </a:tcTxStyle>
      <a:tcStyle>
        <a:tcBdr>
          <a:left>
            <a:ln w="12700" cap="flat">
              <a:noFill/>
              <a:miter lim="400000"/>
            </a:ln>
          </a:left>
          <a:right>
            <a:ln w="12700" cap="flat">
              <a:noFill/>
              <a:miter lim="400000"/>
            </a:ln>
          </a:right>
          <a:top>
            <a:ln w="12700" cap="flat">
              <a:solidFill>
                <a:srgbClr val="3797C6"/>
              </a:solidFill>
              <a:prstDash val="solid"/>
              <a:miter lim="400000"/>
            </a:ln>
          </a:top>
          <a:bottom>
            <a:ln w="12700" cap="flat">
              <a:noFill/>
              <a:miter lim="400000"/>
            </a:ln>
          </a:bottom>
          <a:insideH>
            <a:ln w="12700" cap="flat">
              <a:noFill/>
              <a:miter lim="400000"/>
            </a:ln>
          </a:insideH>
          <a:insideV>
            <a:ln w="12700" cap="flat">
              <a:noFill/>
              <a:miter lim="400000"/>
            </a:ln>
          </a:insideV>
        </a:tcBdr>
        <a:fill>
          <a:solidFill>
            <a:srgbClr val="FFFFFF"/>
          </a:solidFill>
        </a:fill>
      </a:tcStyle>
    </a:lastRow>
    <a:firstRow>
      <a:tcTxStyle b="on">
        <a:font>
          <a:latin typeface="Helvetica"/>
          <a:ea typeface="Helvetica"/>
          <a:cs typeface="Helvetica"/>
        </a:font>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rgbClr val="0365C0"/>
          </a:solidFill>
        </a:fill>
      </a:tcStyle>
    </a:firstRow>
  </a:tblStyle>
  <a:tblStyle styleId="{C7B018BB-80A7-4F77-B60F-C8B233D01FF8}" styleName="">
    <a:tblBg/>
    <a:wholeTbl>
      <a:tcTxStyle>
        <a:font>
          <a:latin typeface="Helvetica Light"/>
          <a:ea typeface="Helvetica Light"/>
          <a:cs typeface="Helvetica Light"/>
        </a:font>
        <a:srgbClr val="000000"/>
      </a:tcTxStyle>
      <a:tcStyle>
        <a:tcBdr>
          <a:left>
            <a:ln w="12700" cap="flat">
              <a:solidFill>
                <a:srgbClr val="B8B8B8"/>
              </a:solidFill>
              <a:prstDash val="solid"/>
              <a:miter lim="400000"/>
            </a:ln>
          </a:left>
          <a:right>
            <a:ln w="12700" cap="flat">
              <a:solidFill>
                <a:srgbClr val="B8B8B8"/>
              </a:solidFill>
              <a:prstDash val="solid"/>
              <a:miter lim="400000"/>
            </a:ln>
          </a:right>
          <a:top>
            <a:ln w="12700" cap="flat">
              <a:solidFill>
                <a:srgbClr val="B8B8B8"/>
              </a:solidFill>
              <a:prstDash val="solid"/>
              <a:miter lim="400000"/>
            </a:ln>
          </a:top>
          <a:bottom>
            <a:ln w="12700" cap="flat">
              <a:solidFill>
                <a:srgbClr val="B8B8B8"/>
              </a:solidFill>
              <a:prstDash val="solid"/>
              <a:miter lim="400000"/>
            </a:ln>
          </a:bottom>
          <a:insideH>
            <a:ln w="12700" cap="flat">
              <a:solidFill>
                <a:srgbClr val="B8B8B8"/>
              </a:solidFill>
              <a:prstDash val="solid"/>
              <a:miter lim="400000"/>
            </a:ln>
          </a:insideH>
          <a:insideV>
            <a:ln w="12700" cap="flat">
              <a:solidFill>
                <a:srgbClr val="B8B8B8"/>
              </a:solidFill>
              <a:prstDash val="solid"/>
              <a:miter lim="400000"/>
            </a:ln>
          </a:insideV>
        </a:tcBdr>
        <a:fill>
          <a:solidFill>
            <a:srgbClr val="EBEBEB"/>
          </a:solidFill>
        </a:fill>
      </a:tcStyle>
    </a:wholeTbl>
    <a:band2H>
      <a:tcTxStyle/>
      <a:tcStyle>
        <a:tcBdr/>
        <a:fill>
          <a:solidFill>
            <a:srgbClr val="E1E0DA"/>
          </a:solidFill>
        </a:fill>
      </a:tcStyle>
    </a:band2H>
    <a:firstCol>
      <a:tcTxStyle b="on">
        <a:font>
          <a:latin typeface="Helvetica"/>
          <a:ea typeface="Helvetica"/>
          <a:cs typeface="Helvetica"/>
        </a:font>
        <a:srgbClr val="FFFFFF"/>
      </a:tcTxStyle>
      <a:tcStyle>
        <a:tcBdr>
          <a:left>
            <a:ln w="12700" cap="flat">
              <a:solidFill>
                <a:srgbClr val="606060"/>
              </a:solidFill>
              <a:prstDash val="solid"/>
              <a:miter lim="400000"/>
            </a:ln>
          </a:left>
          <a:right>
            <a:ln w="12700" cap="flat">
              <a:solidFill>
                <a:srgbClr val="606060"/>
              </a:solidFill>
              <a:prstDash val="solid"/>
              <a:miter lim="400000"/>
            </a:ln>
          </a:right>
          <a:top>
            <a:ln w="12700" cap="flat">
              <a:solidFill>
                <a:srgbClr val="606060"/>
              </a:solidFill>
              <a:prstDash val="solid"/>
              <a:miter lim="400000"/>
            </a:ln>
          </a:top>
          <a:bottom>
            <a:ln w="12700" cap="flat">
              <a:solidFill>
                <a:srgbClr val="606060"/>
              </a:solidFill>
              <a:prstDash val="solid"/>
              <a:miter lim="400000"/>
            </a:ln>
          </a:bottom>
          <a:insideH>
            <a:ln w="12700" cap="flat">
              <a:solidFill>
                <a:srgbClr val="606060"/>
              </a:solidFill>
              <a:prstDash val="solid"/>
              <a:miter lim="400000"/>
            </a:ln>
          </a:insideH>
          <a:insideV>
            <a:ln w="12700" cap="flat">
              <a:solidFill>
                <a:srgbClr val="606060"/>
              </a:solidFill>
              <a:prstDash val="solid"/>
              <a:miter lim="400000"/>
            </a:ln>
          </a:insideV>
        </a:tcBdr>
        <a:fill>
          <a:solidFill>
            <a:srgbClr val="5AC831"/>
          </a:solidFill>
        </a:fill>
      </a:tcStyle>
    </a:firstCol>
    <a:lastRow>
      <a:tcTxStyle>
        <a:font>
          <a:latin typeface="Helvetica Light"/>
          <a:ea typeface="Helvetica Light"/>
          <a:cs typeface="Helvetica Light"/>
        </a:font>
        <a:srgbClr val="000000"/>
      </a:tcTxStyle>
      <a:tcStyle>
        <a:tcBdr>
          <a:left>
            <a:ln w="12700" cap="flat">
              <a:solidFill>
                <a:srgbClr val="B8B8B8"/>
              </a:solidFill>
              <a:prstDash val="solid"/>
              <a:miter lim="400000"/>
            </a:ln>
          </a:left>
          <a:right>
            <a:ln w="12700" cap="flat">
              <a:solidFill>
                <a:srgbClr val="B8B8B8"/>
              </a:solidFill>
              <a:prstDash val="solid"/>
              <a:miter lim="400000"/>
            </a:ln>
          </a:right>
          <a:top>
            <a:ln w="25400" cap="flat">
              <a:solidFill>
                <a:srgbClr val="606060"/>
              </a:solidFill>
              <a:prstDash val="solid"/>
              <a:miter lim="400000"/>
            </a:ln>
          </a:top>
          <a:bottom>
            <a:ln w="12700" cap="flat">
              <a:solidFill>
                <a:srgbClr val="606060"/>
              </a:solidFill>
              <a:prstDash val="solid"/>
              <a:miter lim="400000"/>
            </a:ln>
          </a:bottom>
          <a:insideH>
            <a:ln w="12700" cap="flat">
              <a:solidFill>
                <a:srgbClr val="B8B8B8"/>
              </a:solidFill>
              <a:prstDash val="solid"/>
              <a:miter lim="400000"/>
            </a:ln>
          </a:insideH>
          <a:insideV>
            <a:ln w="12700" cap="flat">
              <a:solidFill>
                <a:srgbClr val="B8B8B8"/>
              </a:solidFill>
              <a:prstDash val="solid"/>
              <a:miter lim="400000"/>
            </a:ln>
          </a:insideV>
        </a:tcBdr>
        <a:fill>
          <a:solidFill>
            <a:srgbClr val="EBEBEB"/>
          </a:solidFill>
        </a:fill>
      </a:tcStyle>
    </a:lastRow>
    <a:firstRow>
      <a:tcTxStyle b="on">
        <a:font>
          <a:latin typeface="Helvetica"/>
          <a:ea typeface="Helvetica"/>
          <a:cs typeface="Helvetica"/>
        </a:font>
        <a:srgbClr val="FFFFFF"/>
      </a:tcTxStyle>
      <a:tcStyle>
        <a:tcBdr>
          <a:left>
            <a:ln w="12700" cap="flat">
              <a:solidFill>
                <a:srgbClr val="606060"/>
              </a:solidFill>
              <a:prstDash val="solid"/>
              <a:miter lim="400000"/>
            </a:ln>
          </a:left>
          <a:right>
            <a:ln w="12700" cap="flat">
              <a:solidFill>
                <a:srgbClr val="606060"/>
              </a:solidFill>
              <a:prstDash val="solid"/>
              <a:miter lim="400000"/>
            </a:ln>
          </a:right>
          <a:top>
            <a:ln w="12700" cap="flat">
              <a:solidFill>
                <a:srgbClr val="606060"/>
              </a:solidFill>
              <a:prstDash val="solid"/>
              <a:miter lim="400000"/>
            </a:ln>
          </a:top>
          <a:bottom>
            <a:ln w="12700" cap="flat">
              <a:solidFill>
                <a:srgbClr val="606060"/>
              </a:solidFill>
              <a:prstDash val="solid"/>
              <a:miter lim="400000"/>
            </a:ln>
          </a:bottom>
          <a:insideH>
            <a:ln w="12700" cap="flat">
              <a:solidFill>
                <a:srgbClr val="606060"/>
              </a:solidFill>
              <a:prstDash val="solid"/>
              <a:miter lim="400000"/>
            </a:ln>
          </a:insideH>
          <a:insideV>
            <a:ln w="12700" cap="flat">
              <a:solidFill>
                <a:srgbClr val="606060"/>
              </a:solidFill>
              <a:prstDash val="solid"/>
              <a:miter lim="400000"/>
            </a:ln>
          </a:insideV>
        </a:tcBdr>
        <a:fill>
          <a:solidFill>
            <a:srgbClr val="00882B"/>
          </a:solidFill>
        </a:fill>
      </a:tcStyle>
    </a:firstRow>
  </a:tblStyle>
  <a:tblStyle styleId="{EEE7283C-3CF3-47DC-8721-378D4A62B228}" styleName="">
    <a:tblBg/>
    <a:wholeTbl>
      <a:tcTxStyle>
        <a:font>
          <a:latin typeface="Helvetica Light"/>
          <a:ea typeface="Helvetica Light"/>
          <a:cs typeface="Helvetica Light"/>
        </a:font>
        <a:srgbClr val="000000"/>
      </a:tcTxStyle>
      <a:tcStyle>
        <a:tcBdr>
          <a:left>
            <a:ln w="12700" cap="flat">
              <a:solidFill>
                <a:srgbClr val="5D5D5D"/>
              </a:solidFill>
              <a:custDash>
                <a:ds d="200000" sp="200000"/>
              </a:custDash>
              <a:miter lim="400000"/>
            </a:ln>
          </a:left>
          <a:right>
            <a:ln w="12700" cap="flat">
              <a:solidFill>
                <a:srgbClr val="5D5D5D"/>
              </a:solidFill>
              <a:custDash>
                <a:ds d="200000" sp="200000"/>
              </a:custDash>
              <a:miter lim="400000"/>
            </a:ln>
          </a:right>
          <a:top>
            <a:ln w="12700" cap="flat">
              <a:solidFill>
                <a:srgbClr val="5D5D5D"/>
              </a:solidFill>
              <a:custDash>
                <a:ds d="200000" sp="200000"/>
              </a:custDash>
              <a:miter lim="400000"/>
            </a:ln>
          </a:top>
          <a:bottom>
            <a:ln w="12700" cap="flat">
              <a:solidFill>
                <a:srgbClr val="5D5D5D"/>
              </a:solidFill>
              <a:custDash>
                <a:ds d="200000" sp="200000"/>
              </a:custDash>
              <a:miter lim="400000"/>
            </a:ln>
          </a:bottom>
          <a:insideH>
            <a:ln w="12700" cap="flat">
              <a:solidFill>
                <a:srgbClr val="5D5D5D"/>
              </a:solidFill>
              <a:custDash>
                <a:ds d="200000" sp="200000"/>
              </a:custDash>
              <a:miter lim="400000"/>
            </a:ln>
          </a:insideH>
          <a:insideV>
            <a:ln w="12700" cap="flat">
              <a:solidFill>
                <a:srgbClr val="5D5D5D"/>
              </a:solidFill>
              <a:custDash>
                <a:ds d="200000" sp="200000"/>
              </a:custDash>
              <a:miter lim="400000"/>
            </a:ln>
          </a:insideV>
        </a:tcBdr>
        <a:fill>
          <a:solidFill>
            <a:srgbClr val="E6E3D7"/>
          </a:solidFill>
        </a:fill>
      </a:tcStyle>
    </a:wholeTbl>
    <a:band2H>
      <a:tcTxStyle/>
      <a:tcStyle>
        <a:tcBdr/>
        <a:fill>
          <a:solidFill>
            <a:srgbClr val="C3C2C2"/>
          </a:solidFill>
        </a:fill>
      </a:tcStyle>
    </a:band2H>
    <a:firstCol>
      <a:tcTxStyle b="on">
        <a:font>
          <a:latin typeface="Helvetica"/>
          <a:ea typeface="Helvetica"/>
          <a:cs typeface="Helvetica"/>
        </a:font>
        <a:srgbClr val="FFFFFF"/>
      </a:tcTxStyle>
      <a:tcStyle>
        <a:tcBdr>
          <a:left>
            <a:ln w="12700" cap="flat">
              <a:solidFill>
                <a:srgbClr val="5D5D5D"/>
              </a:solidFill>
              <a:prstDash val="solid"/>
              <a:miter lim="400000"/>
            </a:ln>
          </a:left>
          <a:right>
            <a:ln w="12700" cap="flat">
              <a:solidFill>
                <a:srgbClr val="5D5D5D"/>
              </a:solidFill>
              <a:prstDash val="solid"/>
              <a:miter lim="400000"/>
            </a:ln>
          </a:right>
          <a:top>
            <a:ln w="12700" cap="flat">
              <a:solidFill>
                <a:srgbClr val="5D5D5D"/>
              </a:solidFill>
              <a:prstDash val="solid"/>
              <a:miter lim="400000"/>
            </a:ln>
          </a:top>
          <a:bottom>
            <a:ln w="12700" cap="flat">
              <a:solidFill>
                <a:srgbClr val="5D5D5D"/>
              </a:solidFill>
              <a:prstDash val="solid"/>
              <a:miter lim="400000"/>
            </a:ln>
          </a:bottom>
          <a:insideH>
            <a:ln w="12700" cap="flat">
              <a:solidFill>
                <a:srgbClr val="5D5D5D"/>
              </a:solidFill>
              <a:prstDash val="solid"/>
              <a:miter lim="400000"/>
            </a:ln>
          </a:insideH>
          <a:insideV>
            <a:ln w="12700" cap="flat">
              <a:solidFill>
                <a:srgbClr val="5D5D5D"/>
              </a:solidFill>
              <a:prstDash val="solid"/>
              <a:miter lim="400000"/>
            </a:ln>
          </a:insideV>
        </a:tcBdr>
        <a:fill>
          <a:solidFill>
            <a:srgbClr val="909C99"/>
          </a:solidFill>
        </a:fill>
      </a:tcStyle>
    </a:firstCol>
    <a:lastRow>
      <a:tcTxStyle b="on">
        <a:font>
          <a:latin typeface="Helvetica"/>
          <a:ea typeface="Helvetica"/>
          <a:cs typeface="Helvetica"/>
        </a:font>
        <a:srgbClr val="FFFFFF"/>
      </a:tcTxStyle>
      <a:tcStyle>
        <a:tcBdr>
          <a:left>
            <a:ln w="12700" cap="flat">
              <a:solidFill>
                <a:srgbClr val="5D5D5D"/>
              </a:solidFill>
              <a:prstDash val="solid"/>
              <a:miter lim="400000"/>
            </a:ln>
          </a:left>
          <a:right>
            <a:ln w="12700" cap="flat">
              <a:solidFill>
                <a:srgbClr val="5D5D5D"/>
              </a:solidFill>
              <a:prstDash val="solid"/>
              <a:miter lim="400000"/>
            </a:ln>
          </a:right>
          <a:top>
            <a:ln w="12700" cap="flat">
              <a:solidFill>
                <a:srgbClr val="5D5D5D"/>
              </a:solidFill>
              <a:prstDash val="solid"/>
              <a:miter lim="400000"/>
            </a:ln>
          </a:top>
          <a:bottom>
            <a:ln w="12700" cap="flat">
              <a:solidFill>
                <a:srgbClr val="5D5D5D"/>
              </a:solidFill>
              <a:prstDash val="solid"/>
              <a:miter lim="400000"/>
            </a:ln>
          </a:bottom>
          <a:insideH>
            <a:ln w="12700" cap="flat">
              <a:solidFill>
                <a:srgbClr val="5D5D5D"/>
              </a:solidFill>
              <a:prstDash val="solid"/>
              <a:miter lim="400000"/>
            </a:ln>
          </a:insideH>
          <a:insideV>
            <a:ln w="12700" cap="flat">
              <a:solidFill>
                <a:srgbClr val="5D5D5D"/>
              </a:solidFill>
              <a:prstDash val="solid"/>
              <a:miter lim="400000"/>
            </a:ln>
          </a:insideV>
        </a:tcBdr>
        <a:fill>
          <a:solidFill>
            <a:srgbClr val="97764E"/>
          </a:solidFill>
        </a:fill>
      </a:tcStyle>
    </a:lastRow>
    <a:firstRow>
      <a:tcTxStyle b="on">
        <a:font>
          <a:latin typeface="Helvetica"/>
          <a:ea typeface="Helvetica"/>
          <a:cs typeface="Helvetica"/>
        </a:font>
        <a:srgbClr val="FFFFFF"/>
      </a:tcTxStyle>
      <a:tcStyle>
        <a:tcBdr>
          <a:left>
            <a:ln w="12700" cap="flat">
              <a:solidFill>
                <a:srgbClr val="5D5D5D"/>
              </a:solidFill>
              <a:prstDash val="solid"/>
              <a:miter lim="400000"/>
            </a:ln>
          </a:left>
          <a:right>
            <a:ln w="12700" cap="flat">
              <a:solidFill>
                <a:srgbClr val="5D5D5D"/>
              </a:solidFill>
              <a:prstDash val="solid"/>
              <a:miter lim="400000"/>
            </a:ln>
          </a:right>
          <a:top>
            <a:ln w="12700" cap="flat">
              <a:solidFill>
                <a:srgbClr val="5D5D5D"/>
              </a:solidFill>
              <a:prstDash val="solid"/>
              <a:miter lim="400000"/>
            </a:ln>
          </a:top>
          <a:bottom>
            <a:ln w="12700" cap="flat">
              <a:solidFill>
                <a:srgbClr val="5D5D5D"/>
              </a:solidFill>
              <a:prstDash val="solid"/>
              <a:miter lim="400000"/>
            </a:ln>
          </a:bottom>
          <a:insideH>
            <a:ln w="12700" cap="flat">
              <a:solidFill>
                <a:srgbClr val="5D5D5D"/>
              </a:solidFill>
              <a:prstDash val="solid"/>
              <a:miter lim="400000"/>
            </a:ln>
          </a:insideH>
          <a:insideV>
            <a:ln w="12700" cap="flat">
              <a:solidFill>
                <a:srgbClr val="5D5D5D"/>
              </a:solidFill>
              <a:prstDash val="solid"/>
              <a:miter lim="400000"/>
            </a:ln>
          </a:insideV>
        </a:tcBdr>
        <a:fill>
          <a:solidFill>
            <a:srgbClr val="97764E"/>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342" autoAdjust="0"/>
    <p:restoredTop sz="76631" autoAdjust="0"/>
  </p:normalViewPr>
  <p:slideViewPr>
    <p:cSldViewPr>
      <p:cViewPr varScale="1">
        <p:scale>
          <a:sx n="81" d="100"/>
          <a:sy n="81" d="100"/>
        </p:scale>
        <p:origin x="1240" y="184"/>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charts/_rels/chart1.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image" Target="../media/image10.jpeg"/><Relationship Id="rId4" Type="http://schemas.openxmlformats.org/officeDocument/2006/relationships/package" Target="../embeddings/Microsoft_Excel_Worksheet.xlsx"/></Relationships>
</file>

<file path=ppt/charts/_rels/chart2.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image" Target="../media/image10.jpeg"/><Relationship Id="rId4" Type="http://schemas.openxmlformats.org/officeDocument/2006/relationships/package" Target="../embeddings/Microsoft_Excel_Worksheet1.xlsx"/></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1"/>
  <c:lang val="en-US"/>
  <c:roundedCorners val="0"/>
  <c:style val="2"/>
  <c:chart>
    <c:title>
      <c:tx>
        <c:rich>
          <a:bodyPr rot="0"/>
          <a:lstStyle/>
          <a:p>
            <a:pPr lvl="0"/>
            <a:endParaRPr lang="en-US"/>
          </a:p>
        </c:rich>
      </c:tx>
      <c:overlay val="1"/>
    </c:title>
    <c:autoTitleDeleted val="0"/>
    <c:view3D>
      <c:rotX val="50"/>
      <c:hPercent val="77"/>
      <c:rotY val="0"/>
      <c:depthPercent val="100"/>
      <c:rAngAx val="0"/>
    </c:view3D>
    <c:floor>
      <c:thickness val="0"/>
    </c:floor>
    <c:sideWall>
      <c:thickness val="0"/>
    </c:sideWall>
    <c:backWall>
      <c:thickness val="0"/>
    </c:backWall>
    <c:plotArea>
      <c:layout/>
      <c:pie3DChart>
        <c:varyColors val="0"/>
        <c:ser>
          <c:idx val="0"/>
          <c:order val="0"/>
          <c:tx>
            <c:strRef>
              <c:f>Sheet1!$A$2</c:f>
              <c:strCache>
                <c:ptCount val="1"/>
                <c:pt idx="0">
                  <c:v>Region 1</c:v>
                </c:pt>
              </c:strCache>
            </c:strRef>
          </c:tx>
          <c:spPr>
            <a:blipFill rotWithShape="1">
              <a:blip xmlns:r="http://schemas.openxmlformats.org/officeDocument/2006/relationships" r:embed="rId1"/>
              <a:srcRect/>
              <a:tile tx="0" ty="0" sx="100000" sy="100000" flip="none" algn="tl"/>
            </a:blipFill>
            <a:ln w="12700" cap="flat">
              <a:noFill/>
              <a:miter lim="400000"/>
            </a:ln>
            <a:effectLst>
              <a:outerShdw blurRad="127000" dir="7320000" algn="tl">
                <a:srgbClr val="000000">
                  <a:alpha val="55000"/>
                </a:srgbClr>
              </a:outerShdw>
            </a:effectLst>
          </c:spPr>
          <c:explosion val="5"/>
          <c:dPt>
            <c:idx val="0"/>
            <c:bubble3D val="0"/>
            <c:extLst>
              <c:ext xmlns:c16="http://schemas.microsoft.com/office/drawing/2014/chart" uri="{C3380CC4-5D6E-409C-BE32-E72D297353CC}">
                <c16:uniqueId val="{00000000-AABF-324A-A889-D74B4496FC74}"/>
              </c:ext>
            </c:extLst>
          </c:dPt>
          <c:dPt>
            <c:idx val="1"/>
            <c:bubble3D val="0"/>
            <c:spPr>
              <a:blipFill rotWithShape="1">
                <a:blip xmlns:r="http://schemas.openxmlformats.org/officeDocument/2006/relationships" r:embed="rId2"/>
                <a:srcRect/>
                <a:tile tx="0" ty="0" sx="100000" sy="100000" flip="none" algn="tl"/>
              </a:blipFill>
              <a:ln w="12700" cap="flat">
                <a:noFill/>
                <a:miter lim="400000"/>
              </a:ln>
              <a:effectLst>
                <a:outerShdw blurRad="127000" dir="7320000" algn="tl">
                  <a:srgbClr val="000000">
                    <a:alpha val="55000"/>
                  </a:srgbClr>
                </a:outerShdw>
              </a:effectLst>
            </c:spPr>
            <c:extLst>
              <c:ext xmlns:c16="http://schemas.microsoft.com/office/drawing/2014/chart" uri="{C3380CC4-5D6E-409C-BE32-E72D297353CC}">
                <c16:uniqueId val="{00000002-AABF-324A-A889-D74B4496FC74}"/>
              </c:ext>
            </c:extLst>
          </c:dPt>
          <c:dPt>
            <c:idx val="2"/>
            <c:bubble3D val="0"/>
            <c:spPr>
              <a:blipFill rotWithShape="1">
                <a:blip xmlns:r="http://schemas.openxmlformats.org/officeDocument/2006/relationships" r:embed="rId3"/>
                <a:srcRect/>
                <a:tile tx="0" ty="0" sx="100000" sy="100000" flip="none" algn="tl"/>
              </a:blipFill>
              <a:ln w="12700" cap="flat">
                <a:noFill/>
                <a:miter lim="400000"/>
              </a:ln>
              <a:effectLst>
                <a:outerShdw blurRad="127000" dir="7320000" algn="tl">
                  <a:srgbClr val="000000">
                    <a:alpha val="55000"/>
                  </a:srgbClr>
                </a:outerShdw>
              </a:effectLst>
            </c:spPr>
            <c:extLst>
              <c:ext xmlns:c16="http://schemas.microsoft.com/office/drawing/2014/chart" uri="{C3380CC4-5D6E-409C-BE32-E72D297353CC}">
                <c16:uniqueId val="{00000004-AABF-324A-A889-D74B4496FC74}"/>
              </c:ext>
            </c:extLst>
          </c:dPt>
          <c:cat>
            <c:strRef>
              <c:f>Sheet1!$B$1:$D$1</c:f>
              <c:strCache>
                <c:ptCount val="3"/>
                <c:pt idx="0">
                  <c:v>First Estate</c:v>
                </c:pt>
                <c:pt idx="1">
                  <c:v>Second Estate</c:v>
                </c:pt>
                <c:pt idx="2">
                  <c:v>Third Estate</c:v>
                </c:pt>
              </c:strCache>
            </c:strRef>
          </c:cat>
          <c:val>
            <c:numRef>
              <c:f>Sheet1!$B$2:$D$2</c:f>
              <c:numCache>
                <c:formatCode>General</c:formatCode>
                <c:ptCount val="3"/>
                <c:pt idx="0">
                  <c:v>1</c:v>
                </c:pt>
                <c:pt idx="1">
                  <c:v>2</c:v>
                </c:pt>
                <c:pt idx="2">
                  <c:v>97</c:v>
                </c:pt>
              </c:numCache>
            </c:numRef>
          </c:val>
          <c:extLst>
            <c:ext xmlns:c16="http://schemas.microsoft.com/office/drawing/2014/chart" uri="{C3380CC4-5D6E-409C-BE32-E72D297353CC}">
              <c16:uniqueId val="{00000005-AABF-324A-A889-D74B4496FC74}"/>
            </c:ext>
          </c:extLst>
        </c:ser>
        <c:dLbls>
          <c:showLegendKey val="0"/>
          <c:showVal val="0"/>
          <c:showCatName val="0"/>
          <c:showSerName val="0"/>
          <c:showPercent val="0"/>
          <c:showBubbleSize val="0"/>
          <c:showLeaderLines val="0"/>
        </c:dLbls>
      </c:pie3DChart>
      <c:spPr>
        <a:noFill/>
        <a:ln w="12700" cap="flat">
          <a:noFill/>
          <a:miter lim="400000"/>
        </a:ln>
        <a:effectLst/>
      </c:spPr>
    </c:plotArea>
    <c:plotVisOnly val="1"/>
    <c:dispBlanksAs val="gap"/>
    <c:showDLblsOverMax val="1"/>
  </c:chart>
  <c:spPr>
    <a:noFill/>
    <a:ln>
      <a:noFill/>
    </a:ln>
    <a:effectLst/>
  </c:spPr>
  <c:externalData r:id="rId4">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1"/>
  <c:lang val="en-US"/>
  <c:roundedCorners val="0"/>
  <c:style val="2"/>
  <c:chart>
    <c:title>
      <c:tx>
        <c:rich>
          <a:bodyPr rot="0"/>
          <a:lstStyle/>
          <a:p>
            <a:pPr lvl="0"/>
            <a:endParaRPr lang="en-US"/>
          </a:p>
        </c:rich>
      </c:tx>
      <c:overlay val="1"/>
    </c:title>
    <c:autoTitleDeleted val="0"/>
    <c:plotArea>
      <c:layout>
        <c:manualLayout>
          <c:layoutTarget val="inner"/>
          <c:xMode val="edge"/>
          <c:yMode val="edge"/>
          <c:x val="5.0000000000000001E-3"/>
          <c:y val="5.0000000000000001E-3"/>
          <c:w val="1"/>
          <c:h val="1"/>
        </c:manualLayout>
      </c:layout>
      <c:pieChart>
        <c:varyColors val="0"/>
        <c:ser>
          <c:idx val="0"/>
          <c:order val="0"/>
          <c:tx>
            <c:strRef>
              <c:f>Sheet1!$A$2</c:f>
              <c:strCache>
                <c:ptCount val="1"/>
                <c:pt idx="0">
                  <c:v>Region 1</c:v>
                </c:pt>
              </c:strCache>
            </c:strRef>
          </c:tx>
          <c:spPr>
            <a:blipFill rotWithShape="1">
              <a:blip xmlns:r="http://schemas.openxmlformats.org/officeDocument/2006/relationships" r:embed="rId1"/>
              <a:srcRect/>
              <a:tile tx="0" ty="0" sx="100000" sy="100000" flip="none" algn="tl"/>
            </a:blipFill>
            <a:ln w="12700" cap="flat">
              <a:noFill/>
              <a:miter lim="400000"/>
            </a:ln>
            <a:effectLst>
              <a:outerShdw blurRad="241300" dist="241300" dir="3180000" algn="tl">
                <a:srgbClr val="000000">
                  <a:alpha val="80000"/>
                </a:srgbClr>
              </a:outerShdw>
            </a:effectLst>
          </c:spPr>
          <c:dPt>
            <c:idx val="0"/>
            <c:bubble3D val="0"/>
            <c:extLst>
              <c:ext xmlns:c16="http://schemas.microsoft.com/office/drawing/2014/chart" uri="{C3380CC4-5D6E-409C-BE32-E72D297353CC}">
                <c16:uniqueId val="{00000000-7286-7D42-B801-4E4B1070F4E6}"/>
              </c:ext>
            </c:extLst>
          </c:dPt>
          <c:dPt>
            <c:idx val="1"/>
            <c:bubble3D val="0"/>
            <c:spPr>
              <a:blipFill rotWithShape="1">
                <a:blip xmlns:r="http://schemas.openxmlformats.org/officeDocument/2006/relationships" r:embed="rId2"/>
                <a:srcRect/>
                <a:tile tx="0" ty="0" sx="100000" sy="100000" flip="none" algn="tl"/>
              </a:blipFill>
              <a:ln w="12700" cap="flat">
                <a:noFill/>
                <a:miter lim="400000"/>
              </a:ln>
              <a:effectLst>
                <a:outerShdw blurRad="241300" dist="241300" dir="3180000" algn="tl">
                  <a:srgbClr val="000000">
                    <a:alpha val="80000"/>
                  </a:srgbClr>
                </a:outerShdw>
              </a:effectLst>
            </c:spPr>
            <c:extLst>
              <c:ext xmlns:c16="http://schemas.microsoft.com/office/drawing/2014/chart" uri="{C3380CC4-5D6E-409C-BE32-E72D297353CC}">
                <c16:uniqueId val="{00000002-7286-7D42-B801-4E4B1070F4E6}"/>
              </c:ext>
            </c:extLst>
          </c:dPt>
          <c:dPt>
            <c:idx val="2"/>
            <c:bubble3D val="0"/>
            <c:spPr>
              <a:blipFill rotWithShape="1">
                <a:blip xmlns:r="http://schemas.openxmlformats.org/officeDocument/2006/relationships" r:embed="rId3"/>
                <a:srcRect/>
                <a:tile tx="0" ty="0" sx="100000" sy="100000" flip="none" algn="tl"/>
              </a:blipFill>
              <a:ln w="12700" cap="flat">
                <a:noFill/>
                <a:miter lim="400000"/>
              </a:ln>
              <a:effectLst>
                <a:outerShdw blurRad="241300" dist="241300" dir="3180000" algn="tl">
                  <a:srgbClr val="000000">
                    <a:alpha val="80000"/>
                  </a:srgbClr>
                </a:outerShdw>
              </a:effectLst>
            </c:spPr>
            <c:extLst>
              <c:ext xmlns:c16="http://schemas.microsoft.com/office/drawing/2014/chart" uri="{C3380CC4-5D6E-409C-BE32-E72D297353CC}">
                <c16:uniqueId val="{00000004-7286-7D42-B801-4E4B1070F4E6}"/>
              </c:ext>
            </c:extLst>
          </c:dPt>
          <c:cat>
            <c:strRef>
              <c:f>Sheet1!$B$1:$D$1</c:f>
              <c:strCache>
                <c:ptCount val="3"/>
                <c:pt idx="0">
                  <c:v>First Estate</c:v>
                </c:pt>
                <c:pt idx="1">
                  <c:v>Second Estate</c:v>
                </c:pt>
                <c:pt idx="2">
                  <c:v>Third Estate</c:v>
                </c:pt>
              </c:strCache>
            </c:strRef>
          </c:cat>
          <c:val>
            <c:numRef>
              <c:f>Sheet1!$B$2:$D$2</c:f>
              <c:numCache>
                <c:formatCode>General</c:formatCode>
                <c:ptCount val="3"/>
                <c:pt idx="0">
                  <c:v>1</c:v>
                </c:pt>
                <c:pt idx="1">
                  <c:v>2</c:v>
                </c:pt>
                <c:pt idx="2">
                  <c:v>97</c:v>
                </c:pt>
              </c:numCache>
            </c:numRef>
          </c:val>
          <c:extLst>
            <c:ext xmlns:c16="http://schemas.microsoft.com/office/drawing/2014/chart" uri="{C3380CC4-5D6E-409C-BE32-E72D297353CC}">
              <c16:uniqueId val="{00000005-7286-7D42-B801-4E4B1070F4E6}"/>
            </c:ext>
          </c:extLst>
        </c:ser>
        <c:dLbls>
          <c:showLegendKey val="0"/>
          <c:showVal val="0"/>
          <c:showCatName val="0"/>
          <c:showSerName val="0"/>
          <c:showPercent val="0"/>
          <c:showBubbleSize val="0"/>
          <c:showLeaderLines val="0"/>
        </c:dLbls>
        <c:firstSliceAng val="57"/>
      </c:pieChart>
      <c:spPr>
        <a:noFill/>
        <a:ln w="12700" cap="flat">
          <a:noFill/>
          <a:miter lim="400000"/>
        </a:ln>
        <a:effectLst/>
      </c:spPr>
    </c:plotArea>
    <c:plotVisOnly val="1"/>
    <c:dispBlanksAs val="gap"/>
    <c:showDLblsOverMax val="1"/>
  </c:chart>
  <c:spPr>
    <a:noFill/>
    <a:ln>
      <a:noFill/>
    </a:ln>
    <a:effectLst/>
  </c:spPr>
  <c:externalData r:id="rId4">
    <c:autoUpdate val="0"/>
  </c:externalData>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1" name="Shape 21"/>
          <p:cNvSpPr>
            <a:spLocks noGrp="1" noRot="1" noChangeAspect="1"/>
          </p:cNvSpPr>
          <p:nvPr>
            <p:ph type="sldImg"/>
          </p:nvPr>
        </p:nvSpPr>
        <p:spPr>
          <a:xfrm>
            <a:off x="1143000" y="685800"/>
            <a:ext cx="4572000" cy="3429000"/>
          </a:xfrm>
          <a:prstGeom prst="rect">
            <a:avLst/>
          </a:prstGeom>
        </p:spPr>
        <p:txBody>
          <a:bodyPr/>
          <a:lstStyle/>
          <a:p>
            <a:pPr lvl="0"/>
            <a:endParaRPr/>
          </a:p>
        </p:txBody>
      </p:sp>
      <p:sp>
        <p:nvSpPr>
          <p:cNvPr id="22" name="Shape 22"/>
          <p:cNvSpPr>
            <a:spLocks noGrp="1"/>
          </p:cNvSpPr>
          <p:nvPr>
            <p:ph type="body" sz="quarter" idx="1"/>
          </p:nvPr>
        </p:nvSpPr>
        <p:spPr>
          <a:xfrm>
            <a:off x="914400" y="4343400"/>
            <a:ext cx="5029200" cy="4114800"/>
          </a:xfrm>
          <a:prstGeom prst="rect">
            <a:avLst/>
          </a:prstGeom>
        </p:spPr>
        <p:txBody>
          <a:bodyPr/>
          <a:lstStyle/>
          <a:p>
            <a:pPr lvl="0"/>
            <a:endParaRPr/>
          </a:p>
        </p:txBody>
      </p:sp>
    </p:spTree>
    <p:extLst>
      <p:ext uri="{BB962C8B-B14F-4D97-AF65-F5344CB8AC3E}">
        <p14:creationId xmlns:p14="http://schemas.microsoft.com/office/powerpoint/2010/main" val="4292380865"/>
      </p:ext>
    </p:extLst>
  </p:cSld>
  <p:clrMap bg1="lt1" tx1="dk1" bg2="lt2" tx2="dk2" accent1="accent1" accent2="accent2" accent3="accent3" accent4="accent4" accent5="accent5" accent6="accent6" hlink="hlink" folHlink="folHlink"/>
  <p:notesStyle>
    <a:lvl1pPr defTabSz="457200">
      <a:defRPr sz="1600">
        <a:latin typeface="Lucida Grande"/>
        <a:ea typeface="Lucida Grande"/>
        <a:cs typeface="Lucida Grande"/>
        <a:sym typeface="Lucida Grande"/>
      </a:defRPr>
    </a:lvl1pPr>
    <a:lvl2pPr indent="228600" defTabSz="457200">
      <a:defRPr sz="1600">
        <a:latin typeface="Lucida Grande"/>
        <a:ea typeface="Lucida Grande"/>
        <a:cs typeface="Lucida Grande"/>
        <a:sym typeface="Lucida Grande"/>
      </a:defRPr>
    </a:lvl2pPr>
    <a:lvl3pPr indent="457200" defTabSz="457200">
      <a:defRPr sz="1600">
        <a:latin typeface="Lucida Grande"/>
        <a:ea typeface="Lucida Grande"/>
        <a:cs typeface="Lucida Grande"/>
        <a:sym typeface="Lucida Grande"/>
      </a:defRPr>
    </a:lvl3pPr>
    <a:lvl4pPr indent="685800" defTabSz="457200">
      <a:defRPr sz="1600">
        <a:latin typeface="Lucida Grande"/>
        <a:ea typeface="Lucida Grande"/>
        <a:cs typeface="Lucida Grande"/>
        <a:sym typeface="Lucida Grande"/>
      </a:defRPr>
    </a:lvl4pPr>
    <a:lvl5pPr indent="914400" defTabSz="457200">
      <a:defRPr sz="1600">
        <a:latin typeface="Lucida Grande"/>
        <a:ea typeface="Lucida Grande"/>
        <a:cs typeface="Lucida Grande"/>
        <a:sym typeface="Lucida Grande"/>
      </a:defRPr>
    </a:lvl5pPr>
    <a:lvl6pPr indent="1143000" defTabSz="457200">
      <a:defRPr sz="1600">
        <a:latin typeface="Lucida Grande"/>
        <a:ea typeface="Lucida Grande"/>
        <a:cs typeface="Lucida Grande"/>
        <a:sym typeface="Lucida Grande"/>
      </a:defRPr>
    </a:lvl6pPr>
    <a:lvl7pPr indent="1371600" defTabSz="457200">
      <a:defRPr sz="1600">
        <a:latin typeface="Lucida Grande"/>
        <a:ea typeface="Lucida Grande"/>
        <a:cs typeface="Lucida Grande"/>
        <a:sym typeface="Lucida Grande"/>
      </a:defRPr>
    </a:lvl7pPr>
    <a:lvl8pPr indent="1600200" defTabSz="457200">
      <a:defRPr sz="1600">
        <a:latin typeface="Lucida Grande"/>
        <a:ea typeface="Lucida Grande"/>
        <a:cs typeface="Lucida Grande"/>
        <a:sym typeface="Lucida Grande"/>
      </a:defRPr>
    </a:lvl8pPr>
    <a:lvl9pPr indent="1828800" defTabSz="457200">
      <a:defRPr sz="1600">
        <a:latin typeface="Lucida Grande"/>
        <a:ea typeface="Lucida Grande"/>
        <a:cs typeface="Lucida Grande"/>
        <a:sym typeface="Lucida Grande"/>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2" name="Shape 172"/>
          <p:cNvSpPr>
            <a:spLocks noGrp="1" noRot="1" noChangeAspect="1"/>
          </p:cNvSpPr>
          <p:nvPr>
            <p:ph type="sldImg"/>
          </p:nvPr>
        </p:nvSpPr>
        <p:spPr>
          <a:prstGeom prst="rect">
            <a:avLst/>
          </a:prstGeom>
        </p:spPr>
        <p:txBody>
          <a:bodyPr/>
          <a:lstStyle/>
          <a:p>
            <a:endParaRPr/>
          </a:p>
        </p:txBody>
      </p:sp>
      <p:sp>
        <p:nvSpPr>
          <p:cNvPr id="173" name="Shape 173"/>
          <p:cNvSpPr>
            <a:spLocks noGrp="1"/>
          </p:cNvSpPr>
          <p:nvPr>
            <p:ph type="body" sz="quarter" idx="1"/>
          </p:nvPr>
        </p:nvSpPr>
        <p:spPr>
          <a:prstGeom prst="rect">
            <a:avLst/>
          </a:prstGeom>
        </p:spPr>
        <p:txBody>
          <a:bodyPr/>
          <a:lstStyle>
            <a:lvl1pPr>
              <a:defRPr sz="3000" b="1" u="sng"/>
            </a:lvl1pPr>
          </a:lstStyle>
          <a:p>
            <a:r>
              <a:rPr sz="1600" dirty="0">
                <a:latin typeface="Arial" panose="020B0604020202020204" pitchFamily="34" charset="0"/>
                <a:cs typeface="Arial" panose="020B0604020202020204" pitchFamily="34" charset="0"/>
              </a:rPr>
              <a:t>Day 1</a:t>
            </a:r>
            <a:endParaRPr lang="en-US" sz="1600" dirty="0">
              <a:latin typeface="Arial" panose="020B0604020202020204" pitchFamily="34" charset="0"/>
              <a:cs typeface="Arial" panose="020B0604020202020204" pitchFamily="34" charset="0"/>
            </a:endParaRPr>
          </a:p>
          <a:p>
            <a:r>
              <a:rPr lang="en-US" sz="1600" u="none" dirty="0">
                <a:latin typeface="Arial" panose="020B0604020202020204" pitchFamily="34" charset="0"/>
                <a:cs typeface="Arial" panose="020B0604020202020204" pitchFamily="34" charset="0"/>
              </a:rPr>
              <a:t>Monarchies – If</a:t>
            </a:r>
            <a:r>
              <a:rPr lang="en-US" sz="1600" u="none" baseline="0" dirty="0">
                <a:latin typeface="Arial" panose="020B0604020202020204" pitchFamily="34" charset="0"/>
                <a:cs typeface="Arial" panose="020B0604020202020204" pitchFamily="34" charset="0"/>
              </a:rPr>
              <a:t> students are having problems, ask them to think medieval times</a:t>
            </a:r>
            <a:endParaRPr sz="1600" u="none" dirty="0">
              <a:latin typeface="Arial" panose="020B0604020202020204" pitchFamily="34" charset="0"/>
              <a:cs typeface="Arial" panose="020B0604020202020204" pitchFamily="34" charset="0"/>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Shape 30"/>
          <p:cNvSpPr>
            <a:spLocks noGrp="1" noRot="1" noChangeAspect="1"/>
          </p:cNvSpPr>
          <p:nvPr>
            <p:ph type="sldImg"/>
          </p:nvPr>
        </p:nvSpPr>
        <p:spPr>
          <a:prstGeom prst="rect">
            <a:avLst/>
          </a:prstGeom>
        </p:spPr>
        <p:txBody>
          <a:bodyPr/>
          <a:lstStyle/>
          <a:p>
            <a:pPr lvl="0"/>
            <a:endParaRPr/>
          </a:p>
        </p:txBody>
      </p:sp>
      <p:sp>
        <p:nvSpPr>
          <p:cNvPr id="31" name="Shape 31"/>
          <p:cNvSpPr>
            <a:spLocks noGrp="1"/>
          </p:cNvSpPr>
          <p:nvPr>
            <p:ph type="body" sz="quarter" idx="1"/>
          </p:nvPr>
        </p:nvSpPr>
        <p:spPr>
          <a:prstGeom prst="rect">
            <a:avLst/>
          </a:prstGeom>
        </p:spPr>
        <p:txBody>
          <a:bodyPr/>
          <a:lstStyle/>
          <a:p>
            <a:pPr marR="57799" lvl="0" defTabSz="1295400">
              <a:spcBef>
                <a:spcPts val="700"/>
              </a:spcBef>
              <a:buClr>
                <a:srgbClr val="FFFFFF"/>
              </a:buClr>
              <a:defRPr sz="1800"/>
            </a:pPr>
            <a:r>
              <a:rPr sz="1700" b="1" dirty="0">
                <a:uFill>
                  <a:solidFill>
                    <a:srgbClr val="FFFFFF"/>
                  </a:solidFill>
                </a:uFill>
                <a:latin typeface="Arial"/>
                <a:ea typeface="Arial"/>
                <a:cs typeface="Arial"/>
                <a:sym typeface="Arial"/>
              </a:rPr>
              <a:t>Lecture Notes Key:</a:t>
            </a:r>
            <a:r>
              <a:rPr sz="1700" dirty="0">
                <a:uFill>
                  <a:solidFill>
                    <a:srgbClr val="FFFFFF"/>
                  </a:solidFill>
                </a:uFill>
                <a:latin typeface="Arial"/>
                <a:ea typeface="Arial"/>
                <a:cs typeface="Arial"/>
                <a:sym typeface="Arial"/>
              </a:rPr>
              <a:t>   ^ means discuss before notes</a:t>
            </a:r>
          </a:p>
          <a:p>
            <a:pPr marR="57799" lvl="0" defTabSz="1295400">
              <a:spcBef>
                <a:spcPts val="700"/>
              </a:spcBef>
              <a:buClr>
                <a:srgbClr val="FFFFFF"/>
              </a:buClr>
              <a:defRPr sz="1800"/>
            </a:pPr>
            <a:r>
              <a:rPr sz="1700" dirty="0">
                <a:uFill>
                  <a:solidFill>
                    <a:srgbClr val="FFFFFF"/>
                  </a:solidFill>
                </a:uFill>
                <a:latin typeface="Arial"/>
                <a:ea typeface="Arial"/>
                <a:cs typeface="Arial"/>
                <a:sym typeface="Arial"/>
              </a:rPr>
              <a:t>	      v means discuss after notes^</a:t>
            </a: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 name="Shape 41"/>
          <p:cNvSpPr>
            <a:spLocks noGrp="1" noRot="1" noChangeAspect="1"/>
          </p:cNvSpPr>
          <p:nvPr>
            <p:ph type="sldImg"/>
          </p:nvPr>
        </p:nvSpPr>
        <p:spPr>
          <a:prstGeom prst="rect">
            <a:avLst/>
          </a:prstGeom>
        </p:spPr>
        <p:txBody>
          <a:bodyPr/>
          <a:lstStyle/>
          <a:p>
            <a:pPr lvl="0"/>
            <a:endParaRPr/>
          </a:p>
        </p:txBody>
      </p:sp>
      <p:sp>
        <p:nvSpPr>
          <p:cNvPr id="42" name="Shape 42"/>
          <p:cNvSpPr>
            <a:spLocks noGrp="1"/>
          </p:cNvSpPr>
          <p:nvPr>
            <p:ph type="body" sz="quarter" idx="1"/>
          </p:nvPr>
        </p:nvSpPr>
        <p:spPr>
          <a:prstGeom prst="rect">
            <a:avLst/>
          </a:prstGeom>
        </p:spPr>
        <p:txBody>
          <a:bodyPr/>
          <a:lstStyle/>
          <a:p>
            <a:pPr marR="57799" lvl="0" defTabSz="1295400">
              <a:spcBef>
                <a:spcPts val="700"/>
              </a:spcBef>
              <a:buClr>
                <a:srgbClr val="FFFFFF"/>
              </a:buClr>
              <a:defRPr sz="1800"/>
            </a:pPr>
            <a:r>
              <a:rPr sz="1600" b="1" dirty="0">
                <a:uFill>
                  <a:solidFill>
                    <a:srgbClr val="FFFFFF"/>
                  </a:solidFill>
                </a:uFill>
                <a:latin typeface="Arial" panose="020B0604020202020204" pitchFamily="34" charset="0"/>
                <a:ea typeface="Arial"/>
                <a:cs typeface="Arial" panose="020B0604020202020204" pitchFamily="34" charset="0"/>
                <a:sym typeface="Arial"/>
              </a:rPr>
              <a:t>Lecture Notes Key:</a:t>
            </a:r>
            <a:r>
              <a:rPr sz="1600" dirty="0">
                <a:uFill>
                  <a:solidFill>
                    <a:srgbClr val="FFFFFF"/>
                  </a:solidFill>
                </a:uFill>
                <a:latin typeface="Arial" panose="020B0604020202020204" pitchFamily="34" charset="0"/>
                <a:ea typeface="Arial"/>
                <a:cs typeface="Arial" panose="020B0604020202020204" pitchFamily="34" charset="0"/>
                <a:sym typeface="Arial"/>
              </a:rPr>
              <a:t>   ^ means discuss before notes</a:t>
            </a:r>
          </a:p>
          <a:p>
            <a:pPr marR="57799" lvl="0" defTabSz="1295400">
              <a:spcBef>
                <a:spcPts val="700"/>
              </a:spcBef>
              <a:buClr>
                <a:srgbClr val="FFFFFF"/>
              </a:buClr>
              <a:defRPr sz="1800"/>
            </a:pPr>
            <a:r>
              <a:rPr sz="1600" dirty="0">
                <a:uFill>
                  <a:solidFill>
                    <a:srgbClr val="FFFFFF"/>
                  </a:solidFill>
                </a:uFill>
                <a:latin typeface="Arial" panose="020B0604020202020204" pitchFamily="34" charset="0"/>
                <a:ea typeface="Arial"/>
                <a:cs typeface="Arial" panose="020B0604020202020204" pitchFamily="34" charset="0"/>
                <a:sym typeface="Arial"/>
              </a:rPr>
              <a:t>	              v means discuss after notes</a:t>
            </a:r>
          </a:p>
          <a:p>
            <a:pPr marR="57799" lvl="0" defTabSz="1295400">
              <a:spcBef>
                <a:spcPts val="700"/>
              </a:spcBef>
              <a:buClr>
                <a:srgbClr val="FFFFFF"/>
              </a:buClr>
              <a:defRPr sz="1800"/>
            </a:pPr>
            <a:r>
              <a:rPr sz="1600" dirty="0">
                <a:uFill>
                  <a:solidFill>
                    <a:srgbClr val="FFFFFF"/>
                  </a:solidFill>
                </a:uFill>
                <a:latin typeface="Arial" panose="020B0604020202020204" pitchFamily="34" charset="0"/>
                <a:ea typeface="Arial"/>
                <a:cs typeface="Arial" panose="020B0604020202020204" pitchFamily="34" charset="0"/>
                <a:sym typeface="Arial"/>
              </a:rPr>
              <a:t>The Guillotine - This has become a Symbol of the French Revolution.  It’s estimated that during the Revolution over 40,000 people died by the guillotine, including the King of France, King Louis XVI.</a:t>
            </a:r>
          </a:p>
          <a:p>
            <a:pPr lvl="0">
              <a:defRPr sz="1800"/>
            </a:pPr>
            <a:r>
              <a:rPr sz="1600" b="1" dirty="0">
                <a:uFill>
                  <a:solidFill/>
                </a:uFill>
                <a:latin typeface="Arial" panose="020B0604020202020204" pitchFamily="34" charset="0"/>
                <a:ea typeface="Arial"/>
                <a:cs typeface="Arial" panose="020B0604020202020204" pitchFamily="34" charset="0"/>
                <a:sym typeface="Arial"/>
              </a:rPr>
              <a:t>    ---The</a:t>
            </a:r>
            <a:r>
              <a:rPr sz="1600" dirty="0">
                <a:latin typeface="Arial" panose="020B0604020202020204" pitchFamily="34" charset="0"/>
                <a:ea typeface="Helvetica"/>
                <a:cs typeface="Arial" panose="020B0604020202020204" pitchFamily="34" charset="0"/>
                <a:sym typeface="Helvetica"/>
              </a:rPr>
              <a:t> guillotine was first devised by Doctor Joseph Ignacio Guillotine, who was disturbed by the barbarity of the public executions which was attended by huge crowds.  He built this thing in as a more humane from of capital punishment.  To him it was better than a execution by a hooded person with an ax.  Sometimes an ax took several attempts.</a:t>
            </a:r>
          </a:p>
          <a:p>
            <a:pPr lvl="0">
              <a:defRPr sz="1800"/>
            </a:pPr>
            <a:endParaRPr sz="1600" dirty="0">
              <a:latin typeface="Arial" panose="020B0604020202020204" pitchFamily="34" charset="0"/>
              <a:ea typeface="Helvetica"/>
              <a:cs typeface="Arial" panose="020B0604020202020204" pitchFamily="34" charset="0"/>
              <a:sym typeface="Helvetica"/>
            </a:endParaRPr>
          </a:p>
          <a:p>
            <a:pPr lvl="0">
              <a:defRPr sz="1800"/>
            </a:pPr>
            <a:r>
              <a:rPr sz="1600" b="1" dirty="0">
                <a:latin typeface="Arial" panose="020B0604020202020204" pitchFamily="34" charset="0"/>
                <a:ea typeface="Helvetica"/>
                <a:cs typeface="Arial" panose="020B0604020202020204" pitchFamily="34" charset="0"/>
                <a:sym typeface="Helvetica"/>
              </a:rPr>
              <a:t>Dr. Guillotine</a:t>
            </a:r>
            <a:r>
              <a:rPr sz="1600" dirty="0">
                <a:latin typeface="Arial" panose="020B0604020202020204" pitchFamily="34" charset="0"/>
                <a:ea typeface="Helvetica"/>
                <a:cs typeface="Arial" panose="020B0604020202020204" pitchFamily="34" charset="0"/>
                <a:sym typeface="Helvetica"/>
              </a:rPr>
              <a:t> described its a “cool breath on  the back of the neck.”  He also didn’t lobbied for the demise of public executions.  That however didn’t happen.</a:t>
            </a:r>
          </a:p>
          <a:p>
            <a:pPr lvl="0">
              <a:defRPr sz="1800"/>
            </a:pPr>
            <a:endParaRPr sz="1600" dirty="0">
              <a:latin typeface="Arial" panose="020B0604020202020204" pitchFamily="34" charset="0"/>
              <a:ea typeface="Helvetica"/>
              <a:cs typeface="Arial" panose="020B0604020202020204" pitchFamily="34" charset="0"/>
              <a:sym typeface="Helvetica"/>
            </a:endParaRPr>
          </a:p>
          <a:p>
            <a:pPr lvl="0">
              <a:defRPr sz="1800"/>
            </a:pPr>
            <a:r>
              <a:rPr sz="1600" b="1" dirty="0">
                <a:uFill>
                  <a:solidFill/>
                </a:uFill>
                <a:latin typeface="Arial" panose="020B0604020202020204" pitchFamily="34" charset="0"/>
                <a:ea typeface="Arial"/>
                <a:cs typeface="Arial" panose="020B0604020202020204" pitchFamily="34" charset="0"/>
                <a:sym typeface="Arial"/>
              </a:rPr>
              <a:t>During the</a:t>
            </a:r>
            <a:r>
              <a:rPr sz="1600" dirty="0">
                <a:latin typeface="Arial" panose="020B0604020202020204" pitchFamily="34" charset="0"/>
                <a:ea typeface="Helvetica"/>
                <a:cs typeface="Arial" panose="020B0604020202020204" pitchFamily="34" charset="0"/>
                <a:sym typeface="Helvetica"/>
              </a:rPr>
              <a:t> peak of the French Revolution known as "the Terror", over 40,000 people were killed by the guillotine.</a:t>
            </a:r>
          </a:p>
          <a:p>
            <a:pPr lvl="0">
              <a:defRPr sz="1800"/>
            </a:pPr>
            <a:endParaRPr sz="1600" dirty="0">
              <a:latin typeface="Arial" panose="020B0604020202020204" pitchFamily="34" charset="0"/>
              <a:ea typeface="Helvetica"/>
              <a:cs typeface="Arial" panose="020B0604020202020204" pitchFamily="34" charset="0"/>
              <a:sym typeface="Helvetica"/>
            </a:endParaRPr>
          </a:p>
          <a:p>
            <a:pPr lvl="0">
              <a:defRPr sz="1800"/>
            </a:pPr>
            <a:r>
              <a:rPr sz="1600" b="1" dirty="0">
                <a:uFill>
                  <a:solidFill/>
                </a:uFill>
                <a:latin typeface="Arial" panose="020B0604020202020204" pitchFamily="34" charset="0"/>
                <a:ea typeface="Arial"/>
                <a:cs typeface="Arial" panose="020B0604020202020204" pitchFamily="34" charset="0"/>
                <a:sym typeface="Arial"/>
              </a:rPr>
              <a:t>--Public executions </a:t>
            </a:r>
            <a:r>
              <a:rPr sz="1600" dirty="0">
                <a:latin typeface="Arial" panose="020B0604020202020204" pitchFamily="34" charset="0"/>
                <a:ea typeface="Helvetica"/>
                <a:cs typeface="Arial" panose="020B0604020202020204" pitchFamily="34" charset="0"/>
                <a:sym typeface="Helvetica"/>
              </a:rPr>
              <a:t>continued in France until 1939, when Eugene </a:t>
            </a:r>
            <a:r>
              <a:rPr sz="1600" dirty="0" err="1">
                <a:latin typeface="Arial" panose="020B0604020202020204" pitchFamily="34" charset="0"/>
                <a:ea typeface="Helvetica"/>
                <a:cs typeface="Arial" panose="020B0604020202020204" pitchFamily="34" charset="0"/>
                <a:sym typeface="Helvetica"/>
              </a:rPr>
              <a:t>Weidmann</a:t>
            </a:r>
            <a:r>
              <a:rPr sz="1600" dirty="0">
                <a:latin typeface="Arial" panose="020B0604020202020204" pitchFamily="34" charset="0"/>
                <a:ea typeface="Helvetica"/>
                <a:cs typeface="Arial" panose="020B0604020202020204" pitchFamily="34" charset="0"/>
                <a:sym typeface="Helvetica"/>
              </a:rPr>
              <a:t> became the last victim to be executed in public,  a 150 years after Dr. Guillotines lobbying.  </a:t>
            </a:r>
          </a:p>
          <a:p>
            <a:pPr lvl="0">
              <a:defRPr sz="1800"/>
            </a:pPr>
            <a:endParaRPr sz="1600" dirty="0">
              <a:latin typeface="Arial" panose="020B0604020202020204" pitchFamily="34" charset="0"/>
              <a:ea typeface="Helvetica"/>
              <a:cs typeface="Arial" panose="020B0604020202020204" pitchFamily="34" charset="0"/>
              <a:sym typeface="Helvetica"/>
            </a:endParaRPr>
          </a:p>
          <a:p>
            <a:pPr lvl="0">
              <a:defRPr sz="1800"/>
            </a:pPr>
            <a:r>
              <a:rPr sz="1600" b="1" dirty="0">
                <a:latin typeface="Arial" panose="020B0604020202020204" pitchFamily="34" charset="0"/>
                <a:ea typeface="Helvetica"/>
                <a:cs typeface="Arial" panose="020B0604020202020204" pitchFamily="34" charset="0"/>
                <a:sym typeface="Helvetica"/>
              </a:rPr>
              <a:t>----The</a:t>
            </a:r>
            <a:r>
              <a:rPr sz="1600" dirty="0">
                <a:latin typeface="Arial" panose="020B0604020202020204" pitchFamily="34" charset="0"/>
                <a:ea typeface="Helvetica"/>
                <a:cs typeface="Arial" panose="020B0604020202020204" pitchFamily="34" charset="0"/>
                <a:sym typeface="Helvetica"/>
              </a:rPr>
              <a:t> use of the guillotine occurred on September 10th 1977, when Hamida </a:t>
            </a:r>
            <a:r>
              <a:rPr sz="1600" dirty="0" err="1">
                <a:latin typeface="Arial" panose="020B0604020202020204" pitchFamily="34" charset="0"/>
                <a:ea typeface="Helvetica"/>
                <a:cs typeface="Arial" panose="020B0604020202020204" pitchFamily="34" charset="0"/>
                <a:sym typeface="Helvetica"/>
              </a:rPr>
              <a:t>Djandoubi</a:t>
            </a:r>
            <a:r>
              <a:rPr sz="1600" dirty="0">
                <a:latin typeface="Arial" panose="020B0604020202020204" pitchFamily="34" charset="0"/>
                <a:ea typeface="Helvetica"/>
                <a:cs typeface="Arial" panose="020B0604020202020204" pitchFamily="34" charset="0"/>
                <a:sym typeface="Helvetica"/>
              </a:rPr>
              <a:t> was executed; </a:t>
            </a:r>
          </a:p>
          <a:p>
            <a:pPr lvl="0">
              <a:defRPr sz="1800"/>
            </a:pPr>
            <a:r>
              <a:rPr sz="1600" b="1" dirty="0">
                <a:latin typeface="Arial" panose="020B0604020202020204" pitchFamily="34" charset="0"/>
                <a:ea typeface="Helvetica"/>
                <a:cs typeface="Arial" panose="020B0604020202020204" pitchFamily="34" charset="0"/>
                <a:sym typeface="Helvetica"/>
              </a:rPr>
              <a:t>	there</a:t>
            </a:r>
            <a:r>
              <a:rPr sz="1600" dirty="0">
                <a:latin typeface="Arial" panose="020B0604020202020204" pitchFamily="34" charset="0"/>
                <a:ea typeface="Helvetica"/>
                <a:cs typeface="Arial" panose="020B0604020202020204" pitchFamily="34" charset="0"/>
                <a:sym typeface="Helvetica"/>
              </a:rPr>
              <a:t> should have been another in 1981, but the intended victim, Philippe Maurice, was granted clemency. The death penalty was abolished later that year.</a:t>
            </a: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 name="Shape 53"/>
          <p:cNvSpPr>
            <a:spLocks noGrp="1" noRot="1" noChangeAspect="1"/>
          </p:cNvSpPr>
          <p:nvPr>
            <p:ph type="sldImg"/>
          </p:nvPr>
        </p:nvSpPr>
        <p:spPr>
          <a:prstGeom prst="rect">
            <a:avLst/>
          </a:prstGeom>
        </p:spPr>
        <p:txBody>
          <a:bodyPr/>
          <a:lstStyle/>
          <a:p>
            <a:pPr lvl="0"/>
            <a:endParaRPr/>
          </a:p>
        </p:txBody>
      </p:sp>
      <p:sp>
        <p:nvSpPr>
          <p:cNvPr id="54" name="Shape 54"/>
          <p:cNvSpPr>
            <a:spLocks noGrp="1"/>
          </p:cNvSpPr>
          <p:nvPr>
            <p:ph type="body" sz="quarter" idx="1"/>
          </p:nvPr>
        </p:nvSpPr>
        <p:spPr>
          <a:prstGeom prst="rect">
            <a:avLst/>
          </a:prstGeom>
        </p:spPr>
        <p:txBody>
          <a:bodyPr/>
          <a:lstStyle/>
          <a:p>
            <a:pPr defTabSz="650240">
              <a:lnSpc>
                <a:spcPct val="100000"/>
              </a:lnSpc>
              <a:defRPr sz="3000">
                <a:latin typeface="Helvetica"/>
                <a:ea typeface="Helvetica"/>
                <a:cs typeface="Helvetica"/>
                <a:sym typeface="Helvetica"/>
              </a:defRPr>
            </a:pPr>
            <a:r>
              <a:rPr lang="en-US" sz="1600" dirty="0"/>
              <a:t>In the 1770s, the social and political system of France—the Old Regime, remained in place. Under this system, the people of France were divided into three large social classes, or estates. </a:t>
            </a:r>
          </a:p>
          <a:p>
            <a:pPr defTabSz="650240">
              <a:lnSpc>
                <a:spcPct val="100000"/>
              </a:lnSpc>
              <a:defRPr sz="3000">
                <a:latin typeface="Helvetica"/>
                <a:ea typeface="Helvetica"/>
                <a:cs typeface="Helvetica"/>
                <a:sym typeface="Helvetica"/>
              </a:defRPr>
            </a:pPr>
            <a:endParaRPr lang="en-US" sz="1600" dirty="0"/>
          </a:p>
          <a:p>
            <a:pPr defTabSz="650240">
              <a:lnSpc>
                <a:spcPct val="100000"/>
              </a:lnSpc>
              <a:defRPr sz="3000">
                <a:latin typeface="Helvetica"/>
                <a:ea typeface="Helvetica"/>
                <a:cs typeface="Helvetica"/>
                <a:sym typeface="Helvetica"/>
              </a:defRPr>
            </a:pPr>
            <a:r>
              <a:rPr lang="en-US" sz="1600" b="1" u="sng" dirty="0"/>
              <a:t>The First Estate</a:t>
            </a:r>
            <a:r>
              <a:rPr lang="en-US" sz="1600" dirty="0"/>
              <a:t> - The higher Clergy made money from their land as well as a tithe (Tie -</a:t>
            </a:r>
            <a:r>
              <a:rPr lang="en-US" sz="1600" dirty="0" err="1"/>
              <a:t>th</a:t>
            </a:r>
            <a:r>
              <a:rPr lang="en-US" sz="1600" dirty="0"/>
              <a:t>), which is a 10% tax on income from  each church member.  The money was used for schools and aid to poor people, but much of it paid for rich lifestyles of the clergy.</a:t>
            </a:r>
          </a:p>
          <a:p>
            <a:pPr defTabSz="650240">
              <a:lnSpc>
                <a:spcPct val="100000"/>
              </a:lnSpc>
              <a:defRPr sz="3000">
                <a:latin typeface="Helvetica"/>
                <a:ea typeface="Helvetica"/>
                <a:cs typeface="Helvetica"/>
                <a:sym typeface="Helvetica"/>
              </a:defRPr>
            </a:pPr>
            <a:endParaRPr lang="en-US" sz="1600" dirty="0"/>
          </a:p>
          <a:p>
            <a:pPr defTabSz="650240">
              <a:lnSpc>
                <a:spcPct val="100000"/>
              </a:lnSpc>
              <a:defRPr sz="3000">
                <a:latin typeface="Helvetica"/>
                <a:ea typeface="Helvetica"/>
                <a:cs typeface="Helvetica"/>
                <a:sym typeface="Helvetica"/>
              </a:defRPr>
            </a:pPr>
            <a:r>
              <a:rPr lang="en-US" sz="1600" b="1" u="sng" dirty="0"/>
              <a:t>The Second Estate</a:t>
            </a:r>
            <a:r>
              <a:rPr lang="en-US" sz="1600" dirty="0"/>
              <a:t> -  They held high posts in government, lived in rich houses.  Both of these Estates didn’t have to pay any taxes. However the Third Estate did.</a:t>
            </a: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 name="Shape 65"/>
          <p:cNvSpPr>
            <a:spLocks noGrp="1" noRot="1" noChangeAspect="1"/>
          </p:cNvSpPr>
          <p:nvPr>
            <p:ph type="sldImg"/>
          </p:nvPr>
        </p:nvSpPr>
        <p:spPr>
          <a:prstGeom prst="rect">
            <a:avLst/>
          </a:prstGeom>
        </p:spPr>
        <p:txBody>
          <a:bodyPr/>
          <a:lstStyle/>
          <a:p>
            <a:pPr lvl="0"/>
            <a:endParaRPr/>
          </a:p>
        </p:txBody>
      </p:sp>
      <p:sp>
        <p:nvSpPr>
          <p:cNvPr id="66" name="Shape 66"/>
          <p:cNvSpPr>
            <a:spLocks noGrp="1"/>
          </p:cNvSpPr>
          <p:nvPr>
            <p:ph type="body" sz="quarter" idx="1"/>
          </p:nvPr>
        </p:nvSpPr>
        <p:spPr>
          <a:prstGeom prst="rect">
            <a:avLst/>
          </a:prstGeom>
        </p:spPr>
        <p:txBody>
          <a:bodyPr/>
          <a:lstStyle/>
          <a:p>
            <a:pPr defTabSz="650240">
              <a:lnSpc>
                <a:spcPct val="100000"/>
              </a:lnSpc>
              <a:defRPr sz="3000">
                <a:latin typeface="Helvetica"/>
                <a:ea typeface="Helvetica"/>
                <a:cs typeface="Helvetica"/>
                <a:sym typeface="Helvetica"/>
              </a:defRPr>
            </a:pPr>
            <a:r>
              <a:rPr lang="en-US" sz="1600" b="1" u="sng" dirty="0"/>
              <a:t>The First Estate</a:t>
            </a:r>
            <a:r>
              <a:rPr lang="en-US" sz="1600" dirty="0"/>
              <a:t> - The higher Clergy made money from their land as well as a tithe (Tie -</a:t>
            </a:r>
            <a:r>
              <a:rPr lang="en-US" sz="1600" dirty="0" err="1"/>
              <a:t>th</a:t>
            </a:r>
            <a:r>
              <a:rPr lang="en-US" sz="1600" dirty="0"/>
              <a:t>), which is a 10% tax on income from  each church member.  The money was used for schools and aid to poor people, but much of it paid for rich lifestyles of the clergy.</a:t>
            </a:r>
          </a:p>
          <a:p>
            <a:pPr defTabSz="650240">
              <a:lnSpc>
                <a:spcPct val="100000"/>
              </a:lnSpc>
              <a:defRPr sz="3000">
                <a:latin typeface="Helvetica"/>
                <a:ea typeface="Helvetica"/>
                <a:cs typeface="Helvetica"/>
                <a:sym typeface="Helvetica"/>
              </a:defRPr>
            </a:pPr>
            <a:endParaRPr lang="en-US" sz="1600" dirty="0"/>
          </a:p>
          <a:p>
            <a:pPr defTabSz="650240">
              <a:lnSpc>
                <a:spcPct val="100000"/>
              </a:lnSpc>
              <a:defRPr sz="3000">
                <a:latin typeface="Helvetica"/>
                <a:ea typeface="Helvetica"/>
                <a:cs typeface="Helvetica"/>
                <a:sym typeface="Helvetica"/>
              </a:defRPr>
            </a:pPr>
            <a:r>
              <a:rPr lang="en-US" sz="1600" b="1" u="sng" dirty="0"/>
              <a:t>The Second Estate</a:t>
            </a:r>
            <a:r>
              <a:rPr lang="en-US" sz="1600" dirty="0"/>
              <a:t> -  They held high posts in government, lived in rich houses.  Both of these Estates didn’t have to pay any taxes. However the Third Estate did.</a:t>
            </a:r>
          </a:p>
          <a:p>
            <a:pPr defTabSz="650240">
              <a:lnSpc>
                <a:spcPct val="100000"/>
              </a:lnSpc>
              <a:defRPr sz="3000">
                <a:latin typeface="Helvetica"/>
                <a:ea typeface="Helvetica"/>
                <a:cs typeface="Helvetica"/>
                <a:sym typeface="Helvetica"/>
              </a:defRPr>
            </a:pPr>
            <a:endParaRPr lang="en-US" sz="1600" dirty="0"/>
          </a:p>
          <a:p>
            <a:pPr defTabSz="650240">
              <a:lnSpc>
                <a:spcPct val="100000"/>
              </a:lnSpc>
              <a:defRPr sz="3000">
                <a:latin typeface="Helvetica"/>
                <a:ea typeface="Helvetica"/>
                <a:cs typeface="Helvetica"/>
                <a:sym typeface="Helvetica"/>
              </a:defRPr>
            </a:pPr>
            <a:r>
              <a:rPr lang="en-US" sz="1600" b="1" u="sng" dirty="0"/>
              <a:t>The Third Estate</a:t>
            </a:r>
            <a:r>
              <a:rPr lang="en-US" sz="1600" dirty="0"/>
              <a:t> - About 97 percent of the people belonged to the Third Estate. The three groups that made up this estate differed greatly in their economic conditions. The first group—the bourgeoisie (</a:t>
            </a:r>
            <a:r>
              <a:rPr lang="en-US" sz="1600" dirty="0" err="1"/>
              <a:t>BUR•zhwah•ZEE</a:t>
            </a:r>
            <a:r>
              <a:rPr lang="en-US" sz="1600" dirty="0"/>
              <a:t>), or middle class—were bankers, factory owners, merchants, professionals, and skilled artisans. Often, they were well educated and believed strongly in the Enlightenment ideals of liberty and equality. Many were inspired by the success of the American Revolution. Although some of the bourgeoisie were as rich as nobles, they paid high taxes and, like the rest of the Third Estate, lacked privileges. Many felt that their wealth entitled them to a greater degree of social status and political power. </a:t>
            </a:r>
          </a:p>
          <a:p>
            <a:pPr defTabSz="650240">
              <a:lnSpc>
                <a:spcPct val="100000"/>
              </a:lnSpc>
              <a:defRPr sz="3000">
                <a:latin typeface="Helvetica"/>
                <a:ea typeface="Helvetica"/>
                <a:cs typeface="Helvetica"/>
                <a:sym typeface="Helvetica"/>
              </a:defRPr>
            </a:pPr>
            <a:r>
              <a:rPr lang="en-US" sz="1600" dirty="0"/>
              <a:t>The workers of France’s cities formed the second, and poorest, group within the Third Estate. These urban workers included tradespeople, apprentices, laborers, and domestic servants. Paid low wages and frequently out of work, they often went hungry. If the cost of bread rose, mobs of these workers might attack grain carts and bread shops to steal what they needed. </a:t>
            </a:r>
          </a:p>
          <a:p>
            <a:pPr defTabSz="650240">
              <a:lnSpc>
                <a:spcPct val="100000"/>
              </a:lnSpc>
              <a:defRPr sz="3000">
                <a:latin typeface="Helvetica"/>
                <a:ea typeface="Helvetica"/>
                <a:cs typeface="Helvetica"/>
                <a:sym typeface="Helvetica"/>
              </a:defRPr>
            </a:pPr>
            <a:r>
              <a:rPr lang="en-US" sz="1600" dirty="0"/>
              <a:t>Peasants formed the largest group within the Third Estate, more than 80 percent of France’s 26 million people. Peasants paid about half their income in dues to nobles, tithes to the Church, and taxes to the king’s agents. They even paid taxes on such basic staples as salt. Peasants and the urban poor resented the clergy and the nobles for their privileges and special treatment. The heavily taxed and </a:t>
            </a:r>
            <a:r>
              <a:rPr lang="en-US" sz="1600" dirty="0" err="1"/>
              <a:t>discon</a:t>
            </a:r>
            <a:r>
              <a:rPr lang="en-US" sz="1600" dirty="0"/>
              <a:t>- tented Third Estate was eager for change. </a:t>
            </a:r>
          </a:p>
          <a:p>
            <a:pPr defTabSz="650240">
              <a:lnSpc>
                <a:spcPct val="100000"/>
              </a:lnSpc>
              <a:defRPr sz="3000">
                <a:latin typeface="Helvetica"/>
                <a:ea typeface="Helvetica"/>
                <a:cs typeface="Helvetica"/>
                <a:sym typeface="Helvetica"/>
              </a:defRPr>
            </a:pPr>
            <a:endParaRPr lang="en-US" sz="1600" dirty="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 name="Shape 79"/>
          <p:cNvSpPr>
            <a:spLocks noGrp="1" noRot="1" noChangeAspect="1"/>
          </p:cNvSpPr>
          <p:nvPr>
            <p:ph type="sldImg"/>
          </p:nvPr>
        </p:nvSpPr>
        <p:spPr>
          <a:prstGeom prst="rect">
            <a:avLst/>
          </a:prstGeom>
        </p:spPr>
        <p:txBody>
          <a:bodyPr/>
          <a:lstStyle/>
          <a:p>
            <a:pPr lvl="0"/>
            <a:endParaRPr/>
          </a:p>
        </p:txBody>
      </p:sp>
      <p:sp>
        <p:nvSpPr>
          <p:cNvPr id="80" name="Shape 80"/>
          <p:cNvSpPr>
            <a:spLocks noGrp="1"/>
          </p:cNvSpPr>
          <p:nvPr>
            <p:ph type="body" sz="quarter" idx="1"/>
          </p:nvPr>
        </p:nvSpPr>
        <p:spPr>
          <a:prstGeom prst="rect">
            <a:avLst/>
          </a:prstGeom>
        </p:spPr>
        <p:txBody>
          <a:bodyPr/>
          <a:lstStyle/>
          <a:p>
            <a:pPr defTabSz="650240">
              <a:lnSpc>
                <a:spcPct val="100000"/>
              </a:lnSpc>
              <a:defRPr sz="2400">
                <a:latin typeface="Helvetica"/>
                <a:ea typeface="Helvetica"/>
                <a:cs typeface="Helvetica"/>
                <a:sym typeface="Helvetica"/>
              </a:defRPr>
            </a:pPr>
            <a:r>
              <a:rPr lang="en-US" sz="1600" b="1" u="sng" dirty="0"/>
              <a:t>1.</a:t>
            </a:r>
            <a:r>
              <a:rPr lang="en-US" sz="1600" dirty="0"/>
              <a:t> For years, the French government had engaged in deficit spending that is, a government’s spending more money than it takes in. Part of the problem was the extravagant spending of </a:t>
            </a:r>
            <a:r>
              <a:rPr lang="en-US" sz="1600" b="1" u="sng" dirty="0"/>
              <a:t>Louis XVI</a:t>
            </a:r>
            <a:r>
              <a:rPr lang="en-US" sz="1600" dirty="0"/>
              <a:t> and his queen, </a:t>
            </a:r>
            <a:r>
              <a:rPr lang="en-US" sz="1600" b="1" u="sng" dirty="0"/>
              <a:t>Marie Antoinette</a:t>
            </a:r>
            <a:r>
              <a:rPr lang="en-US" sz="1600" dirty="0"/>
              <a:t>. Louis also inherited a considerable debt from previous kings. And he borrowed heavily in order to help the American revolutionaries in their war against Great Britain, France’s chief rival. This nearly doubled the government’s debt. The government borrowed more and more  money. When a country spends more money than it makes and has to borrow money, it is called </a:t>
            </a:r>
            <a:r>
              <a:rPr lang="en-US" sz="1600" b="1" u="sng" dirty="0"/>
              <a:t>deficit spending</a:t>
            </a:r>
            <a:r>
              <a:rPr lang="en-US" sz="1600" dirty="0"/>
              <a:t>. In 1786, when bankers refused to lend the government any more money, Louis faced serious problems. </a:t>
            </a:r>
          </a:p>
          <a:p>
            <a:pPr defTabSz="650240">
              <a:lnSpc>
                <a:spcPct val="100000"/>
              </a:lnSpc>
              <a:defRPr sz="2400">
                <a:latin typeface="Helvetica"/>
                <a:ea typeface="Helvetica"/>
                <a:cs typeface="Helvetica"/>
                <a:sym typeface="Helvetica"/>
              </a:defRPr>
            </a:pPr>
            <a:endParaRPr lang="en-US" sz="1600" dirty="0"/>
          </a:p>
          <a:p>
            <a:pPr defTabSz="650240">
              <a:lnSpc>
                <a:spcPct val="100000"/>
              </a:lnSpc>
              <a:defRPr sz="2400">
                <a:latin typeface="Helvetica"/>
                <a:ea typeface="Helvetica"/>
                <a:cs typeface="Helvetica"/>
                <a:sym typeface="Helvetica"/>
              </a:defRPr>
            </a:pPr>
            <a:r>
              <a:rPr lang="en-US" sz="1600" b="1" u="sng" dirty="0"/>
              <a:t>3. </a:t>
            </a:r>
            <a:r>
              <a:rPr lang="en-US" sz="1600" dirty="0"/>
              <a:t>Finally, Bad harvests in the late 1780s sent food prices soaring and brought hunger to poorer peasants and city dwellers. The price of bread doubled in 1789, and many people faced starvation. </a:t>
            </a:r>
          </a:p>
          <a:p>
            <a:pPr defTabSz="650240">
              <a:lnSpc>
                <a:spcPct val="100000"/>
              </a:lnSpc>
              <a:defRPr sz="2400">
                <a:latin typeface="Helvetica"/>
                <a:ea typeface="Helvetica"/>
                <a:cs typeface="Helvetica"/>
                <a:sym typeface="Helvetica"/>
              </a:defRPr>
            </a:pPr>
            <a:endParaRPr lang="en-US" sz="1600" dirty="0"/>
          </a:p>
          <a:p>
            <a:pPr defTabSz="650240">
              <a:lnSpc>
                <a:spcPct val="100000"/>
              </a:lnSpc>
              <a:defRPr sz="2400">
                <a:latin typeface="Helvetica"/>
                <a:ea typeface="Helvetica"/>
                <a:cs typeface="Helvetica"/>
                <a:sym typeface="Helvetica"/>
              </a:defRPr>
            </a:pPr>
            <a:endParaRPr lang="en-US" sz="1600" dirty="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 name="Shape 89"/>
          <p:cNvSpPr>
            <a:spLocks noGrp="1" noRot="1" noChangeAspect="1"/>
          </p:cNvSpPr>
          <p:nvPr>
            <p:ph type="sldImg"/>
          </p:nvPr>
        </p:nvSpPr>
        <p:spPr>
          <a:prstGeom prst="rect">
            <a:avLst/>
          </a:prstGeom>
        </p:spPr>
        <p:txBody>
          <a:bodyPr/>
          <a:lstStyle/>
          <a:p>
            <a:pPr lvl="0"/>
            <a:endParaRPr/>
          </a:p>
        </p:txBody>
      </p:sp>
      <p:sp>
        <p:nvSpPr>
          <p:cNvPr id="90" name="Shape 90"/>
          <p:cNvSpPr>
            <a:spLocks noGrp="1"/>
          </p:cNvSpPr>
          <p:nvPr>
            <p:ph type="body" sz="quarter" idx="1"/>
          </p:nvPr>
        </p:nvSpPr>
        <p:spPr>
          <a:prstGeom prst="rect">
            <a:avLst/>
          </a:prstGeom>
        </p:spPr>
        <p:txBody>
          <a:bodyPr/>
          <a:lstStyle/>
          <a:p>
            <a:pPr defTabSz="650240">
              <a:lnSpc>
                <a:spcPct val="100000"/>
              </a:lnSpc>
              <a:defRPr sz="2600">
                <a:latin typeface="Helvetica"/>
                <a:ea typeface="Helvetica"/>
                <a:cs typeface="Helvetica"/>
                <a:sym typeface="Helvetica"/>
              </a:defRPr>
            </a:pPr>
            <a:r>
              <a:rPr lang="en-US" sz="1600" b="1" dirty="0"/>
              <a:t>Louis and Marie </a:t>
            </a:r>
            <a:r>
              <a:rPr lang="en-US" sz="1600" dirty="0"/>
              <a:t>- Louis XVI was indecisive and allowed matters to drift. He paid little attention to his government advisers, and had little patience for the details of governing. The queen only added to Louis’s problems. She often interfered in the government, and frequently offered Louis poor advice. Further, since she was a member of the royal family of Austria, France’s long-time enemy, Marie Antoinette had been unpopular from the moment she set foot in France. Her behavior only made the situation worse. As queen, she spent so much money on gowns, jewels, gambling, and gifts that she became known as “Madame Deficit.” </a:t>
            </a:r>
          </a:p>
          <a:p>
            <a:pPr defTabSz="650240">
              <a:lnSpc>
                <a:spcPct val="100000"/>
              </a:lnSpc>
              <a:defRPr sz="2400" b="1" u="sng">
                <a:latin typeface="Helvetica"/>
                <a:ea typeface="Helvetica"/>
                <a:cs typeface="Helvetica"/>
                <a:sym typeface="Helvetica"/>
              </a:defRPr>
            </a:pPr>
            <a:endParaRPr lang="en-US" sz="1600" dirty="0"/>
          </a:p>
          <a:p>
            <a:pPr defTabSz="650240">
              <a:lnSpc>
                <a:spcPct val="100000"/>
              </a:lnSpc>
              <a:defRPr sz="2400">
                <a:latin typeface="Helvetica"/>
                <a:ea typeface="Helvetica"/>
                <a:cs typeface="Helvetica"/>
                <a:sym typeface="Helvetica"/>
              </a:defRPr>
            </a:pPr>
            <a:r>
              <a:rPr lang="en-US" sz="1600" b="1" u="sng" dirty="0"/>
              <a:t>Estates General</a:t>
            </a:r>
            <a:r>
              <a:rPr lang="en-US" sz="1600" dirty="0"/>
              <a:t> By1788, France was on the verge of bankruptcy. Bread riots were spreading, and nobles, fearful of taxes, were criticizing the King’s power. A baffled Louis XVI finally summoned the Estates General to meet at Versailles the following year. </a:t>
            </a:r>
          </a:p>
          <a:p>
            <a:pPr defTabSz="650240">
              <a:lnSpc>
                <a:spcPct val="100000"/>
              </a:lnSpc>
              <a:defRPr sz="2400">
                <a:latin typeface="Helvetica"/>
                <a:ea typeface="Helvetica"/>
                <a:cs typeface="Helvetica"/>
                <a:sym typeface="Helvetica"/>
              </a:defRPr>
            </a:pPr>
            <a:endParaRPr lang="en-US" sz="1600" dirty="0"/>
          </a:p>
          <a:p>
            <a:pPr defTabSz="650240">
              <a:lnSpc>
                <a:spcPct val="100000"/>
              </a:lnSpc>
              <a:defRPr sz="2400">
                <a:latin typeface="Helvetica"/>
                <a:ea typeface="Helvetica"/>
                <a:cs typeface="Helvetica"/>
                <a:sym typeface="Helvetica"/>
              </a:defRPr>
            </a:pPr>
            <a:r>
              <a:rPr lang="en-US" sz="1600" dirty="0"/>
              <a:t>The Third Estate delegates, mostly members of the bourgeoisie whose views had been shaped by the Enlightenment, wanted to make changes in the government. They insisted that all three estates meet together and that each delegate have a vote. This would give the advantage to the Third Estate, which had as many delegates as the other two estates combine </a:t>
            </a:r>
          </a:p>
          <a:p>
            <a:pPr defTabSz="650240">
              <a:lnSpc>
                <a:spcPct val="100000"/>
              </a:lnSpc>
              <a:defRPr sz="2400">
                <a:latin typeface="Helvetica"/>
                <a:ea typeface="Helvetica"/>
                <a:cs typeface="Helvetica"/>
                <a:sym typeface="Helvetica"/>
              </a:defRPr>
            </a:pPr>
            <a:endParaRPr lang="en-US" sz="1600" dirty="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 name="Shape 99"/>
          <p:cNvSpPr>
            <a:spLocks noGrp="1" noRot="1" noChangeAspect="1"/>
          </p:cNvSpPr>
          <p:nvPr>
            <p:ph type="sldImg"/>
          </p:nvPr>
        </p:nvSpPr>
        <p:spPr>
          <a:prstGeom prst="rect">
            <a:avLst/>
          </a:prstGeom>
        </p:spPr>
        <p:txBody>
          <a:bodyPr/>
          <a:lstStyle/>
          <a:p>
            <a:pPr lvl="0"/>
            <a:endParaRPr/>
          </a:p>
        </p:txBody>
      </p:sp>
      <p:sp>
        <p:nvSpPr>
          <p:cNvPr id="100" name="Shape 100"/>
          <p:cNvSpPr>
            <a:spLocks noGrp="1"/>
          </p:cNvSpPr>
          <p:nvPr>
            <p:ph type="body" sz="quarter" idx="1"/>
          </p:nvPr>
        </p:nvSpPr>
        <p:spPr>
          <a:prstGeom prst="rect">
            <a:avLst/>
          </a:prstGeom>
        </p:spPr>
        <p:txBody>
          <a:bodyPr/>
          <a:lstStyle/>
          <a:p>
            <a:pPr defTabSz="650240">
              <a:lnSpc>
                <a:spcPct val="100000"/>
              </a:lnSpc>
              <a:defRPr sz="2400" b="1" u="sng">
                <a:latin typeface="Helvetica"/>
                <a:ea typeface="Helvetica"/>
                <a:cs typeface="Helvetica"/>
                <a:sym typeface="Helvetica"/>
              </a:defRPr>
            </a:pPr>
            <a:r>
              <a:rPr lang="en-US" sz="1600" dirty="0"/>
              <a:t>Call to revolt</a:t>
            </a:r>
          </a:p>
          <a:p>
            <a:pPr defTabSz="650240">
              <a:lnSpc>
                <a:spcPct val="100000"/>
              </a:lnSpc>
              <a:defRPr sz="2400">
                <a:latin typeface="Helvetica"/>
                <a:ea typeface="Helvetica"/>
                <a:cs typeface="Helvetica"/>
                <a:sym typeface="Helvetica"/>
              </a:defRPr>
            </a:pPr>
            <a:r>
              <a:rPr lang="en-US" sz="1600" dirty="0"/>
              <a:t>After weeks of stalemate, delegates of the Third Estate took a daring step. Claiming to represent the people of France, they declared themselves to be the </a:t>
            </a:r>
            <a:r>
              <a:rPr lang="en-US" sz="1600" b="1" u="sng" dirty="0"/>
              <a:t>National Assembly</a:t>
            </a:r>
            <a:r>
              <a:rPr lang="en-US" sz="1600" dirty="0"/>
              <a:t>. They then invited delegates from the other estates to help them write a constitution, a document that describes the basic rules and laws of government. </a:t>
            </a:r>
          </a:p>
          <a:p>
            <a:pPr defTabSz="650240">
              <a:lnSpc>
                <a:spcPct val="100000"/>
              </a:lnSpc>
              <a:defRPr sz="2400">
                <a:latin typeface="Helvetica"/>
                <a:ea typeface="Helvetica"/>
                <a:cs typeface="Helvetica"/>
                <a:sym typeface="Helvetica"/>
              </a:defRPr>
            </a:pPr>
            <a:endParaRPr lang="en-US" sz="1600" dirty="0"/>
          </a:p>
          <a:p>
            <a:pPr defTabSz="650240">
              <a:lnSpc>
                <a:spcPct val="100000"/>
              </a:lnSpc>
              <a:defRPr sz="2400">
                <a:latin typeface="Helvetica"/>
                <a:ea typeface="Helvetica"/>
                <a:cs typeface="Helvetica"/>
                <a:sym typeface="Helvetica"/>
              </a:defRPr>
            </a:pPr>
            <a:r>
              <a:rPr lang="en-US" sz="1600" dirty="0"/>
              <a:t>A few days later, the National Assembly found its meeting hall locked and guarded. Fearing that the king planned to dismiss them, the delegates moved to a nearby indoor tennis court. As curious spectators looked on, the delegates took their famous </a:t>
            </a:r>
            <a:r>
              <a:rPr lang="en-US" sz="1600" b="1" u="sng" dirty="0"/>
              <a:t>Tennis Court Oath</a:t>
            </a:r>
            <a:r>
              <a:rPr lang="en-US" sz="1600" dirty="0"/>
              <a:t>. They swore “never to separate and to meet wherever the circumstances might require until we have established a sound and just constitution.  Soon after, nobles and members of the clergy who favored reform joined the Third Estate delegates. In response to these events, Louis stationed his mercenary army of Swiss guards around Versailles. </a:t>
            </a: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6" name="Shape 106"/>
          <p:cNvSpPr>
            <a:spLocks noGrp="1" noRot="1" noChangeAspect="1"/>
          </p:cNvSpPr>
          <p:nvPr>
            <p:ph type="sldImg"/>
          </p:nvPr>
        </p:nvSpPr>
        <p:spPr>
          <a:prstGeom prst="rect">
            <a:avLst/>
          </a:prstGeom>
        </p:spPr>
        <p:txBody>
          <a:bodyPr/>
          <a:lstStyle/>
          <a:p>
            <a:pPr lvl="0"/>
            <a:endParaRPr/>
          </a:p>
        </p:txBody>
      </p:sp>
      <p:sp>
        <p:nvSpPr>
          <p:cNvPr id="107" name="Shape 107"/>
          <p:cNvSpPr>
            <a:spLocks noGrp="1"/>
          </p:cNvSpPr>
          <p:nvPr>
            <p:ph type="body" sz="quarter" idx="1"/>
          </p:nvPr>
        </p:nvSpPr>
        <p:spPr>
          <a:prstGeom prst="rect">
            <a:avLst/>
          </a:prstGeom>
        </p:spPr>
        <p:txBody>
          <a:bodyPr/>
          <a:lstStyle/>
          <a:p>
            <a:pPr defTabSz="650240">
              <a:lnSpc>
                <a:spcPct val="100000"/>
              </a:lnSpc>
              <a:defRPr sz="3000">
                <a:latin typeface="Helvetica"/>
                <a:ea typeface="Helvetica"/>
                <a:cs typeface="Helvetica"/>
                <a:sym typeface="Helvetica"/>
              </a:defRPr>
            </a:pPr>
            <a:r>
              <a:rPr lang="en-US" sz="1600" dirty="0"/>
              <a:t>Rumors began that King Louie was trying to stop the National  Assembly and it’s reforms. Other rumors suggesting royal troops were coming to Paris to attack French citizens. People began to gather weapons in order to defend the city against attack. On July 14, a mob searching for gunpowder and arms </a:t>
            </a:r>
            <a:r>
              <a:rPr lang="en-US" sz="1600" b="1" u="sng" dirty="0"/>
              <a:t>stormed the Bastille</a:t>
            </a:r>
            <a:r>
              <a:rPr lang="en-US" sz="1600" dirty="0"/>
              <a:t>, a Paris prison. The mob over- whelmed the guard and seized control of the building. The angry attackers hacked the prison commander and several guards to death, and then paraded around the streets with the dead men’s heads on pikes. </a:t>
            </a:r>
          </a:p>
          <a:p>
            <a:pPr defTabSz="650240">
              <a:lnSpc>
                <a:spcPct val="100000"/>
              </a:lnSpc>
              <a:defRPr sz="3000">
                <a:latin typeface="Helvetica"/>
                <a:ea typeface="Helvetica"/>
                <a:cs typeface="Helvetica"/>
                <a:sym typeface="Helvetica"/>
              </a:defRPr>
            </a:pPr>
            <a:r>
              <a:rPr lang="en-US" sz="1600" dirty="0"/>
              <a:t>The fall of the Bastille became a great symbolic act of revolution to the French people. Ever since, July 14—Bastille Day—has been a French national holiday, similar to the Fourth of July in the United States. </a:t>
            </a:r>
          </a:p>
          <a:p>
            <a:pPr defTabSz="650240">
              <a:lnSpc>
                <a:spcPct val="100000"/>
              </a:lnSpc>
              <a:defRPr sz="3000">
                <a:latin typeface="Helvetica"/>
                <a:ea typeface="Helvetica"/>
                <a:cs typeface="Helvetica"/>
                <a:sym typeface="Helvetica"/>
              </a:defRPr>
            </a:pPr>
            <a:endParaRPr lang="en-US" sz="1600" dirty="0"/>
          </a:p>
          <a:p>
            <a:pPr defTabSz="650240">
              <a:lnSpc>
                <a:spcPct val="100000"/>
              </a:lnSpc>
              <a:defRPr sz="3000">
                <a:latin typeface="Helvetica"/>
                <a:ea typeface="Helvetica"/>
                <a:cs typeface="Helvetica"/>
                <a:sym typeface="Helvetica"/>
              </a:defRPr>
            </a:pPr>
            <a:r>
              <a:rPr lang="en-US" sz="1600" b="1" u="sng" dirty="0"/>
              <a:t>Great Fear</a:t>
            </a:r>
            <a:r>
              <a:rPr lang="en-US" sz="1600" dirty="0"/>
              <a:t> Rebellion spread from Paris into the countryside. From one village to the next, wild rumors circulated that the nobles were hiring outlaws to terrorize the peasants. A wave of senseless panic called the Great Fear rolled through France.  The peasants, armed with</a:t>
            </a:r>
            <a:br>
              <a:rPr lang="en-US" sz="1600" dirty="0"/>
            </a:br>
            <a:r>
              <a:rPr lang="en-US" sz="1600" dirty="0"/>
              <a:t>pitchforks and other farm tools, broke into nobles’ manor</a:t>
            </a:r>
            <a:br>
              <a:rPr lang="en-US" sz="1600" dirty="0"/>
            </a:br>
            <a:r>
              <a:rPr lang="en-US" sz="1600" dirty="0"/>
              <a:t>houses and destroyed the old legal papers that bound them to</a:t>
            </a:r>
            <a:br>
              <a:rPr lang="en-US" sz="1600" dirty="0"/>
            </a:br>
            <a:r>
              <a:rPr lang="en-US" sz="1600" dirty="0"/>
              <a:t>pay feudal dues. In some cases, the peasants simply burned down the manor houses.</a:t>
            </a: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6" name="Shape 106"/>
          <p:cNvSpPr>
            <a:spLocks noGrp="1" noRot="1" noChangeAspect="1"/>
          </p:cNvSpPr>
          <p:nvPr>
            <p:ph type="sldImg"/>
          </p:nvPr>
        </p:nvSpPr>
        <p:spPr>
          <a:prstGeom prst="rect">
            <a:avLst/>
          </a:prstGeom>
        </p:spPr>
        <p:txBody>
          <a:bodyPr/>
          <a:lstStyle/>
          <a:p>
            <a:pPr lvl="0"/>
            <a:endParaRPr/>
          </a:p>
        </p:txBody>
      </p:sp>
      <p:sp>
        <p:nvSpPr>
          <p:cNvPr id="107" name="Shape 107"/>
          <p:cNvSpPr>
            <a:spLocks noGrp="1"/>
          </p:cNvSpPr>
          <p:nvPr>
            <p:ph type="body" sz="quarter" idx="1"/>
          </p:nvPr>
        </p:nvSpPr>
        <p:spPr>
          <a:prstGeom prst="rect">
            <a:avLst/>
          </a:prstGeom>
        </p:spPr>
        <p:txBody>
          <a:bodyPr/>
          <a:lstStyle/>
          <a:p>
            <a:pPr defTabSz="650240">
              <a:lnSpc>
                <a:spcPct val="100000"/>
              </a:lnSpc>
              <a:defRPr sz="3000">
                <a:latin typeface="Helvetica"/>
                <a:ea typeface="Helvetica"/>
                <a:cs typeface="Helvetica"/>
                <a:sym typeface="Helvetica"/>
              </a:defRPr>
            </a:pPr>
            <a:r>
              <a:rPr lang="en-US" sz="1600" dirty="0"/>
              <a:t>Video Begins Here: Mac users click on black circle on left to view video</a:t>
            </a:r>
          </a:p>
          <a:p>
            <a:pPr defTabSz="650240">
              <a:lnSpc>
                <a:spcPct val="100000"/>
              </a:lnSpc>
              <a:defRPr sz="3000">
                <a:latin typeface="Helvetica"/>
                <a:ea typeface="Helvetica"/>
                <a:cs typeface="Helvetica"/>
                <a:sym typeface="Helvetica"/>
              </a:defRPr>
            </a:pPr>
            <a:r>
              <a:rPr lang="en-US" sz="1600" dirty="0"/>
              <a:t>Original Video</a:t>
            </a:r>
            <a:r>
              <a:rPr lang="en-US" sz="1600" baseline="0" dirty="0"/>
              <a:t> Link: https://vimeo.com/155481563    https://</a:t>
            </a:r>
            <a:r>
              <a:rPr lang="en-US" sz="1600" baseline="0" dirty="0" err="1"/>
              <a:t>youtu.be</a:t>
            </a:r>
            <a:r>
              <a:rPr lang="en-US" sz="1600" baseline="0"/>
              <a:t>/5K5y4aDKWw8</a:t>
            </a:r>
            <a:endParaRPr lang="en-US" sz="1600" dirty="0"/>
          </a:p>
          <a:p>
            <a:pPr defTabSz="650240">
              <a:lnSpc>
                <a:spcPct val="100000"/>
              </a:lnSpc>
              <a:defRPr sz="3000">
                <a:latin typeface="Helvetica"/>
                <a:ea typeface="Helvetica"/>
                <a:cs typeface="Helvetica"/>
                <a:sym typeface="Helvetica"/>
              </a:defRPr>
            </a:pPr>
            <a:endParaRPr lang="en-US" sz="1600" dirty="0"/>
          </a:p>
          <a:p>
            <a:pPr defTabSz="650240">
              <a:lnSpc>
                <a:spcPct val="100000"/>
              </a:lnSpc>
              <a:defRPr sz="3000">
                <a:latin typeface="Helvetica"/>
                <a:ea typeface="Helvetica"/>
                <a:cs typeface="Helvetica"/>
                <a:sym typeface="Helvetica"/>
              </a:defRPr>
            </a:pPr>
            <a:r>
              <a:rPr lang="en-US" sz="1600" dirty="0"/>
              <a:t>Rumors began that King Louie was trying to stop the National  Assembly and its reforms. Other rumors suggesting royal troops were coming to Paris to attack French citizens. People began to gather weapons in order to defend the city against attack. On July 14, a mob searching for gunpowder and arms </a:t>
            </a:r>
            <a:r>
              <a:rPr lang="en-US" sz="1600" b="1" u="sng" dirty="0"/>
              <a:t>stormed the Bastille</a:t>
            </a:r>
            <a:r>
              <a:rPr lang="en-US" sz="1600" dirty="0"/>
              <a:t>, a Paris prison. The mob over- whelmed the guard and seized control of the building. The angry attackers hacked the prison commander and several guards to death, and then paraded around the streets with the dead men’s heads on pikes. </a:t>
            </a:r>
          </a:p>
          <a:p>
            <a:pPr defTabSz="650240">
              <a:lnSpc>
                <a:spcPct val="100000"/>
              </a:lnSpc>
              <a:defRPr sz="3000">
                <a:latin typeface="Helvetica"/>
                <a:ea typeface="Helvetica"/>
                <a:cs typeface="Helvetica"/>
                <a:sym typeface="Helvetica"/>
              </a:defRPr>
            </a:pPr>
            <a:r>
              <a:rPr lang="en-US" sz="1600" dirty="0"/>
              <a:t>The fall of the Bastille became a great symbolic act of revolution to the French people. Ever since, July 14—Bastille Day—has been a French national holiday, similar to the Fourth of July in the United States. </a:t>
            </a:r>
          </a:p>
          <a:p>
            <a:pPr defTabSz="650240">
              <a:lnSpc>
                <a:spcPct val="100000"/>
              </a:lnSpc>
              <a:defRPr sz="3000">
                <a:latin typeface="Helvetica"/>
                <a:ea typeface="Helvetica"/>
                <a:cs typeface="Helvetica"/>
                <a:sym typeface="Helvetica"/>
              </a:defRPr>
            </a:pPr>
            <a:endParaRPr lang="en-US" sz="1600" dirty="0"/>
          </a:p>
          <a:p>
            <a:pPr defTabSz="650240">
              <a:lnSpc>
                <a:spcPct val="100000"/>
              </a:lnSpc>
              <a:defRPr sz="3000">
                <a:latin typeface="Helvetica"/>
                <a:ea typeface="Helvetica"/>
                <a:cs typeface="Helvetica"/>
                <a:sym typeface="Helvetica"/>
              </a:defRPr>
            </a:pPr>
            <a:r>
              <a:rPr lang="en-US" sz="1600" b="1" u="sng" dirty="0"/>
              <a:t>Great Fear</a:t>
            </a:r>
            <a:r>
              <a:rPr lang="en-US" sz="1600" dirty="0"/>
              <a:t> Rebellion spread from Paris into the countryside. From one village to the next, wild rumors circulated that the nobles were hiring outlaws to terrorize the peasants. A wave of senseless panic called the Great Fear rolled through France.  The peasants, armed with</a:t>
            </a:r>
            <a:br>
              <a:rPr lang="en-US" sz="1600" dirty="0"/>
            </a:br>
            <a:r>
              <a:rPr lang="en-US" sz="1600" dirty="0"/>
              <a:t>pitchforks and other farm tools, broke into nobles’ manor</a:t>
            </a:r>
            <a:br>
              <a:rPr lang="en-US" sz="1600" dirty="0"/>
            </a:br>
            <a:r>
              <a:rPr lang="en-US" sz="1600" dirty="0"/>
              <a:t>houses and destroyed the old legal papers that bound them to</a:t>
            </a:r>
            <a:br>
              <a:rPr lang="en-US" sz="1600" dirty="0"/>
            </a:br>
            <a:r>
              <a:rPr lang="en-US" sz="1600" dirty="0"/>
              <a:t>pay feudal dues. In some cases, the peasants simply burned down the manor houses.</a:t>
            </a: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600" u="none" baseline="0" dirty="0">
                <a:latin typeface="Lucida Grande"/>
                <a:ea typeface="Lucida Grande"/>
                <a:cs typeface="Lucida Grande"/>
                <a:sym typeface="Lucida Grande"/>
              </a:rPr>
              <a:t>rumors that the king was going to attack the citizens of Paris</a:t>
            </a:r>
            <a:endParaRPr lang="en-US" dirty="0"/>
          </a:p>
        </p:txBody>
      </p:sp>
    </p:spTree>
    <p:extLst>
      <p:ext uri="{BB962C8B-B14F-4D97-AF65-F5344CB8AC3E}">
        <p14:creationId xmlns:p14="http://schemas.microsoft.com/office/powerpoint/2010/main" val="89384571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7" name="Shape 177"/>
          <p:cNvSpPr>
            <a:spLocks noGrp="1" noRot="1" noChangeAspect="1"/>
          </p:cNvSpPr>
          <p:nvPr>
            <p:ph type="sldImg"/>
          </p:nvPr>
        </p:nvSpPr>
        <p:spPr>
          <a:prstGeom prst="rect">
            <a:avLst/>
          </a:prstGeom>
        </p:spPr>
        <p:txBody>
          <a:bodyPr/>
          <a:lstStyle/>
          <a:p>
            <a:endParaRPr/>
          </a:p>
        </p:txBody>
      </p:sp>
      <p:sp>
        <p:nvSpPr>
          <p:cNvPr id="178" name="Shape 178"/>
          <p:cNvSpPr>
            <a:spLocks noGrp="1"/>
          </p:cNvSpPr>
          <p:nvPr>
            <p:ph type="body" sz="quarter" idx="1"/>
          </p:nvPr>
        </p:nvSpPr>
        <p:spPr>
          <a:prstGeom prst="rect">
            <a:avLst/>
          </a:prstGeom>
        </p:spPr>
        <p:txBody>
          <a:bodyPr/>
          <a:lstStyle/>
          <a:p>
            <a:pPr>
              <a:defRPr sz="3000" b="1"/>
            </a:pPr>
            <a:r>
              <a:rPr sz="1600" u="sng" dirty="0">
                <a:latin typeface="Arial" panose="020B0604020202020204" pitchFamily="34" charset="0"/>
                <a:cs typeface="Arial" panose="020B0604020202020204" pitchFamily="34" charset="0"/>
              </a:rPr>
              <a:t>Day 1</a:t>
            </a:r>
            <a:r>
              <a:rPr sz="1600" dirty="0">
                <a:latin typeface="Arial" panose="020B0604020202020204" pitchFamily="34" charset="0"/>
                <a:cs typeface="Arial" panose="020B0604020202020204" pitchFamily="34" charset="0"/>
              </a:rPr>
              <a:t> Exit Ticket</a:t>
            </a:r>
          </a:p>
          <a:p>
            <a:pPr>
              <a:defRPr sz="3000" b="1"/>
            </a:pPr>
            <a:r>
              <a:rPr sz="1600" dirty="0">
                <a:latin typeface="Arial" panose="020B0604020202020204" pitchFamily="34" charset="0"/>
                <a:cs typeface="Arial" panose="020B0604020202020204" pitchFamily="34" charset="0"/>
              </a:rPr>
              <a:t>Rumors were spread that the feudal lords or even the king had ordered the military or robbers or  to murder peasants.</a:t>
            </a: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x">
  <p:cSld name="Blank copy 1">
    <p:spTree>
      <p:nvGrpSpPr>
        <p:cNvPr id="1" name=""/>
        <p:cNvGrpSpPr/>
        <p:nvPr/>
      </p:nvGrpSpPr>
      <p:grpSpPr>
        <a:xfrm>
          <a:off x="0" y="0"/>
          <a:ext cx="0" cy="0"/>
          <a:chOff x="0" y="0"/>
          <a:chExt cx="0" cy="0"/>
        </a:xfrm>
      </p:grpSpPr>
    </p:spTree>
  </p:cSld>
  <p:clrMapOvr>
    <a:masterClrMapping/>
  </p:clrMapOvr>
  <p:transition spd="med"/>
</p:sldLayout>
</file>

<file path=ppt/slideLayouts/slideLayout2.xml><?xml version="1.0" encoding="utf-8"?>
<p:sldLayout xmlns:a="http://schemas.openxmlformats.org/drawingml/2006/main" xmlns:r="http://schemas.openxmlformats.org/officeDocument/2006/relationships" xmlns:p="http://schemas.openxmlformats.org/presentationml/2006/main" type="tx">
  <p:cSld name="Blank copy">
    <p:spTree>
      <p:nvGrpSpPr>
        <p:cNvPr id="1" name=""/>
        <p:cNvGrpSpPr/>
        <p:nvPr/>
      </p:nvGrpSpPr>
      <p:grpSpPr>
        <a:xfrm>
          <a:off x="0" y="0"/>
          <a:ext cx="0" cy="0"/>
          <a:chOff x="0" y="0"/>
          <a:chExt cx="0" cy="0"/>
        </a:xfrm>
      </p:grpSpPr>
      <p:sp>
        <p:nvSpPr>
          <p:cNvPr id="13" name="Shape 13"/>
          <p:cNvSpPr/>
          <p:nvPr/>
        </p:nvSpPr>
        <p:spPr>
          <a:xfrm>
            <a:off x="-25400" y="279400"/>
            <a:ext cx="9309100" cy="6032500"/>
          </a:xfrm>
          <a:prstGeom prst="rect">
            <a:avLst/>
          </a:prstGeom>
          <a:solidFill>
            <a:srgbClr val="FFFEFB"/>
          </a:solidFill>
          <a:ln w="12700">
            <a:round/>
          </a:ln>
        </p:spPr>
        <p:txBody>
          <a:bodyPr lIns="0" tIns="0" rIns="0" bIns="0" anchor="ctr"/>
          <a:lstStyle/>
          <a:p>
            <a:pPr lvl="0"/>
            <a:endParaRPr/>
          </a:p>
        </p:txBody>
      </p:sp>
      <p:sp>
        <p:nvSpPr>
          <p:cNvPr id="14" name="Shape 14"/>
          <p:cNvSpPr/>
          <p:nvPr/>
        </p:nvSpPr>
        <p:spPr>
          <a:xfrm>
            <a:off x="-50800" y="-50800"/>
            <a:ext cx="9271000" cy="927100"/>
          </a:xfrm>
          <a:prstGeom prst="rect">
            <a:avLst/>
          </a:prstGeom>
          <a:solidFill>
            <a:srgbClr val="000102"/>
          </a:solidFill>
          <a:ln w="12700">
            <a:round/>
          </a:ln>
        </p:spPr>
        <p:txBody>
          <a:bodyPr lIns="0" tIns="0" rIns="0" bIns="0" anchor="ctr"/>
          <a:lstStyle/>
          <a:p>
            <a:pPr lvl="0"/>
            <a:endParaRPr/>
          </a:p>
        </p:txBody>
      </p:sp>
      <p:sp>
        <p:nvSpPr>
          <p:cNvPr id="15" name="Shape 15"/>
          <p:cNvSpPr/>
          <p:nvPr/>
        </p:nvSpPr>
        <p:spPr>
          <a:xfrm>
            <a:off x="-50800" y="5956300"/>
            <a:ext cx="9271000" cy="927100"/>
          </a:xfrm>
          <a:prstGeom prst="rect">
            <a:avLst/>
          </a:prstGeom>
          <a:solidFill>
            <a:srgbClr val="000102"/>
          </a:solidFill>
          <a:ln w="12700">
            <a:round/>
          </a:ln>
        </p:spPr>
        <p:txBody>
          <a:bodyPr lIns="0" tIns="0" rIns="0" bIns="0" anchor="ctr"/>
          <a:lstStyle/>
          <a:p>
            <a:pPr lvl="0"/>
            <a:endParaRPr/>
          </a:p>
        </p:txBody>
      </p:sp>
      <p:pic>
        <p:nvPicPr>
          <p:cNvPr id="16" name="Frnch Background.png"/>
          <p:cNvPicPr/>
          <p:nvPr/>
        </p:nvPicPr>
        <p:blipFill>
          <a:blip r:embed="rId2"/>
          <a:stretch>
            <a:fillRect/>
          </a:stretch>
        </p:blipFill>
        <p:spPr>
          <a:xfrm>
            <a:off x="-44450" y="812186"/>
            <a:ext cx="9169400" cy="5207001"/>
          </a:xfrm>
          <a:prstGeom prst="rect">
            <a:avLst/>
          </a:prstGeom>
          <a:ln w="12700">
            <a:round/>
          </a:ln>
        </p:spPr>
      </p:pic>
      <p:sp>
        <p:nvSpPr>
          <p:cNvPr id="17" name="Shape 17"/>
          <p:cNvSpPr/>
          <p:nvPr/>
        </p:nvSpPr>
        <p:spPr>
          <a:xfrm rot="10800000" flipH="1">
            <a:off x="0" y="0"/>
            <a:ext cx="9131300" cy="876300"/>
          </a:xfrm>
          <a:custGeom>
            <a:avLst/>
            <a:gdLst/>
            <a:ahLst/>
            <a:cxnLst>
              <a:cxn ang="0">
                <a:pos x="wd2" y="hd2"/>
              </a:cxn>
              <a:cxn ang="5400000">
                <a:pos x="wd2" y="hd2"/>
              </a:cxn>
              <a:cxn ang="10800000">
                <a:pos x="wd2" y="hd2"/>
              </a:cxn>
              <a:cxn ang="16200000">
                <a:pos x="wd2" y="hd2"/>
              </a:cxn>
            </a:cxnLst>
            <a:rect l="0" t="0" r="r" b="b"/>
            <a:pathLst>
              <a:path w="21600" h="21600" extrusionOk="0">
                <a:moveTo>
                  <a:pt x="721" y="313"/>
                </a:moveTo>
                <a:lnTo>
                  <a:pt x="5678" y="1252"/>
                </a:lnTo>
                <a:lnTo>
                  <a:pt x="8442" y="626"/>
                </a:lnTo>
                <a:lnTo>
                  <a:pt x="10154" y="939"/>
                </a:lnTo>
                <a:lnTo>
                  <a:pt x="13008" y="1252"/>
                </a:lnTo>
                <a:lnTo>
                  <a:pt x="16072" y="0"/>
                </a:lnTo>
                <a:lnTo>
                  <a:pt x="17815" y="626"/>
                </a:lnTo>
                <a:lnTo>
                  <a:pt x="19767" y="939"/>
                </a:lnTo>
                <a:lnTo>
                  <a:pt x="20428" y="1252"/>
                </a:lnTo>
                <a:lnTo>
                  <a:pt x="20699" y="1565"/>
                </a:lnTo>
                <a:lnTo>
                  <a:pt x="21480" y="2504"/>
                </a:lnTo>
                <a:lnTo>
                  <a:pt x="21600" y="20348"/>
                </a:lnTo>
                <a:lnTo>
                  <a:pt x="8111" y="21600"/>
                </a:lnTo>
                <a:lnTo>
                  <a:pt x="751" y="21287"/>
                </a:lnTo>
                <a:lnTo>
                  <a:pt x="30" y="20974"/>
                </a:lnTo>
                <a:lnTo>
                  <a:pt x="0" y="2504"/>
                </a:lnTo>
                <a:lnTo>
                  <a:pt x="240" y="939"/>
                </a:lnTo>
              </a:path>
            </a:pathLst>
          </a:custGeom>
          <a:solidFill>
            <a:srgbClr val="0048AA"/>
          </a:solidFill>
          <a:ln w="25400">
            <a:solidFill/>
            <a:round/>
          </a:ln>
        </p:spPr>
        <p:txBody>
          <a:bodyPr lIns="0" tIns="0" rIns="0" bIns="0" anchor="ctr"/>
          <a:lstStyle/>
          <a:p>
            <a:pPr lvl="0"/>
            <a:endParaRPr/>
          </a:p>
        </p:txBody>
      </p:sp>
      <p:sp>
        <p:nvSpPr>
          <p:cNvPr id="18" name="Shape 18"/>
          <p:cNvSpPr/>
          <p:nvPr/>
        </p:nvSpPr>
        <p:spPr>
          <a:xfrm>
            <a:off x="12700" y="5981700"/>
            <a:ext cx="9131300" cy="876300"/>
          </a:xfrm>
          <a:custGeom>
            <a:avLst/>
            <a:gdLst/>
            <a:ahLst/>
            <a:cxnLst>
              <a:cxn ang="0">
                <a:pos x="wd2" y="hd2"/>
              </a:cxn>
              <a:cxn ang="5400000">
                <a:pos x="wd2" y="hd2"/>
              </a:cxn>
              <a:cxn ang="10800000">
                <a:pos x="wd2" y="hd2"/>
              </a:cxn>
              <a:cxn ang="16200000">
                <a:pos x="wd2" y="hd2"/>
              </a:cxn>
            </a:cxnLst>
            <a:rect l="0" t="0" r="r" b="b"/>
            <a:pathLst>
              <a:path w="21600" h="21600" extrusionOk="0">
                <a:moveTo>
                  <a:pt x="721" y="313"/>
                </a:moveTo>
                <a:lnTo>
                  <a:pt x="5678" y="1252"/>
                </a:lnTo>
                <a:lnTo>
                  <a:pt x="8442" y="626"/>
                </a:lnTo>
                <a:lnTo>
                  <a:pt x="10154" y="939"/>
                </a:lnTo>
                <a:lnTo>
                  <a:pt x="13008" y="1252"/>
                </a:lnTo>
                <a:lnTo>
                  <a:pt x="16072" y="0"/>
                </a:lnTo>
                <a:lnTo>
                  <a:pt x="17815" y="626"/>
                </a:lnTo>
                <a:lnTo>
                  <a:pt x="19767" y="939"/>
                </a:lnTo>
                <a:lnTo>
                  <a:pt x="20428" y="1252"/>
                </a:lnTo>
                <a:lnTo>
                  <a:pt x="20699" y="1565"/>
                </a:lnTo>
                <a:lnTo>
                  <a:pt x="21480" y="2504"/>
                </a:lnTo>
                <a:lnTo>
                  <a:pt x="21600" y="20348"/>
                </a:lnTo>
                <a:lnTo>
                  <a:pt x="8111" y="21600"/>
                </a:lnTo>
                <a:lnTo>
                  <a:pt x="751" y="21287"/>
                </a:lnTo>
                <a:lnTo>
                  <a:pt x="30" y="20974"/>
                </a:lnTo>
                <a:lnTo>
                  <a:pt x="0" y="2504"/>
                </a:lnTo>
                <a:lnTo>
                  <a:pt x="240" y="939"/>
                </a:lnTo>
              </a:path>
            </a:pathLst>
          </a:custGeom>
          <a:solidFill>
            <a:srgbClr val="AB1600"/>
          </a:solidFill>
          <a:ln w="12700">
            <a:round/>
          </a:ln>
        </p:spPr>
        <p:txBody>
          <a:bodyPr lIns="0" tIns="0" rIns="0" bIns="0" anchor="ctr"/>
          <a:lstStyle/>
          <a:p>
            <a:pPr lvl="0"/>
            <a:endParaRPr/>
          </a:p>
        </p:txBody>
      </p:sp>
    </p:spTree>
  </p:cSld>
  <p:clrMapOvr>
    <a:masterClrMapping/>
  </p:clrMapOvr>
  <p:transition spd="med"/>
</p:sldLayout>
</file>

<file path=ppt/slideLayouts/slideLayout3.xml><?xml version="1.0" encoding="utf-8"?>
<p:sldLayout xmlns:a="http://schemas.openxmlformats.org/drawingml/2006/main" xmlns:r="http://schemas.openxmlformats.org/officeDocument/2006/relationships" xmlns:p="http://schemas.openxmlformats.org/presentationml/2006/main" type="title">
  <p:cSld name="Title &amp; Subtitle">
    <p:spTree>
      <p:nvGrpSpPr>
        <p:cNvPr id="1" name=""/>
        <p:cNvGrpSpPr/>
        <p:nvPr/>
      </p:nvGrpSpPr>
      <p:grpSpPr>
        <a:xfrm>
          <a:off x="0" y="0"/>
          <a:ext cx="0" cy="0"/>
          <a:chOff x="0" y="0"/>
          <a:chExt cx="0" cy="0"/>
        </a:xfrm>
      </p:grpSpPr>
      <p:sp>
        <p:nvSpPr>
          <p:cNvPr id="11" name="Shape 11"/>
          <p:cNvSpPr>
            <a:spLocks noGrp="1"/>
          </p:cNvSpPr>
          <p:nvPr>
            <p:ph type="title"/>
          </p:nvPr>
        </p:nvSpPr>
        <p:spPr>
          <a:xfrm>
            <a:off x="892969" y="1151930"/>
            <a:ext cx="7358063" cy="2321719"/>
          </a:xfrm>
          <a:prstGeom prst="rect">
            <a:avLst/>
          </a:prstGeom>
        </p:spPr>
        <p:txBody>
          <a:bodyPr anchor="b"/>
          <a:lstStyle/>
          <a:p>
            <a:r>
              <a:t>Title Text</a:t>
            </a:r>
          </a:p>
        </p:txBody>
      </p:sp>
      <p:sp>
        <p:nvSpPr>
          <p:cNvPr id="12" name="Shape 12"/>
          <p:cNvSpPr>
            <a:spLocks noGrp="1"/>
          </p:cNvSpPr>
          <p:nvPr>
            <p:ph type="body" sz="quarter" idx="1"/>
          </p:nvPr>
        </p:nvSpPr>
        <p:spPr>
          <a:xfrm>
            <a:off x="892969" y="3536156"/>
            <a:ext cx="7358063" cy="794742"/>
          </a:xfrm>
          <a:prstGeom prst="rect">
            <a:avLst/>
          </a:prstGeom>
        </p:spPr>
        <p:txBody>
          <a:bodyPr lIns="64291" tIns="32146" rIns="64291" bIns="32146" anchor="t"/>
          <a:lstStyle>
            <a:lvl1pPr marL="0" indent="0" algn="ctr">
              <a:spcBef>
                <a:spcPts val="0"/>
              </a:spcBef>
              <a:buSzTx/>
              <a:buNone/>
              <a:defRPr sz="2200"/>
            </a:lvl1pPr>
            <a:lvl2pPr marL="0" indent="160729" algn="ctr">
              <a:spcBef>
                <a:spcPts val="0"/>
              </a:spcBef>
              <a:buSzTx/>
              <a:buNone/>
              <a:defRPr sz="2200"/>
            </a:lvl2pPr>
            <a:lvl3pPr marL="0" indent="321457" algn="ctr">
              <a:spcBef>
                <a:spcPts val="0"/>
              </a:spcBef>
              <a:buSzTx/>
              <a:buNone/>
              <a:defRPr sz="2200"/>
            </a:lvl3pPr>
            <a:lvl4pPr marL="0" indent="482186" algn="ctr">
              <a:spcBef>
                <a:spcPts val="0"/>
              </a:spcBef>
              <a:buSzTx/>
              <a:buNone/>
              <a:defRPr sz="2200"/>
            </a:lvl4pPr>
            <a:lvl5pPr marL="0" indent="642915" algn="ctr">
              <a:spcBef>
                <a:spcPts val="0"/>
              </a:spcBef>
              <a:buSzTx/>
              <a:buNone/>
              <a:defRPr sz="2200"/>
            </a:lvl5pPr>
          </a:lstStyle>
          <a:p>
            <a:r>
              <a:t>Body Level One</a:t>
            </a:r>
          </a:p>
          <a:p>
            <a:pPr lvl="1"/>
            <a:r>
              <a:t>Body Level Two</a:t>
            </a:r>
          </a:p>
          <a:p>
            <a:pPr lvl="2"/>
            <a:r>
              <a:t>Body Level Three</a:t>
            </a:r>
          </a:p>
          <a:p>
            <a:pPr lvl="3"/>
            <a:r>
              <a:t>Body Level Four</a:t>
            </a:r>
          </a:p>
          <a:p>
            <a:pPr lvl="4"/>
            <a:r>
              <a:t>Body Level Five</a:t>
            </a:r>
          </a:p>
        </p:txBody>
      </p:sp>
      <p:sp>
        <p:nvSpPr>
          <p:cNvPr id="13" name="Shape 13"/>
          <p:cNvSpPr>
            <a:spLocks noGrp="1"/>
          </p:cNvSpPr>
          <p:nvPr>
            <p:ph type="sldNum" sz="quarter" idx="2"/>
          </p:nvPr>
        </p:nvSpPr>
        <p:spPr>
          <a:xfrm>
            <a:off x="4437983" y="6509742"/>
            <a:ext cx="259104" cy="267891"/>
          </a:xfrm>
          <a:prstGeom prst="rect">
            <a:avLst/>
          </a:prstGeom>
        </p:spPr>
        <p:txBody>
          <a:bodyPr lIns="64291" tIns="32146" rIns="64291" bIns="32146"/>
          <a:lstStyle/>
          <a:p>
            <a:fld id="{86CB4B4D-7CA3-9044-876B-883B54F8677D}" type="slidenum">
              <a:t>‹#›</a:t>
            </a:fld>
            <a:endParaRPr/>
          </a:p>
        </p:txBody>
      </p:sp>
    </p:spTree>
    <p:extLst>
      <p:ext uri="{BB962C8B-B14F-4D97-AF65-F5344CB8AC3E}">
        <p14:creationId xmlns:p14="http://schemas.microsoft.com/office/powerpoint/2010/main" val="3396340858"/>
      </p:ext>
    </p:extLst>
  </p:cSld>
  <p:clrMapOvr>
    <a:masterClrMapping/>
  </p:clrMapOvr>
  <p:transition spd="med"/>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hape 2"/>
          <p:cNvSpPr>
            <a:spLocks noGrp="1"/>
          </p:cNvSpPr>
          <p:nvPr>
            <p:ph type="title"/>
          </p:nvPr>
        </p:nvSpPr>
        <p:spPr>
          <a:xfrm>
            <a:off x="889000" y="279400"/>
            <a:ext cx="7366000" cy="1397000"/>
          </a:xfrm>
          <a:prstGeom prst="rect">
            <a:avLst/>
          </a:prstGeom>
          <a:ln w="12700">
            <a:miter lim="400000"/>
          </a:ln>
          <a:effectLst>
            <a:outerShdw blurRad="25400" dist="25400" dir="2700000" rotWithShape="0">
              <a:srgbClr val="FFFFFF">
                <a:alpha val="75000"/>
              </a:srgbClr>
            </a:outerShdw>
          </a:effectLst>
          <a:extLst>
            <a:ext uri="{C572A759-6A51-4108-AA02-DFA0A04FC94B}">
              <ma14:wrappingTextBoxFlag xmlns:ma14="http://schemas.microsoft.com/office/mac/drawingml/2011/main" xmlns="" val="1"/>
            </a:ext>
          </a:extLst>
        </p:spPr>
        <p:txBody>
          <a:bodyPr lIns="0" tIns="0" rIns="0" bIns="0" anchor="ctr"/>
          <a:lstStyle>
            <a:lvl1pPr>
              <a:tabLst>
                <a:tab pos="863600" algn="l"/>
              </a:tabLst>
            </a:lvl1pPr>
          </a:lstStyle>
          <a:p>
            <a:pPr lvl="0">
              <a:defRPr sz="1800">
                <a:solidFill>
                  <a:srgbClr val="000000"/>
                </a:solidFill>
              </a:defRPr>
            </a:pPr>
            <a:r>
              <a:rPr sz="4400">
                <a:solidFill>
                  <a:srgbClr val="55533A"/>
                </a:solidFill>
              </a:rPr>
              <a:t>Title Text</a:t>
            </a:r>
          </a:p>
        </p:txBody>
      </p:sp>
    </p:spTree>
  </p:cSld>
  <p:clrMap bg1="dk1" tx1="lt1" bg2="dk2" tx2="lt2" accent1="accent1" accent2="accent2" accent3="accent3" accent4="accent4" accent5="accent5" accent6="accent6" hlink="hlink" folHlink="folHlink"/>
  <p:sldLayoutIdLst>
    <p:sldLayoutId id="2147483650" r:id="rId1"/>
    <p:sldLayoutId id="2147483651" r:id="rId2"/>
    <p:sldLayoutId id="2147483653" r:id="rId3"/>
  </p:sldLayoutIdLst>
  <p:transition spd="med"/>
  <p:txStyles>
    <p:titleStyle>
      <a:lvl1pPr algn="ctr" defTabSz="406400">
        <a:lnSpc>
          <a:spcPts val="5200"/>
        </a:lnSpc>
        <a:spcBef>
          <a:spcPts val="200"/>
        </a:spcBef>
        <a:tabLst>
          <a:tab pos="863600" algn="l"/>
        </a:tabLst>
        <a:defRPr sz="4400">
          <a:solidFill>
            <a:srgbClr val="55533A"/>
          </a:solidFill>
          <a:latin typeface="+mn-lt"/>
          <a:ea typeface="+mn-ea"/>
          <a:cs typeface="+mn-cs"/>
          <a:sym typeface="Hoefler Text"/>
        </a:defRPr>
      </a:lvl1pPr>
      <a:lvl2pPr indent="228600" algn="ctr" defTabSz="406400">
        <a:lnSpc>
          <a:spcPts val="5200"/>
        </a:lnSpc>
        <a:spcBef>
          <a:spcPts val="200"/>
        </a:spcBef>
        <a:tabLst>
          <a:tab pos="863600" algn="l"/>
        </a:tabLst>
        <a:defRPr sz="4400">
          <a:solidFill>
            <a:srgbClr val="55533A"/>
          </a:solidFill>
          <a:latin typeface="+mn-lt"/>
          <a:ea typeface="+mn-ea"/>
          <a:cs typeface="+mn-cs"/>
          <a:sym typeface="Hoefler Text"/>
        </a:defRPr>
      </a:lvl2pPr>
      <a:lvl3pPr indent="457200" algn="ctr" defTabSz="406400">
        <a:lnSpc>
          <a:spcPts val="5200"/>
        </a:lnSpc>
        <a:spcBef>
          <a:spcPts val="200"/>
        </a:spcBef>
        <a:tabLst>
          <a:tab pos="863600" algn="l"/>
        </a:tabLst>
        <a:defRPr sz="4400">
          <a:solidFill>
            <a:srgbClr val="55533A"/>
          </a:solidFill>
          <a:latin typeface="+mn-lt"/>
          <a:ea typeface="+mn-ea"/>
          <a:cs typeface="+mn-cs"/>
          <a:sym typeface="Hoefler Text"/>
        </a:defRPr>
      </a:lvl3pPr>
      <a:lvl4pPr indent="685800" algn="ctr" defTabSz="406400">
        <a:lnSpc>
          <a:spcPts val="5200"/>
        </a:lnSpc>
        <a:spcBef>
          <a:spcPts val="200"/>
        </a:spcBef>
        <a:tabLst>
          <a:tab pos="863600" algn="l"/>
        </a:tabLst>
        <a:defRPr sz="4400">
          <a:solidFill>
            <a:srgbClr val="55533A"/>
          </a:solidFill>
          <a:latin typeface="+mn-lt"/>
          <a:ea typeface="+mn-ea"/>
          <a:cs typeface="+mn-cs"/>
          <a:sym typeface="Hoefler Text"/>
        </a:defRPr>
      </a:lvl4pPr>
      <a:lvl5pPr indent="914400" algn="ctr" defTabSz="406400">
        <a:lnSpc>
          <a:spcPts val="5200"/>
        </a:lnSpc>
        <a:spcBef>
          <a:spcPts val="200"/>
        </a:spcBef>
        <a:tabLst>
          <a:tab pos="863600" algn="l"/>
        </a:tabLst>
        <a:defRPr sz="4400">
          <a:solidFill>
            <a:srgbClr val="55533A"/>
          </a:solidFill>
          <a:latin typeface="+mn-lt"/>
          <a:ea typeface="+mn-ea"/>
          <a:cs typeface="+mn-cs"/>
          <a:sym typeface="Hoefler Text"/>
        </a:defRPr>
      </a:lvl5pPr>
      <a:lvl6pPr indent="1143000" algn="ctr" defTabSz="406400">
        <a:lnSpc>
          <a:spcPts val="5200"/>
        </a:lnSpc>
        <a:spcBef>
          <a:spcPts val="200"/>
        </a:spcBef>
        <a:tabLst>
          <a:tab pos="863600" algn="l"/>
        </a:tabLst>
        <a:defRPr sz="4400">
          <a:solidFill>
            <a:srgbClr val="55533A"/>
          </a:solidFill>
          <a:latin typeface="+mn-lt"/>
          <a:ea typeface="+mn-ea"/>
          <a:cs typeface="+mn-cs"/>
          <a:sym typeface="Hoefler Text"/>
        </a:defRPr>
      </a:lvl6pPr>
      <a:lvl7pPr indent="1371600" algn="ctr" defTabSz="406400">
        <a:lnSpc>
          <a:spcPts val="5200"/>
        </a:lnSpc>
        <a:spcBef>
          <a:spcPts val="200"/>
        </a:spcBef>
        <a:tabLst>
          <a:tab pos="863600" algn="l"/>
        </a:tabLst>
        <a:defRPr sz="4400">
          <a:solidFill>
            <a:srgbClr val="55533A"/>
          </a:solidFill>
          <a:latin typeface="+mn-lt"/>
          <a:ea typeface="+mn-ea"/>
          <a:cs typeface="+mn-cs"/>
          <a:sym typeface="Hoefler Text"/>
        </a:defRPr>
      </a:lvl7pPr>
      <a:lvl8pPr indent="1600200" algn="ctr" defTabSz="406400">
        <a:lnSpc>
          <a:spcPts val="5200"/>
        </a:lnSpc>
        <a:spcBef>
          <a:spcPts val="200"/>
        </a:spcBef>
        <a:tabLst>
          <a:tab pos="863600" algn="l"/>
        </a:tabLst>
        <a:defRPr sz="4400">
          <a:solidFill>
            <a:srgbClr val="55533A"/>
          </a:solidFill>
          <a:latin typeface="+mn-lt"/>
          <a:ea typeface="+mn-ea"/>
          <a:cs typeface="+mn-cs"/>
          <a:sym typeface="Hoefler Text"/>
        </a:defRPr>
      </a:lvl8pPr>
      <a:lvl9pPr indent="1828800" algn="ctr" defTabSz="406400">
        <a:lnSpc>
          <a:spcPts val="5200"/>
        </a:lnSpc>
        <a:spcBef>
          <a:spcPts val="200"/>
        </a:spcBef>
        <a:tabLst>
          <a:tab pos="863600" algn="l"/>
        </a:tabLst>
        <a:defRPr sz="4400">
          <a:solidFill>
            <a:srgbClr val="55533A"/>
          </a:solidFill>
          <a:latin typeface="+mn-lt"/>
          <a:ea typeface="+mn-ea"/>
          <a:cs typeface="+mn-cs"/>
          <a:sym typeface="Hoefler Text"/>
        </a:defRPr>
      </a:lvl9pPr>
    </p:titleStyle>
    <p:bodyStyle>
      <a:lvl1pPr marL="509395" indent="-318895" defTabSz="406400">
        <a:lnSpc>
          <a:spcPts val="2800"/>
        </a:lnSpc>
        <a:spcBef>
          <a:spcPts val="2400"/>
        </a:spcBef>
        <a:buSzPct val="125000"/>
        <a:buChar char="•"/>
        <a:tabLst>
          <a:tab pos="698500" algn="l"/>
          <a:tab pos="952500" algn="l"/>
          <a:tab pos="1206500" algn="l"/>
          <a:tab pos="1460500" algn="l"/>
          <a:tab pos="1701800" algn="l"/>
          <a:tab pos="1943100" algn="l"/>
          <a:tab pos="2197100" algn="l"/>
          <a:tab pos="2451100" algn="l"/>
          <a:tab pos="2705100" algn="l"/>
          <a:tab pos="2959100" algn="l"/>
          <a:tab pos="3200400" algn="l"/>
          <a:tab pos="3454400" algn="l"/>
        </a:tabLst>
        <a:defRPr sz="2400">
          <a:solidFill>
            <a:srgbClr val="55533A"/>
          </a:solidFill>
          <a:latin typeface="+mn-lt"/>
          <a:ea typeface="+mn-ea"/>
          <a:cs typeface="+mn-cs"/>
          <a:sym typeface="Hoefler Text"/>
        </a:defRPr>
      </a:lvl1pPr>
      <a:lvl2pPr marL="903095" indent="-318895" defTabSz="406400">
        <a:lnSpc>
          <a:spcPts val="2800"/>
        </a:lnSpc>
        <a:spcBef>
          <a:spcPts val="2400"/>
        </a:spcBef>
        <a:buSzPct val="125000"/>
        <a:buChar char="•"/>
        <a:tabLst>
          <a:tab pos="698500" algn="l"/>
          <a:tab pos="952500" algn="l"/>
          <a:tab pos="1206500" algn="l"/>
          <a:tab pos="1460500" algn="l"/>
          <a:tab pos="1701800" algn="l"/>
          <a:tab pos="1943100" algn="l"/>
          <a:tab pos="2197100" algn="l"/>
          <a:tab pos="2451100" algn="l"/>
          <a:tab pos="2705100" algn="l"/>
          <a:tab pos="2959100" algn="l"/>
          <a:tab pos="3200400" algn="l"/>
          <a:tab pos="3454400" algn="l"/>
        </a:tabLst>
        <a:defRPr sz="2400">
          <a:solidFill>
            <a:srgbClr val="55533A"/>
          </a:solidFill>
          <a:latin typeface="+mn-lt"/>
          <a:ea typeface="+mn-ea"/>
          <a:cs typeface="+mn-cs"/>
          <a:sym typeface="Hoefler Text"/>
        </a:defRPr>
      </a:lvl2pPr>
      <a:lvl3pPr marL="1296795" indent="-318895" defTabSz="406400">
        <a:lnSpc>
          <a:spcPts val="2800"/>
        </a:lnSpc>
        <a:spcBef>
          <a:spcPts val="2400"/>
        </a:spcBef>
        <a:buSzPct val="125000"/>
        <a:buChar char="•"/>
        <a:tabLst>
          <a:tab pos="698500" algn="l"/>
          <a:tab pos="952500" algn="l"/>
          <a:tab pos="1206500" algn="l"/>
          <a:tab pos="1460500" algn="l"/>
          <a:tab pos="1701800" algn="l"/>
          <a:tab pos="1943100" algn="l"/>
          <a:tab pos="2197100" algn="l"/>
          <a:tab pos="2451100" algn="l"/>
          <a:tab pos="2705100" algn="l"/>
          <a:tab pos="2959100" algn="l"/>
          <a:tab pos="3200400" algn="l"/>
          <a:tab pos="3454400" algn="l"/>
        </a:tabLst>
        <a:defRPr sz="2400">
          <a:solidFill>
            <a:srgbClr val="55533A"/>
          </a:solidFill>
          <a:latin typeface="+mn-lt"/>
          <a:ea typeface="+mn-ea"/>
          <a:cs typeface="+mn-cs"/>
          <a:sym typeface="Hoefler Text"/>
        </a:defRPr>
      </a:lvl3pPr>
      <a:lvl4pPr marL="1690495" indent="-318895" defTabSz="406400">
        <a:lnSpc>
          <a:spcPts val="2800"/>
        </a:lnSpc>
        <a:spcBef>
          <a:spcPts val="2400"/>
        </a:spcBef>
        <a:buSzPct val="125000"/>
        <a:buChar char="•"/>
        <a:tabLst>
          <a:tab pos="698500" algn="l"/>
          <a:tab pos="952500" algn="l"/>
          <a:tab pos="1206500" algn="l"/>
          <a:tab pos="1460500" algn="l"/>
          <a:tab pos="1701800" algn="l"/>
          <a:tab pos="1943100" algn="l"/>
          <a:tab pos="2197100" algn="l"/>
          <a:tab pos="2451100" algn="l"/>
          <a:tab pos="2705100" algn="l"/>
          <a:tab pos="2959100" algn="l"/>
          <a:tab pos="3200400" algn="l"/>
          <a:tab pos="3454400" algn="l"/>
        </a:tabLst>
        <a:defRPr sz="2400">
          <a:solidFill>
            <a:srgbClr val="55533A"/>
          </a:solidFill>
          <a:latin typeface="+mn-lt"/>
          <a:ea typeface="+mn-ea"/>
          <a:cs typeface="+mn-cs"/>
          <a:sym typeface="Hoefler Text"/>
        </a:defRPr>
      </a:lvl4pPr>
      <a:lvl5pPr marL="2096895" indent="-318895" defTabSz="406400">
        <a:lnSpc>
          <a:spcPts val="2800"/>
        </a:lnSpc>
        <a:spcBef>
          <a:spcPts val="2400"/>
        </a:spcBef>
        <a:buSzPct val="125000"/>
        <a:buChar char="•"/>
        <a:tabLst>
          <a:tab pos="698500" algn="l"/>
          <a:tab pos="952500" algn="l"/>
          <a:tab pos="1206500" algn="l"/>
          <a:tab pos="1460500" algn="l"/>
          <a:tab pos="1701800" algn="l"/>
          <a:tab pos="1943100" algn="l"/>
          <a:tab pos="2197100" algn="l"/>
          <a:tab pos="2451100" algn="l"/>
          <a:tab pos="2705100" algn="l"/>
          <a:tab pos="2959100" algn="l"/>
          <a:tab pos="3200400" algn="l"/>
          <a:tab pos="3454400" algn="l"/>
        </a:tabLst>
        <a:defRPr sz="2400">
          <a:solidFill>
            <a:srgbClr val="55533A"/>
          </a:solidFill>
          <a:latin typeface="+mn-lt"/>
          <a:ea typeface="+mn-ea"/>
          <a:cs typeface="+mn-cs"/>
          <a:sym typeface="Hoefler Text"/>
        </a:defRPr>
      </a:lvl5pPr>
      <a:lvl6pPr marL="2503295" indent="-318895" defTabSz="406400">
        <a:lnSpc>
          <a:spcPts val="2800"/>
        </a:lnSpc>
        <a:spcBef>
          <a:spcPts val="2400"/>
        </a:spcBef>
        <a:buSzPct val="125000"/>
        <a:buChar char="•"/>
        <a:tabLst>
          <a:tab pos="698500" algn="l"/>
          <a:tab pos="952500" algn="l"/>
          <a:tab pos="1206500" algn="l"/>
          <a:tab pos="1460500" algn="l"/>
          <a:tab pos="1701800" algn="l"/>
          <a:tab pos="1943100" algn="l"/>
          <a:tab pos="2197100" algn="l"/>
          <a:tab pos="2451100" algn="l"/>
          <a:tab pos="2705100" algn="l"/>
          <a:tab pos="2959100" algn="l"/>
          <a:tab pos="3200400" algn="l"/>
          <a:tab pos="3454400" algn="l"/>
        </a:tabLst>
        <a:defRPr sz="2400">
          <a:solidFill>
            <a:srgbClr val="55533A"/>
          </a:solidFill>
          <a:latin typeface="+mn-lt"/>
          <a:ea typeface="+mn-ea"/>
          <a:cs typeface="+mn-cs"/>
          <a:sym typeface="Hoefler Text"/>
        </a:defRPr>
      </a:lvl6pPr>
      <a:lvl7pPr marL="2909695" indent="-318895" defTabSz="406400">
        <a:lnSpc>
          <a:spcPts val="2800"/>
        </a:lnSpc>
        <a:spcBef>
          <a:spcPts val="2400"/>
        </a:spcBef>
        <a:buSzPct val="125000"/>
        <a:buChar char="•"/>
        <a:tabLst>
          <a:tab pos="698500" algn="l"/>
          <a:tab pos="952500" algn="l"/>
          <a:tab pos="1206500" algn="l"/>
          <a:tab pos="1460500" algn="l"/>
          <a:tab pos="1701800" algn="l"/>
          <a:tab pos="1943100" algn="l"/>
          <a:tab pos="2197100" algn="l"/>
          <a:tab pos="2451100" algn="l"/>
          <a:tab pos="2705100" algn="l"/>
          <a:tab pos="2959100" algn="l"/>
          <a:tab pos="3200400" algn="l"/>
          <a:tab pos="3454400" algn="l"/>
        </a:tabLst>
        <a:defRPr sz="2400">
          <a:solidFill>
            <a:srgbClr val="55533A"/>
          </a:solidFill>
          <a:latin typeface="+mn-lt"/>
          <a:ea typeface="+mn-ea"/>
          <a:cs typeface="+mn-cs"/>
          <a:sym typeface="Hoefler Text"/>
        </a:defRPr>
      </a:lvl7pPr>
      <a:lvl8pPr marL="3316095" indent="-318895" defTabSz="406400">
        <a:lnSpc>
          <a:spcPts val="2800"/>
        </a:lnSpc>
        <a:spcBef>
          <a:spcPts val="2400"/>
        </a:spcBef>
        <a:buSzPct val="125000"/>
        <a:buChar char="•"/>
        <a:tabLst>
          <a:tab pos="698500" algn="l"/>
          <a:tab pos="952500" algn="l"/>
          <a:tab pos="1206500" algn="l"/>
          <a:tab pos="1460500" algn="l"/>
          <a:tab pos="1701800" algn="l"/>
          <a:tab pos="1943100" algn="l"/>
          <a:tab pos="2197100" algn="l"/>
          <a:tab pos="2451100" algn="l"/>
          <a:tab pos="2705100" algn="l"/>
          <a:tab pos="2959100" algn="l"/>
          <a:tab pos="3200400" algn="l"/>
          <a:tab pos="3454400" algn="l"/>
        </a:tabLst>
        <a:defRPr sz="2400">
          <a:solidFill>
            <a:srgbClr val="55533A"/>
          </a:solidFill>
          <a:latin typeface="+mn-lt"/>
          <a:ea typeface="+mn-ea"/>
          <a:cs typeface="+mn-cs"/>
          <a:sym typeface="Hoefler Text"/>
        </a:defRPr>
      </a:lvl8pPr>
      <a:lvl9pPr marL="3722495" indent="-318895" defTabSz="406400">
        <a:lnSpc>
          <a:spcPts val="2800"/>
        </a:lnSpc>
        <a:spcBef>
          <a:spcPts val="2400"/>
        </a:spcBef>
        <a:buSzPct val="125000"/>
        <a:buChar char="•"/>
        <a:tabLst>
          <a:tab pos="698500" algn="l"/>
          <a:tab pos="952500" algn="l"/>
          <a:tab pos="1206500" algn="l"/>
          <a:tab pos="1460500" algn="l"/>
          <a:tab pos="1701800" algn="l"/>
          <a:tab pos="1943100" algn="l"/>
          <a:tab pos="2197100" algn="l"/>
          <a:tab pos="2451100" algn="l"/>
          <a:tab pos="2705100" algn="l"/>
          <a:tab pos="2959100" algn="l"/>
          <a:tab pos="3200400" algn="l"/>
          <a:tab pos="3454400" algn="l"/>
        </a:tabLst>
        <a:defRPr sz="2400">
          <a:solidFill>
            <a:srgbClr val="55533A"/>
          </a:solidFill>
          <a:latin typeface="+mn-lt"/>
          <a:ea typeface="+mn-ea"/>
          <a:cs typeface="+mn-cs"/>
          <a:sym typeface="Hoefler Text"/>
        </a:defRPr>
      </a:lvl9pPr>
    </p:bodyStyle>
    <p:otherStyle>
      <a:lvl1pPr algn="ctr" defTabSz="406400">
        <a:lnSpc>
          <a:spcPts val="1900"/>
        </a:lnSpc>
        <a:tabLst>
          <a:tab pos="254000" algn="l"/>
          <a:tab pos="508000" algn="l"/>
          <a:tab pos="749300" algn="l"/>
          <a:tab pos="1003300" algn="l"/>
          <a:tab pos="1244600" algn="l"/>
          <a:tab pos="1498600" algn="l"/>
          <a:tab pos="1752600" algn="l"/>
          <a:tab pos="2006600" algn="l"/>
          <a:tab pos="2247900" algn="l"/>
          <a:tab pos="2501900" algn="l"/>
          <a:tab pos="2755900" algn="l"/>
          <a:tab pos="3009900" algn="l"/>
        </a:tabLst>
        <a:defRPr sz="1600">
          <a:solidFill>
            <a:schemeClr val="tx1"/>
          </a:solidFill>
          <a:latin typeface="+mn-lt"/>
          <a:ea typeface="+mn-ea"/>
          <a:cs typeface="+mn-cs"/>
          <a:sym typeface="Hoefler Text"/>
        </a:defRPr>
      </a:lvl1pPr>
      <a:lvl2pPr indent="228600" algn="ctr" defTabSz="406400">
        <a:lnSpc>
          <a:spcPts val="1900"/>
        </a:lnSpc>
        <a:tabLst>
          <a:tab pos="254000" algn="l"/>
          <a:tab pos="508000" algn="l"/>
          <a:tab pos="749300" algn="l"/>
          <a:tab pos="1003300" algn="l"/>
          <a:tab pos="1244600" algn="l"/>
          <a:tab pos="1498600" algn="l"/>
          <a:tab pos="1752600" algn="l"/>
          <a:tab pos="2006600" algn="l"/>
          <a:tab pos="2247900" algn="l"/>
          <a:tab pos="2501900" algn="l"/>
          <a:tab pos="2755900" algn="l"/>
          <a:tab pos="3009900" algn="l"/>
        </a:tabLst>
        <a:defRPr sz="1600">
          <a:solidFill>
            <a:schemeClr val="tx1"/>
          </a:solidFill>
          <a:latin typeface="+mn-lt"/>
          <a:ea typeface="+mn-ea"/>
          <a:cs typeface="+mn-cs"/>
          <a:sym typeface="Hoefler Text"/>
        </a:defRPr>
      </a:lvl2pPr>
      <a:lvl3pPr indent="457200" algn="ctr" defTabSz="406400">
        <a:lnSpc>
          <a:spcPts val="1900"/>
        </a:lnSpc>
        <a:tabLst>
          <a:tab pos="254000" algn="l"/>
          <a:tab pos="508000" algn="l"/>
          <a:tab pos="749300" algn="l"/>
          <a:tab pos="1003300" algn="l"/>
          <a:tab pos="1244600" algn="l"/>
          <a:tab pos="1498600" algn="l"/>
          <a:tab pos="1752600" algn="l"/>
          <a:tab pos="2006600" algn="l"/>
          <a:tab pos="2247900" algn="l"/>
          <a:tab pos="2501900" algn="l"/>
          <a:tab pos="2755900" algn="l"/>
          <a:tab pos="3009900" algn="l"/>
        </a:tabLst>
        <a:defRPr sz="1600">
          <a:solidFill>
            <a:schemeClr val="tx1"/>
          </a:solidFill>
          <a:latin typeface="+mn-lt"/>
          <a:ea typeface="+mn-ea"/>
          <a:cs typeface="+mn-cs"/>
          <a:sym typeface="Hoefler Text"/>
        </a:defRPr>
      </a:lvl3pPr>
      <a:lvl4pPr indent="685800" algn="ctr" defTabSz="406400">
        <a:lnSpc>
          <a:spcPts val="1900"/>
        </a:lnSpc>
        <a:tabLst>
          <a:tab pos="254000" algn="l"/>
          <a:tab pos="508000" algn="l"/>
          <a:tab pos="749300" algn="l"/>
          <a:tab pos="1003300" algn="l"/>
          <a:tab pos="1244600" algn="l"/>
          <a:tab pos="1498600" algn="l"/>
          <a:tab pos="1752600" algn="l"/>
          <a:tab pos="2006600" algn="l"/>
          <a:tab pos="2247900" algn="l"/>
          <a:tab pos="2501900" algn="l"/>
          <a:tab pos="2755900" algn="l"/>
          <a:tab pos="3009900" algn="l"/>
        </a:tabLst>
        <a:defRPr sz="1600">
          <a:solidFill>
            <a:schemeClr val="tx1"/>
          </a:solidFill>
          <a:latin typeface="+mn-lt"/>
          <a:ea typeface="+mn-ea"/>
          <a:cs typeface="+mn-cs"/>
          <a:sym typeface="Hoefler Text"/>
        </a:defRPr>
      </a:lvl4pPr>
      <a:lvl5pPr indent="914400" algn="ctr" defTabSz="406400">
        <a:lnSpc>
          <a:spcPts val="1900"/>
        </a:lnSpc>
        <a:tabLst>
          <a:tab pos="254000" algn="l"/>
          <a:tab pos="508000" algn="l"/>
          <a:tab pos="749300" algn="l"/>
          <a:tab pos="1003300" algn="l"/>
          <a:tab pos="1244600" algn="l"/>
          <a:tab pos="1498600" algn="l"/>
          <a:tab pos="1752600" algn="l"/>
          <a:tab pos="2006600" algn="l"/>
          <a:tab pos="2247900" algn="l"/>
          <a:tab pos="2501900" algn="l"/>
          <a:tab pos="2755900" algn="l"/>
          <a:tab pos="3009900" algn="l"/>
        </a:tabLst>
        <a:defRPr sz="1600">
          <a:solidFill>
            <a:schemeClr val="tx1"/>
          </a:solidFill>
          <a:latin typeface="+mn-lt"/>
          <a:ea typeface="+mn-ea"/>
          <a:cs typeface="+mn-cs"/>
          <a:sym typeface="Hoefler Text"/>
        </a:defRPr>
      </a:lvl5pPr>
      <a:lvl6pPr indent="1143000" algn="ctr" defTabSz="406400">
        <a:lnSpc>
          <a:spcPts val="1900"/>
        </a:lnSpc>
        <a:tabLst>
          <a:tab pos="254000" algn="l"/>
          <a:tab pos="508000" algn="l"/>
          <a:tab pos="749300" algn="l"/>
          <a:tab pos="1003300" algn="l"/>
          <a:tab pos="1244600" algn="l"/>
          <a:tab pos="1498600" algn="l"/>
          <a:tab pos="1752600" algn="l"/>
          <a:tab pos="2006600" algn="l"/>
          <a:tab pos="2247900" algn="l"/>
          <a:tab pos="2501900" algn="l"/>
          <a:tab pos="2755900" algn="l"/>
          <a:tab pos="3009900" algn="l"/>
        </a:tabLst>
        <a:defRPr sz="1600">
          <a:solidFill>
            <a:schemeClr val="tx1"/>
          </a:solidFill>
          <a:latin typeface="+mn-lt"/>
          <a:ea typeface="+mn-ea"/>
          <a:cs typeface="+mn-cs"/>
          <a:sym typeface="Hoefler Text"/>
        </a:defRPr>
      </a:lvl6pPr>
      <a:lvl7pPr indent="1371600" algn="ctr" defTabSz="406400">
        <a:lnSpc>
          <a:spcPts val="1900"/>
        </a:lnSpc>
        <a:tabLst>
          <a:tab pos="254000" algn="l"/>
          <a:tab pos="508000" algn="l"/>
          <a:tab pos="749300" algn="l"/>
          <a:tab pos="1003300" algn="l"/>
          <a:tab pos="1244600" algn="l"/>
          <a:tab pos="1498600" algn="l"/>
          <a:tab pos="1752600" algn="l"/>
          <a:tab pos="2006600" algn="l"/>
          <a:tab pos="2247900" algn="l"/>
          <a:tab pos="2501900" algn="l"/>
          <a:tab pos="2755900" algn="l"/>
          <a:tab pos="3009900" algn="l"/>
        </a:tabLst>
        <a:defRPr sz="1600">
          <a:solidFill>
            <a:schemeClr val="tx1"/>
          </a:solidFill>
          <a:latin typeface="+mn-lt"/>
          <a:ea typeface="+mn-ea"/>
          <a:cs typeface="+mn-cs"/>
          <a:sym typeface="Hoefler Text"/>
        </a:defRPr>
      </a:lvl7pPr>
      <a:lvl8pPr indent="1600200" algn="ctr" defTabSz="406400">
        <a:lnSpc>
          <a:spcPts val="1900"/>
        </a:lnSpc>
        <a:tabLst>
          <a:tab pos="254000" algn="l"/>
          <a:tab pos="508000" algn="l"/>
          <a:tab pos="749300" algn="l"/>
          <a:tab pos="1003300" algn="l"/>
          <a:tab pos="1244600" algn="l"/>
          <a:tab pos="1498600" algn="l"/>
          <a:tab pos="1752600" algn="l"/>
          <a:tab pos="2006600" algn="l"/>
          <a:tab pos="2247900" algn="l"/>
          <a:tab pos="2501900" algn="l"/>
          <a:tab pos="2755900" algn="l"/>
          <a:tab pos="3009900" algn="l"/>
        </a:tabLst>
        <a:defRPr sz="1600">
          <a:solidFill>
            <a:schemeClr val="tx1"/>
          </a:solidFill>
          <a:latin typeface="+mn-lt"/>
          <a:ea typeface="+mn-ea"/>
          <a:cs typeface="+mn-cs"/>
          <a:sym typeface="Hoefler Text"/>
        </a:defRPr>
      </a:lvl8pPr>
      <a:lvl9pPr indent="1828800" algn="ctr" defTabSz="406400">
        <a:lnSpc>
          <a:spcPts val="1900"/>
        </a:lnSpc>
        <a:tabLst>
          <a:tab pos="254000" algn="l"/>
          <a:tab pos="508000" algn="l"/>
          <a:tab pos="749300" algn="l"/>
          <a:tab pos="1003300" algn="l"/>
          <a:tab pos="1244600" algn="l"/>
          <a:tab pos="1498600" algn="l"/>
          <a:tab pos="1752600" algn="l"/>
          <a:tab pos="2006600" algn="l"/>
          <a:tab pos="2247900" algn="l"/>
          <a:tab pos="2501900" algn="l"/>
          <a:tab pos="2755900" algn="l"/>
          <a:tab pos="3009900" algn="l"/>
        </a:tabLst>
        <a:defRPr sz="1600">
          <a:solidFill>
            <a:schemeClr val="tx1"/>
          </a:solidFill>
          <a:latin typeface="+mn-lt"/>
          <a:ea typeface="+mn-ea"/>
          <a:cs typeface="+mn-cs"/>
          <a:sym typeface="Hoefler Text"/>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7" Type="http://schemas.openxmlformats.org/officeDocument/2006/relationships/image" Target="../media/image7.png"/><Relationship Id="rId2" Type="http://schemas.openxmlformats.org/officeDocument/2006/relationships/notesSlide" Target="../notesSlides/notesSlide3.xml"/><Relationship Id="rId1" Type="http://schemas.openxmlformats.org/officeDocument/2006/relationships/slideLayout" Target="../slideLayouts/slideLayout1.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13.png"/></Relationships>
</file>

<file path=ppt/slides/_rels/slide5.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5.xml"/><Relationship Id="rId1" Type="http://schemas.openxmlformats.org/officeDocument/2006/relationships/slideLayout" Target="../slideLayouts/slideLayout2.xml"/><Relationship Id="rId5" Type="http://schemas.openxmlformats.org/officeDocument/2006/relationships/image" Target="../media/image13.png"/><Relationship Id="rId4" Type="http://schemas.openxmlformats.org/officeDocument/2006/relationships/chart" Target="../charts/chart2.xml"/></Relationships>
</file>

<file path=ppt/slides/_rels/slide6.xml.rels><?xml version="1.0" encoding="UTF-8" standalone="yes"?>
<Relationships xmlns="http://schemas.openxmlformats.org/package/2006/relationships"><Relationship Id="rId8" Type="http://schemas.openxmlformats.org/officeDocument/2006/relationships/image" Target="../media/image20.jpeg"/><Relationship Id="rId3" Type="http://schemas.openxmlformats.org/officeDocument/2006/relationships/image" Target="../media/image15.jpeg"/><Relationship Id="rId7" Type="http://schemas.openxmlformats.org/officeDocument/2006/relationships/image" Target="../media/image19.jpeg"/><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image" Target="../media/image18.jpeg"/><Relationship Id="rId11" Type="http://schemas.openxmlformats.org/officeDocument/2006/relationships/image" Target="../media/image23.png"/><Relationship Id="rId5" Type="http://schemas.openxmlformats.org/officeDocument/2006/relationships/image" Target="../media/image17.jpeg"/><Relationship Id="rId10" Type="http://schemas.openxmlformats.org/officeDocument/2006/relationships/image" Target="../media/image22.gif"/><Relationship Id="rId4" Type="http://schemas.openxmlformats.org/officeDocument/2006/relationships/image" Target="../media/image16.jpeg"/><Relationship Id="rId9" Type="http://schemas.openxmlformats.org/officeDocument/2006/relationships/image" Target="../media/image21.png"/></Relationships>
</file>

<file path=ppt/slides/_rels/slide7.xml.rels><?xml version="1.0" encoding="UTF-8" standalone="yes"?>
<Relationships xmlns="http://schemas.openxmlformats.org/package/2006/relationships"><Relationship Id="rId3" Type="http://schemas.openxmlformats.org/officeDocument/2006/relationships/image" Target="../media/image22.gif"/><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image" Target="../media/image23.png"/><Relationship Id="rId5" Type="http://schemas.openxmlformats.org/officeDocument/2006/relationships/image" Target="../media/image25.jpeg"/><Relationship Id="rId4" Type="http://schemas.openxmlformats.org/officeDocument/2006/relationships/image" Target="../media/image24.jpeg"/></Relationships>
</file>

<file path=ppt/slides/_rels/slide8.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8.xml"/><Relationship Id="rId1" Type="http://schemas.openxmlformats.org/officeDocument/2006/relationships/slideLayout" Target="../slideLayouts/slideLayout2.xml"/><Relationship Id="rId5" Type="http://schemas.openxmlformats.org/officeDocument/2006/relationships/image" Target="../media/image22.gif"/><Relationship Id="rId4" Type="http://schemas.openxmlformats.org/officeDocument/2006/relationships/image" Target="../media/image23.png"/></Relationships>
</file>

<file path=ppt/slides/_rels/slide9.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image" Target="../media/image23.png"/></Relationships>
</file>

<file path=ppt/slides/_rels/slide10.xml.rels><?xml version="1.0" encoding="UTF-8" standalone="yes"?>
<Relationships xmlns="http://schemas.openxmlformats.org/package/2006/relationships"><Relationship Id="rId8" Type="http://schemas.openxmlformats.org/officeDocument/2006/relationships/image" Target="../media/image28.png"/><Relationship Id="rId3" Type="http://schemas.openxmlformats.org/officeDocument/2006/relationships/slideLayout" Target="../slideLayouts/slideLayout2.xml"/><Relationship Id="rId7" Type="http://schemas.openxmlformats.org/officeDocument/2006/relationships/hyperlink" Target="https://vimeo.com/155481563" TargetMode="External"/><Relationship Id="rId2" Type="http://schemas.openxmlformats.org/officeDocument/2006/relationships/video" Target="../media/media1.mp4"/><Relationship Id="rId1" Type="http://schemas.microsoft.com/office/2007/relationships/media" Target="../media/media1.mp4"/><Relationship Id="rId6" Type="http://schemas.openxmlformats.org/officeDocument/2006/relationships/image" Target="../media/image23.png"/><Relationship Id="rId5" Type="http://schemas.openxmlformats.org/officeDocument/2006/relationships/image" Target="../media/image27.jpeg"/><Relationship Id="rId4"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6" name="neweurope_ad1789-1.jpg"/>
          <p:cNvPicPr>
            <a:picLocks noChangeAspect="1"/>
          </p:cNvPicPr>
          <p:nvPr/>
        </p:nvPicPr>
        <p:blipFill rotWithShape="1">
          <a:blip r:embed="rId3">
            <a:alphaModFix amt="58405"/>
          </a:blip>
          <a:srcRect t="7917" b="5623"/>
          <a:stretch/>
        </p:blipFill>
        <p:spPr>
          <a:xfrm>
            <a:off x="6349" y="-1"/>
            <a:ext cx="9131302" cy="6647560"/>
          </a:xfrm>
          <a:prstGeom prst="rect">
            <a:avLst/>
          </a:prstGeom>
          <a:ln w="12700">
            <a:miter lim="400000"/>
          </a:ln>
        </p:spPr>
      </p:pic>
      <p:sp>
        <p:nvSpPr>
          <p:cNvPr id="167" name="Shape 167"/>
          <p:cNvSpPr/>
          <p:nvPr/>
        </p:nvSpPr>
        <p:spPr>
          <a:xfrm rot="10800000" flipH="1">
            <a:off x="0" y="0"/>
            <a:ext cx="9131301" cy="876301"/>
          </a:xfrm>
          <a:custGeom>
            <a:avLst/>
            <a:gdLst/>
            <a:ahLst/>
            <a:cxnLst>
              <a:cxn ang="0">
                <a:pos x="wd2" y="hd2"/>
              </a:cxn>
              <a:cxn ang="5400000">
                <a:pos x="wd2" y="hd2"/>
              </a:cxn>
              <a:cxn ang="10800000">
                <a:pos x="wd2" y="hd2"/>
              </a:cxn>
              <a:cxn ang="16200000">
                <a:pos x="wd2" y="hd2"/>
              </a:cxn>
            </a:cxnLst>
            <a:rect l="0" t="0" r="r" b="b"/>
            <a:pathLst>
              <a:path w="21600" h="21600" extrusionOk="0">
                <a:moveTo>
                  <a:pt x="721" y="313"/>
                </a:moveTo>
                <a:lnTo>
                  <a:pt x="5678" y="1252"/>
                </a:lnTo>
                <a:lnTo>
                  <a:pt x="8442" y="626"/>
                </a:lnTo>
                <a:lnTo>
                  <a:pt x="10154" y="939"/>
                </a:lnTo>
                <a:lnTo>
                  <a:pt x="13008" y="1252"/>
                </a:lnTo>
                <a:lnTo>
                  <a:pt x="16072" y="0"/>
                </a:lnTo>
                <a:lnTo>
                  <a:pt x="17815" y="626"/>
                </a:lnTo>
                <a:lnTo>
                  <a:pt x="19767" y="939"/>
                </a:lnTo>
                <a:lnTo>
                  <a:pt x="20428" y="1252"/>
                </a:lnTo>
                <a:lnTo>
                  <a:pt x="20699" y="1565"/>
                </a:lnTo>
                <a:lnTo>
                  <a:pt x="21480" y="2504"/>
                </a:lnTo>
                <a:lnTo>
                  <a:pt x="21600" y="20348"/>
                </a:lnTo>
                <a:lnTo>
                  <a:pt x="8111" y="21600"/>
                </a:lnTo>
                <a:lnTo>
                  <a:pt x="751" y="21287"/>
                </a:lnTo>
                <a:lnTo>
                  <a:pt x="30" y="20974"/>
                </a:lnTo>
                <a:lnTo>
                  <a:pt x="0" y="2504"/>
                </a:lnTo>
                <a:lnTo>
                  <a:pt x="240" y="939"/>
                </a:lnTo>
              </a:path>
            </a:pathLst>
          </a:custGeom>
          <a:solidFill>
            <a:srgbClr val="0048AA"/>
          </a:solidFill>
          <a:ln w="25400">
            <a:solidFill>
              <a:srgbClr val="000000"/>
            </a:solidFill>
          </a:ln>
        </p:spPr>
        <p:txBody>
          <a:bodyPr lIns="50798" tIns="50798" rIns="50798" bIns="50798" anchor="ctr"/>
          <a:lstStyle/>
          <a:p>
            <a:pPr marL="40638" marR="40638" algn="l" defTabSz="914367">
              <a:defRPr sz="3400">
                <a:uFill>
                  <a:solidFill>
                    <a:srgbClr val="FFFFFF"/>
                  </a:solidFill>
                </a:uFill>
                <a:latin typeface="Verdana"/>
                <a:ea typeface="Verdana"/>
                <a:cs typeface="Verdana"/>
                <a:sym typeface="Verdana"/>
              </a:defRPr>
            </a:pPr>
            <a:endParaRPr/>
          </a:p>
        </p:txBody>
      </p:sp>
      <p:sp>
        <p:nvSpPr>
          <p:cNvPr id="168" name="Shape 168"/>
          <p:cNvSpPr/>
          <p:nvPr/>
        </p:nvSpPr>
        <p:spPr>
          <a:xfrm>
            <a:off x="12700" y="5981700"/>
            <a:ext cx="9131301" cy="876300"/>
          </a:xfrm>
          <a:custGeom>
            <a:avLst/>
            <a:gdLst/>
            <a:ahLst/>
            <a:cxnLst>
              <a:cxn ang="0">
                <a:pos x="wd2" y="hd2"/>
              </a:cxn>
              <a:cxn ang="5400000">
                <a:pos x="wd2" y="hd2"/>
              </a:cxn>
              <a:cxn ang="10800000">
                <a:pos x="wd2" y="hd2"/>
              </a:cxn>
              <a:cxn ang="16200000">
                <a:pos x="wd2" y="hd2"/>
              </a:cxn>
            </a:cxnLst>
            <a:rect l="0" t="0" r="r" b="b"/>
            <a:pathLst>
              <a:path w="21600" h="21600" extrusionOk="0">
                <a:moveTo>
                  <a:pt x="721" y="313"/>
                </a:moveTo>
                <a:lnTo>
                  <a:pt x="5678" y="1252"/>
                </a:lnTo>
                <a:lnTo>
                  <a:pt x="8442" y="626"/>
                </a:lnTo>
                <a:lnTo>
                  <a:pt x="10154" y="939"/>
                </a:lnTo>
                <a:lnTo>
                  <a:pt x="13008" y="1252"/>
                </a:lnTo>
                <a:lnTo>
                  <a:pt x="16072" y="0"/>
                </a:lnTo>
                <a:lnTo>
                  <a:pt x="17815" y="626"/>
                </a:lnTo>
                <a:lnTo>
                  <a:pt x="19767" y="939"/>
                </a:lnTo>
                <a:lnTo>
                  <a:pt x="20428" y="1252"/>
                </a:lnTo>
                <a:lnTo>
                  <a:pt x="20699" y="1565"/>
                </a:lnTo>
                <a:lnTo>
                  <a:pt x="21480" y="2504"/>
                </a:lnTo>
                <a:lnTo>
                  <a:pt x="21600" y="20348"/>
                </a:lnTo>
                <a:lnTo>
                  <a:pt x="8111" y="21600"/>
                </a:lnTo>
                <a:lnTo>
                  <a:pt x="751" y="21287"/>
                </a:lnTo>
                <a:lnTo>
                  <a:pt x="30" y="20974"/>
                </a:lnTo>
                <a:lnTo>
                  <a:pt x="0" y="2504"/>
                </a:lnTo>
                <a:lnTo>
                  <a:pt x="240" y="939"/>
                </a:lnTo>
              </a:path>
            </a:pathLst>
          </a:custGeom>
          <a:solidFill>
            <a:srgbClr val="AB1600"/>
          </a:solidFill>
          <a:ln w="12700"/>
        </p:spPr>
        <p:txBody>
          <a:bodyPr lIns="50798" tIns="50798" rIns="50798" bIns="50798" anchor="ctr"/>
          <a:lstStyle/>
          <a:p>
            <a:pPr marL="40638" marR="40638" algn="l" defTabSz="914367">
              <a:defRPr sz="3400">
                <a:uFill>
                  <a:solidFill>
                    <a:srgbClr val="FFFFFF"/>
                  </a:solidFill>
                </a:uFill>
                <a:latin typeface="Verdana"/>
                <a:ea typeface="Verdana"/>
                <a:cs typeface="Verdana"/>
                <a:sym typeface="Verdana"/>
              </a:defRPr>
            </a:pPr>
            <a:endParaRPr/>
          </a:p>
        </p:txBody>
      </p:sp>
      <p:sp>
        <p:nvSpPr>
          <p:cNvPr id="169" name="Shape 169"/>
          <p:cNvSpPr/>
          <p:nvPr/>
        </p:nvSpPr>
        <p:spPr>
          <a:xfrm>
            <a:off x="279400" y="1102608"/>
            <a:ext cx="8343901" cy="3057243"/>
          </a:xfrm>
          <a:prstGeom prst="rect">
            <a:avLst/>
          </a:prstGeom>
          <a:ln w="12700">
            <a:miter lim="400000"/>
          </a:ln>
          <a:effectLst>
            <a:outerShdw blurRad="127000" dist="139700" dir="2700000" rotWithShape="0">
              <a:srgbClr val="000000"/>
            </a:outerShdw>
          </a:effectLst>
          <a:extLst>
            <a:ext uri="{C572A759-6A51-4108-AA02-DFA0A04FC94B}">
              <ma14:wrappingTextBoxFlag xmlns:ma14="http://schemas.microsoft.com/office/mac/drawingml/2011/main" xmlns="" val="1"/>
            </a:ext>
          </a:extLst>
        </p:spPr>
        <p:txBody>
          <a:bodyPr lIns="50798" tIns="50798" rIns="50798" bIns="50798" anchor="ctr">
            <a:spAutoFit/>
          </a:bodyPr>
          <a:lstStyle>
            <a:lvl1pPr algn="l" defTabSz="457200">
              <a:defRPr sz="6400">
                <a:effectLst>
                  <a:outerShdw blurRad="50800" dist="25400" dir="18900000" rotWithShape="0">
                    <a:srgbClr val="000000"/>
                  </a:outerShdw>
                </a:effectLst>
                <a:latin typeface="Arial"/>
                <a:ea typeface="Arial"/>
                <a:cs typeface="Arial"/>
                <a:sym typeface="Arial"/>
              </a:defRPr>
            </a:lvl1pPr>
          </a:lstStyle>
          <a:p>
            <a:r>
              <a:rPr sz="4800" dirty="0"/>
              <a:t>What kind of government was found in most of Europe at this time, </a:t>
            </a:r>
            <a:r>
              <a:rPr sz="4400" dirty="0"/>
              <a:t>including</a:t>
            </a:r>
            <a:r>
              <a:rPr sz="4800" dirty="0"/>
              <a:t> in France before the revolution? </a:t>
            </a:r>
          </a:p>
        </p:txBody>
      </p:sp>
      <p:sp>
        <p:nvSpPr>
          <p:cNvPr id="170" name="Shape 170"/>
          <p:cNvSpPr/>
          <p:nvPr/>
        </p:nvSpPr>
        <p:spPr>
          <a:xfrm>
            <a:off x="1189415" y="6192143"/>
            <a:ext cx="6523870" cy="455415"/>
          </a:xfrm>
          <a:prstGeom prst="rect">
            <a:avLst/>
          </a:prstGeom>
          <a:ln w="12700">
            <a:miter lim="400000"/>
          </a:ln>
          <a:effectLst>
            <a:outerShdw blurRad="152400" dist="12700" dir="16080000" rotWithShape="0">
              <a:srgbClr val="000000"/>
            </a:outerShdw>
          </a:effectLst>
          <a:extLst>
            <a:ext uri="{C572A759-6A51-4108-AA02-DFA0A04FC94B}">
              <ma14:wrappingTextBoxFlag xmlns:ma14="http://schemas.microsoft.com/office/mac/drawingml/2011/main" xmlns="" val="1"/>
            </a:ext>
          </a:extLst>
        </p:spPr>
        <p:txBody>
          <a:bodyPr wrap="none" lIns="35717" tIns="35717" rIns="35717" bIns="35717" anchor="ctr">
            <a:spAutoFit/>
          </a:bodyPr>
          <a:lstStyle>
            <a:lvl1pPr>
              <a:defRPr b="1">
                <a:effectLst>
                  <a:outerShdw blurRad="63500" dir="18900000" rotWithShape="0">
                    <a:srgbClr val="000000"/>
                  </a:outerShdw>
                </a:effectLst>
                <a:latin typeface="Helvetica"/>
                <a:ea typeface="Helvetica"/>
                <a:cs typeface="Helvetica"/>
                <a:sym typeface="Helvetica"/>
              </a:defRPr>
            </a:lvl1pPr>
          </a:lstStyle>
          <a:p>
            <a:r>
              <a:t>Write in complete sentences or lose credit</a:t>
            </a:r>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700" y="201234"/>
            <a:ext cx="8952707" cy="923907"/>
          </a:xfrm>
          <a:prstGeom prst="rect">
            <a:avLst/>
          </a:prstGeom>
          <a:effectLst>
            <a:outerShdw blurRad="50800" dist="76200" dir="5400000" algn="ctr" rotWithShape="0">
              <a:schemeClr val="bg1"/>
            </a:outerShdw>
          </a:effectLst>
        </p:spPr>
      </p:pic>
    </p:spTree>
    <p:extLst>
      <p:ext uri="{BB962C8B-B14F-4D97-AF65-F5344CB8AC3E}">
        <p14:creationId xmlns:p14="http://schemas.microsoft.com/office/powerpoint/2010/main" val="3635735449"/>
      </p:ext>
    </p:extLst>
  </p:cSld>
  <p:clrMapOvr>
    <a:masterClrMapping/>
  </p:clrMapOvr>
  <p:transition spd="slow"/>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Shape 24"/>
          <p:cNvSpPr/>
          <p:nvPr/>
        </p:nvSpPr>
        <p:spPr>
          <a:xfrm>
            <a:off x="0" y="914400"/>
            <a:ext cx="1371600" cy="5943601"/>
          </a:xfrm>
          <a:prstGeom prst="rect">
            <a:avLst/>
          </a:prstGeom>
          <a:solidFill>
            <a:srgbClr val="000000">
              <a:alpha val="28999"/>
            </a:srgbClr>
          </a:solidFill>
          <a:ln w="12700">
            <a:miter lim="400000"/>
          </a:ln>
        </p:spPr>
        <p:txBody>
          <a:bodyPr lIns="0" tIns="0" rIns="0" bIns="0" anchor="ctr"/>
          <a:lstStyle/>
          <a:p>
            <a:pPr lvl="0"/>
            <a:endParaRPr/>
          </a:p>
        </p:txBody>
      </p:sp>
      <p:pic>
        <p:nvPicPr>
          <p:cNvPr id="25" name="Gu3D.jpg"/>
          <p:cNvPicPr/>
          <p:nvPr/>
        </p:nvPicPr>
        <p:blipFill>
          <a:blip r:embed="rId3"/>
          <a:stretch>
            <a:fillRect/>
          </a:stretch>
        </p:blipFill>
        <p:spPr>
          <a:xfrm>
            <a:off x="-12700" y="50800"/>
            <a:ext cx="5765800" cy="6781800"/>
          </a:xfrm>
          <a:prstGeom prst="rect">
            <a:avLst/>
          </a:prstGeom>
          <a:ln w="12700">
            <a:miter lim="400000"/>
          </a:ln>
        </p:spPr>
      </p:pic>
      <p:sp>
        <p:nvSpPr>
          <p:cNvPr id="26" name="Shape 26"/>
          <p:cNvSpPr/>
          <p:nvPr/>
        </p:nvSpPr>
        <p:spPr>
          <a:xfrm>
            <a:off x="88900" y="4152900"/>
            <a:ext cx="190500" cy="1270000"/>
          </a:xfrm>
          <a:prstGeom prst="rect">
            <a:avLst/>
          </a:prstGeom>
          <a:solidFill>
            <a:srgbClr val="000102"/>
          </a:solidFill>
          <a:ln w="12700">
            <a:round/>
          </a:ln>
        </p:spPr>
        <p:txBody>
          <a:bodyPr lIns="0" tIns="0" rIns="0" bIns="0" anchor="ctr"/>
          <a:lstStyle/>
          <a:p>
            <a:pPr lvl="0"/>
            <a:endParaRPr/>
          </a:p>
        </p:txBody>
      </p:sp>
      <p:pic>
        <p:nvPicPr>
          <p:cNvPr id="27" name="Guill &amp; head.png"/>
          <p:cNvPicPr/>
          <p:nvPr/>
        </p:nvPicPr>
        <p:blipFill>
          <a:blip r:embed="rId4"/>
          <a:srcRect l="3180" t="1659" r="1420" b="3578"/>
          <a:stretch>
            <a:fillRect/>
          </a:stretch>
        </p:blipFill>
        <p:spPr>
          <a:xfrm>
            <a:off x="4826318" y="621942"/>
            <a:ext cx="4025901" cy="5600701"/>
          </a:xfrm>
          <a:prstGeom prst="rect">
            <a:avLst/>
          </a:prstGeom>
          <a:ln w="25400">
            <a:miter lim="400000"/>
          </a:ln>
          <a:effectLst>
            <a:reflection stA="50000" endPos="40000" dir="5400000" sy="-100000" algn="bl" rotWithShape="0"/>
          </a:effectLst>
        </p:spPr>
      </p:pic>
      <p:pic>
        <p:nvPicPr>
          <p:cNvPr id="28" name="Screen Shot 2015-01-10 at 10.09.11 PM.png"/>
          <p:cNvPicPr/>
          <p:nvPr/>
        </p:nvPicPr>
        <p:blipFill>
          <a:blip r:embed="rId5"/>
          <a:stretch>
            <a:fillRect/>
          </a:stretch>
        </p:blipFill>
        <p:spPr>
          <a:xfrm>
            <a:off x="292099" y="215682"/>
            <a:ext cx="5362131" cy="835461"/>
          </a:xfrm>
          <a:prstGeom prst="rect">
            <a:avLst/>
          </a:prstGeom>
          <a:ln w="12700">
            <a:round/>
          </a:ln>
        </p:spPr>
      </p:pic>
      <p:pic>
        <p:nvPicPr>
          <p:cNvPr id="29" name="Blooood HM.png"/>
          <p:cNvPicPr/>
          <p:nvPr/>
        </p:nvPicPr>
        <p:blipFill>
          <a:blip r:embed="rId6"/>
          <a:stretch>
            <a:fillRect/>
          </a:stretch>
        </p:blipFill>
        <p:spPr>
          <a:xfrm>
            <a:off x="0" y="-27859"/>
            <a:ext cx="9144001" cy="12306301"/>
          </a:xfrm>
          <a:prstGeom prst="rect">
            <a:avLst/>
          </a:prstGeom>
          <a:ln w="12700">
            <a:round/>
          </a:ln>
        </p:spPr>
      </p:pic>
    </p:spTree>
    <p:extLst>
      <p:ext uri="{BB962C8B-B14F-4D97-AF65-F5344CB8AC3E}">
        <p14:creationId xmlns:p14="http://schemas.microsoft.com/office/powerpoint/2010/main" val="397459402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advClick="0" advTm="10000">
        <p15:prstTrans prst="fallOver"/>
      </p:transition>
    </mc:Choice>
    <mc:Fallback>
      <p:transition spd="slow" advClick="0" advTm="10000">
        <p:fade/>
      </p:transition>
    </mc:Fallback>
  </mc:AlternateContent>
  <p:timing>
    <p:tnLst>
      <p:par>
        <p:cTn id="1" dur="indefinite" restart="never" fill="hold" nodeType="tmRoot">
          <p:childTnLst>
            <p:seq concurrent="1" prevAc="none" nextAc="seek">
              <p:cTn id="2" dur="indefinite" fill="hold"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stCondLst>
                                    <p:cond delay="0"/>
                                  </p:stCondLst>
                                  <p:iterate>
                                    <p:tmAbs val="0"/>
                                  </p:iterate>
                                  <p:childTnLst>
                                    <p:set>
                                      <p:cBhvr>
                                        <p:cTn id="6" fill="hold"/>
                                        <p:tgtEl>
                                          <p:spTgt spid="27"/>
                                        </p:tgtEl>
                                        <p:attrNameLst>
                                          <p:attrName>style.visibility</p:attrName>
                                        </p:attrNameLst>
                                      </p:cBhvr>
                                      <p:to>
                                        <p:strVal val="visible"/>
                                      </p:to>
                                    </p:set>
                                    <p:anim calcmode="lin" valueType="num">
                                      <p:cBhvr>
                                        <p:cTn id="7" dur="80" fill="hold"/>
                                        <p:tgtEl>
                                          <p:spTgt spid="27"/>
                                        </p:tgtEl>
                                        <p:attrNameLst>
                                          <p:attrName>ppt_x</p:attrName>
                                        </p:attrNameLst>
                                      </p:cBhvr>
                                      <p:tavLst>
                                        <p:tav tm="0">
                                          <p:val>
                                            <p:strVal val="#ppt_x"/>
                                          </p:val>
                                        </p:tav>
                                        <p:tav tm="100000">
                                          <p:val>
                                            <p:strVal val="#ppt_x"/>
                                          </p:val>
                                        </p:tav>
                                      </p:tavLst>
                                    </p:anim>
                                    <p:anim calcmode="lin" valueType="num">
                                      <p:cBhvr>
                                        <p:cTn id="8" dur="80" fill="hold"/>
                                        <p:tgtEl>
                                          <p:spTgt spid="27"/>
                                        </p:tgtEl>
                                        <p:attrNameLst>
                                          <p:attrName>ppt_y</p:attrName>
                                        </p:attrNameLst>
                                      </p:cBhvr>
                                      <p:tavLst>
                                        <p:tav tm="0">
                                          <p:val>
                                            <p:strVal val="0-#ppt_h/2"/>
                                          </p:val>
                                        </p:tav>
                                        <p:tav tm="100000">
                                          <p:val>
                                            <p:strVal val="#ppt_y"/>
                                          </p:val>
                                        </p:tav>
                                      </p:tavLst>
                                    </p:anim>
                                  </p:childTnLst>
                                </p:cTn>
                              </p:par>
                            </p:childTnLst>
                          </p:cTn>
                        </p:par>
                        <p:par>
                          <p:cTn id="9" fill="hold">
                            <p:stCondLst>
                              <p:cond delay="80"/>
                            </p:stCondLst>
                            <p:childTnLst>
                              <p:par>
                                <p:cTn id="10" presetID="22" presetClass="entr" presetSubtype="8" fill="hold" grpId="0" nodeType="afterEffect">
                                  <p:stCondLst>
                                    <p:cond delay="200"/>
                                  </p:stCondLst>
                                  <p:iterate>
                                    <p:tmAbs val="0"/>
                                  </p:iterate>
                                  <p:childTnLst>
                                    <p:set>
                                      <p:cBhvr>
                                        <p:cTn id="11" fill="hold"/>
                                        <p:tgtEl>
                                          <p:spTgt spid="28"/>
                                        </p:tgtEl>
                                        <p:attrNameLst>
                                          <p:attrName>style.visibility</p:attrName>
                                        </p:attrNameLst>
                                      </p:cBhvr>
                                      <p:to>
                                        <p:strVal val="visible"/>
                                      </p:to>
                                    </p:set>
                                    <p:animEffect transition="in" filter="wipe(left)">
                                      <p:cBhvr>
                                        <p:cTn id="12" dur="1000"/>
                                        <p:tgtEl>
                                          <p:spTgt spid="28"/>
                                        </p:tgtEl>
                                      </p:cBhvr>
                                    </p:animEffect>
                                  </p:childTnLst>
                                </p:cTn>
                              </p:par>
                            </p:childTnLst>
                          </p:cTn>
                        </p:par>
                      </p:childTnLst>
                    </p:cTn>
                  </p:par>
                  <p:par>
                    <p:cTn id="13" fill="hold">
                      <p:stCondLst>
                        <p:cond delay="indefinite"/>
                      </p:stCondLst>
                      <p:childTnLst>
                        <p:par>
                          <p:cTn id="14" fill="hold">
                            <p:stCondLst>
                              <p:cond delay="0"/>
                            </p:stCondLst>
                            <p:childTnLst>
                              <p:par>
                                <p:cTn id="15" presetID="7" presetClass="entr" presetSubtype="1" fill="hold" grpId="0" nodeType="clickEffect">
                                  <p:stCondLst>
                                    <p:cond delay="0"/>
                                  </p:stCondLst>
                                  <p:iterate>
                                    <p:tmAbs val="0"/>
                                  </p:iterate>
                                  <p:childTnLst>
                                    <p:set>
                                      <p:cBhvr>
                                        <p:cTn id="16" fill="hold"/>
                                        <p:tgtEl>
                                          <p:spTgt spid="29"/>
                                        </p:tgtEl>
                                        <p:attrNameLst>
                                          <p:attrName>style.visibility</p:attrName>
                                        </p:attrNameLst>
                                      </p:cBhvr>
                                      <p:to>
                                        <p:strVal val="visible"/>
                                      </p:to>
                                    </p:set>
                                    <p:anim calcmode="lin" valueType="num">
                                      <p:cBhvr>
                                        <p:cTn id="17" dur="2000" fill="hold"/>
                                        <p:tgtEl>
                                          <p:spTgt spid="29"/>
                                        </p:tgtEl>
                                        <p:attrNameLst>
                                          <p:attrName>ppt_x</p:attrName>
                                        </p:attrNameLst>
                                      </p:cBhvr>
                                      <p:tavLst>
                                        <p:tav tm="0">
                                          <p:val>
                                            <p:strVal val="#ppt_x"/>
                                          </p:val>
                                        </p:tav>
                                        <p:tav tm="100000">
                                          <p:val>
                                            <p:strVal val="#ppt_x"/>
                                          </p:val>
                                        </p:tav>
                                      </p:tavLst>
                                    </p:anim>
                                    <p:anim calcmode="lin" valueType="num">
                                      <p:cBhvr>
                                        <p:cTn id="18" dur="2000" fill="hold"/>
                                        <p:tgtEl>
                                          <p:spTgt spid="29"/>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animBg="1" advAuto="0"/>
      <p:bldP spid="28" grpId="0" animBg="1" advAuto="0"/>
      <p:bldP spid="29" grpId="0" animBg="1" advAuto="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 name="Gu3D.jpg"/>
          <p:cNvPicPr/>
          <p:nvPr/>
        </p:nvPicPr>
        <p:blipFill>
          <a:blip r:embed="rId3"/>
          <a:stretch>
            <a:fillRect/>
          </a:stretch>
        </p:blipFill>
        <p:spPr>
          <a:xfrm>
            <a:off x="-12700" y="50800"/>
            <a:ext cx="5765800" cy="6781800"/>
          </a:xfrm>
          <a:prstGeom prst="rect">
            <a:avLst/>
          </a:prstGeom>
          <a:ln w="12700">
            <a:miter lim="400000"/>
          </a:ln>
        </p:spPr>
      </p:pic>
      <p:sp>
        <p:nvSpPr>
          <p:cNvPr id="34" name="Shape 34"/>
          <p:cNvSpPr/>
          <p:nvPr/>
        </p:nvSpPr>
        <p:spPr>
          <a:xfrm>
            <a:off x="88900" y="4152900"/>
            <a:ext cx="190500" cy="1270000"/>
          </a:xfrm>
          <a:prstGeom prst="rect">
            <a:avLst/>
          </a:prstGeom>
          <a:solidFill>
            <a:srgbClr val="000102"/>
          </a:solidFill>
          <a:ln w="12700">
            <a:round/>
          </a:ln>
        </p:spPr>
        <p:txBody>
          <a:bodyPr lIns="0" tIns="0" rIns="0" bIns="0" anchor="ctr"/>
          <a:lstStyle/>
          <a:p>
            <a:pPr lvl="0"/>
            <a:endParaRPr/>
          </a:p>
        </p:txBody>
      </p:sp>
      <p:pic>
        <p:nvPicPr>
          <p:cNvPr id="35" name="Screen Shot 2015-01-10 at 10.09.11 PM.png"/>
          <p:cNvPicPr/>
          <p:nvPr/>
        </p:nvPicPr>
        <p:blipFill>
          <a:blip r:embed="rId4"/>
          <a:stretch>
            <a:fillRect/>
          </a:stretch>
        </p:blipFill>
        <p:spPr>
          <a:xfrm>
            <a:off x="304800" y="215682"/>
            <a:ext cx="5362130" cy="835461"/>
          </a:xfrm>
          <a:prstGeom prst="rect">
            <a:avLst/>
          </a:prstGeom>
          <a:ln w="12700">
            <a:round/>
          </a:ln>
        </p:spPr>
      </p:pic>
      <p:sp>
        <p:nvSpPr>
          <p:cNvPr id="36" name="Shape 36"/>
          <p:cNvSpPr/>
          <p:nvPr/>
        </p:nvSpPr>
        <p:spPr>
          <a:xfrm rot="10800000" flipH="1">
            <a:off x="0" y="0"/>
            <a:ext cx="9131300" cy="876300"/>
          </a:xfrm>
          <a:custGeom>
            <a:avLst/>
            <a:gdLst/>
            <a:ahLst/>
            <a:cxnLst>
              <a:cxn ang="0">
                <a:pos x="wd2" y="hd2"/>
              </a:cxn>
              <a:cxn ang="5400000">
                <a:pos x="wd2" y="hd2"/>
              </a:cxn>
              <a:cxn ang="10800000">
                <a:pos x="wd2" y="hd2"/>
              </a:cxn>
              <a:cxn ang="16200000">
                <a:pos x="wd2" y="hd2"/>
              </a:cxn>
            </a:cxnLst>
            <a:rect l="0" t="0" r="r" b="b"/>
            <a:pathLst>
              <a:path w="21600" h="21600" extrusionOk="0">
                <a:moveTo>
                  <a:pt x="721" y="313"/>
                </a:moveTo>
                <a:lnTo>
                  <a:pt x="5678" y="1252"/>
                </a:lnTo>
                <a:lnTo>
                  <a:pt x="8442" y="626"/>
                </a:lnTo>
                <a:lnTo>
                  <a:pt x="10154" y="939"/>
                </a:lnTo>
                <a:lnTo>
                  <a:pt x="13008" y="1252"/>
                </a:lnTo>
                <a:lnTo>
                  <a:pt x="16072" y="0"/>
                </a:lnTo>
                <a:lnTo>
                  <a:pt x="17815" y="626"/>
                </a:lnTo>
                <a:lnTo>
                  <a:pt x="19767" y="939"/>
                </a:lnTo>
                <a:lnTo>
                  <a:pt x="20428" y="1252"/>
                </a:lnTo>
                <a:lnTo>
                  <a:pt x="20699" y="1565"/>
                </a:lnTo>
                <a:lnTo>
                  <a:pt x="21480" y="2504"/>
                </a:lnTo>
                <a:lnTo>
                  <a:pt x="21600" y="20348"/>
                </a:lnTo>
                <a:lnTo>
                  <a:pt x="8111" y="21600"/>
                </a:lnTo>
                <a:lnTo>
                  <a:pt x="751" y="21287"/>
                </a:lnTo>
                <a:lnTo>
                  <a:pt x="30" y="20974"/>
                </a:lnTo>
                <a:lnTo>
                  <a:pt x="0" y="2504"/>
                </a:lnTo>
                <a:lnTo>
                  <a:pt x="240" y="939"/>
                </a:lnTo>
              </a:path>
            </a:pathLst>
          </a:custGeom>
          <a:solidFill>
            <a:srgbClr val="0048AA"/>
          </a:solidFill>
          <a:ln w="25400">
            <a:solidFill/>
            <a:round/>
          </a:ln>
        </p:spPr>
        <p:txBody>
          <a:bodyPr lIns="0" tIns="0" rIns="0" bIns="0" anchor="ctr"/>
          <a:lstStyle/>
          <a:p>
            <a:pPr lvl="0"/>
            <a:endParaRPr/>
          </a:p>
        </p:txBody>
      </p:sp>
      <p:pic>
        <p:nvPicPr>
          <p:cNvPr id="37" name="gui.png"/>
          <p:cNvPicPr/>
          <p:nvPr/>
        </p:nvPicPr>
        <p:blipFill>
          <a:blip r:embed="rId5"/>
          <a:srcRect b="23219"/>
          <a:stretch>
            <a:fillRect/>
          </a:stretch>
        </p:blipFill>
        <p:spPr>
          <a:xfrm>
            <a:off x="5029819" y="876531"/>
            <a:ext cx="3772159" cy="5117436"/>
          </a:xfrm>
          <a:prstGeom prst="rect">
            <a:avLst/>
          </a:prstGeom>
          <a:ln w="12700">
            <a:round/>
          </a:ln>
        </p:spPr>
      </p:pic>
      <p:sp>
        <p:nvSpPr>
          <p:cNvPr id="38" name="Shape 38"/>
          <p:cNvSpPr/>
          <p:nvPr/>
        </p:nvSpPr>
        <p:spPr>
          <a:xfrm>
            <a:off x="12700" y="5981700"/>
            <a:ext cx="9131300" cy="876300"/>
          </a:xfrm>
          <a:custGeom>
            <a:avLst/>
            <a:gdLst/>
            <a:ahLst/>
            <a:cxnLst>
              <a:cxn ang="0">
                <a:pos x="wd2" y="hd2"/>
              </a:cxn>
              <a:cxn ang="5400000">
                <a:pos x="wd2" y="hd2"/>
              </a:cxn>
              <a:cxn ang="10800000">
                <a:pos x="wd2" y="hd2"/>
              </a:cxn>
              <a:cxn ang="16200000">
                <a:pos x="wd2" y="hd2"/>
              </a:cxn>
            </a:cxnLst>
            <a:rect l="0" t="0" r="r" b="b"/>
            <a:pathLst>
              <a:path w="21600" h="21600" extrusionOk="0">
                <a:moveTo>
                  <a:pt x="721" y="313"/>
                </a:moveTo>
                <a:lnTo>
                  <a:pt x="5678" y="1252"/>
                </a:lnTo>
                <a:lnTo>
                  <a:pt x="8442" y="626"/>
                </a:lnTo>
                <a:lnTo>
                  <a:pt x="10154" y="939"/>
                </a:lnTo>
                <a:lnTo>
                  <a:pt x="13008" y="1252"/>
                </a:lnTo>
                <a:lnTo>
                  <a:pt x="16072" y="0"/>
                </a:lnTo>
                <a:lnTo>
                  <a:pt x="17815" y="626"/>
                </a:lnTo>
                <a:lnTo>
                  <a:pt x="19767" y="939"/>
                </a:lnTo>
                <a:lnTo>
                  <a:pt x="20428" y="1252"/>
                </a:lnTo>
                <a:lnTo>
                  <a:pt x="20699" y="1565"/>
                </a:lnTo>
                <a:lnTo>
                  <a:pt x="21480" y="2504"/>
                </a:lnTo>
                <a:lnTo>
                  <a:pt x="21600" y="20348"/>
                </a:lnTo>
                <a:lnTo>
                  <a:pt x="8111" y="21600"/>
                </a:lnTo>
                <a:lnTo>
                  <a:pt x="751" y="21287"/>
                </a:lnTo>
                <a:lnTo>
                  <a:pt x="30" y="20974"/>
                </a:lnTo>
                <a:lnTo>
                  <a:pt x="0" y="2504"/>
                </a:lnTo>
                <a:lnTo>
                  <a:pt x="240" y="939"/>
                </a:lnTo>
              </a:path>
            </a:pathLst>
          </a:custGeom>
          <a:solidFill>
            <a:srgbClr val="AB1600"/>
          </a:solidFill>
          <a:ln w="12700">
            <a:round/>
          </a:ln>
        </p:spPr>
        <p:txBody>
          <a:bodyPr lIns="0" tIns="0" rIns="0" bIns="0" anchor="ctr"/>
          <a:lstStyle/>
          <a:p>
            <a:pPr lvl="0"/>
            <a:endParaRPr/>
          </a:p>
        </p:txBody>
      </p:sp>
      <p:pic>
        <p:nvPicPr>
          <p:cNvPr id="39" name="Screen Shot 2015-01-10 at 10.12.41 PM.png"/>
          <p:cNvPicPr/>
          <p:nvPr/>
        </p:nvPicPr>
        <p:blipFill>
          <a:blip r:embed="rId6"/>
          <a:stretch>
            <a:fillRect/>
          </a:stretch>
        </p:blipFill>
        <p:spPr>
          <a:xfrm>
            <a:off x="12700" y="-2078"/>
            <a:ext cx="9144000" cy="969356"/>
          </a:xfrm>
          <a:prstGeom prst="rect">
            <a:avLst/>
          </a:prstGeom>
          <a:ln w="12700">
            <a:round/>
          </a:ln>
        </p:spPr>
      </p:pic>
      <p:pic>
        <p:nvPicPr>
          <p:cNvPr id="40" name="Blooood HM.png"/>
          <p:cNvPicPr/>
          <p:nvPr/>
        </p:nvPicPr>
        <p:blipFill>
          <a:blip r:embed="rId7"/>
          <a:stretch>
            <a:fillRect/>
          </a:stretch>
        </p:blipFill>
        <p:spPr>
          <a:xfrm>
            <a:off x="6349" y="-11881"/>
            <a:ext cx="9144001" cy="12306301"/>
          </a:xfrm>
          <a:prstGeom prst="rect">
            <a:avLst/>
          </a:prstGeom>
          <a:ln w="12700">
            <a:round/>
          </a:ln>
        </p:spPr>
      </p:pic>
    </p:spTree>
    <p:extLst>
      <p:ext uri="{BB962C8B-B14F-4D97-AF65-F5344CB8AC3E}">
        <p14:creationId xmlns:p14="http://schemas.microsoft.com/office/powerpoint/2010/main" val="422427931"/>
      </p:ext>
    </p:extLst>
  </p:cSld>
  <p:clrMapOvr>
    <a:masterClrMapping/>
  </p:clrMapOvr>
  <p:transition spd="med">
    <p:wipe dir="d"/>
  </p:transition>
  <mc:AlternateContent xmlns:mc="http://schemas.openxmlformats.org/markup-compatibility/2006">
    <mc:Choice xmlns:p14="http://schemas.microsoft.com/office/powerpoint/2010/main" Requires="p14">
      <p:timing>
        <p:tnLst>
          <p:par>
            <p:cTn id="1" dur="indefinite" restart="never" fill="hold" nodeType="tmRoot">
              <p:childTnLst>
                <p:seq concurrent="1" prevAc="none" nextAc="seek">
                  <p:cTn id="2" dur="indefinite" fill="hold"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14:presetBounceEnd="50000">
                                      <p:stCondLst>
                                        <p:cond delay="0"/>
                                      </p:stCondLst>
                                      <p:iterate>
                                        <p:tmAbs val="0"/>
                                      </p:iterate>
                                      <p:childTnLst>
                                        <p:set>
                                          <p:cBhvr>
                                            <p:cTn id="6" fill="hold"/>
                                            <p:tgtEl>
                                              <p:spTgt spid="37"/>
                                            </p:tgtEl>
                                            <p:attrNameLst>
                                              <p:attrName>style.visibility</p:attrName>
                                            </p:attrNameLst>
                                          </p:cBhvr>
                                          <p:to>
                                            <p:strVal val="visible"/>
                                          </p:to>
                                        </p:set>
                                        <p:anim calcmode="lin" valueType="num" p14:bounceEnd="50000">
                                          <p:cBhvr>
                                            <p:cTn id="7" dur="1000" fill="hold"/>
                                            <p:tgtEl>
                                              <p:spTgt spid="37"/>
                                            </p:tgtEl>
                                            <p:attrNameLst>
                                              <p:attrName>ppt_x</p:attrName>
                                            </p:attrNameLst>
                                          </p:cBhvr>
                                          <p:tavLst>
                                            <p:tav tm="0">
                                              <p:val>
                                                <p:strVal val="#ppt_x"/>
                                              </p:val>
                                            </p:tav>
                                            <p:tav tm="100000">
                                              <p:val>
                                                <p:strVal val="#ppt_x"/>
                                              </p:val>
                                            </p:tav>
                                          </p:tavLst>
                                        </p:anim>
                                        <p:anim calcmode="lin" valueType="num" p14:bounceEnd="50000">
                                          <p:cBhvr>
                                            <p:cTn id="8" dur="1000" fill="hold"/>
                                            <p:tgtEl>
                                              <p:spTgt spid="37"/>
                                            </p:tgtEl>
                                            <p:attrNameLst>
                                              <p:attrName>ppt_y</p:attrName>
                                            </p:attrNameLst>
                                          </p:cBhvr>
                                          <p:tavLst>
                                            <p:tav tm="0">
                                              <p:val>
                                                <p:strVal val="0-#ppt_h/2"/>
                                              </p:val>
                                            </p:tav>
                                            <p:tav tm="100000">
                                              <p:val>
                                                <p:strVal val="#ppt_y"/>
                                              </p:val>
                                            </p:tav>
                                          </p:tavLst>
                                        </p:anim>
                                      </p:childTnLst>
                                    </p:cTn>
                                  </p:par>
                                </p:childTnLst>
                              </p:cTn>
                            </p:par>
                            <p:par>
                              <p:cTn id="9" fill="hold">
                                <p:stCondLst>
                                  <p:cond delay="1000"/>
                                </p:stCondLst>
                                <p:childTnLst>
                                  <p:par>
                                    <p:cTn id="10" presetID="1" presetClass="exit" presetSubtype="0" fill="hold" grpId="0" nodeType="afterEffect">
                                      <p:stCondLst>
                                        <p:cond delay="100"/>
                                      </p:stCondLst>
                                      <p:iterate>
                                        <p:tmAbs val="0"/>
                                      </p:iterate>
                                      <p:childTnLst>
                                        <p:set>
                                          <p:cBhvr>
                                            <p:cTn id="11" fill="hold">
                                              <p:stCondLst>
                                                <p:cond delay="0"/>
                                              </p:stCondLst>
                                            </p:cTn>
                                            <p:tgtEl>
                                              <p:spTgt spid="35"/>
                                            </p:tgtEl>
                                            <p:attrNameLst>
                                              <p:attrName>style.visibility</p:attrName>
                                            </p:attrNameLst>
                                          </p:cBhvr>
                                          <p:to>
                                            <p:strVal val="hidden"/>
                                          </p:to>
                                        </p:set>
                                      </p:childTnLst>
                                    </p:cTn>
                                  </p:par>
                                </p:childTnLst>
                              </p:cTn>
                            </p:par>
                            <p:par>
                              <p:cTn id="12" fill="hold">
                                <p:stCondLst>
                                  <p:cond delay="1100"/>
                                </p:stCondLst>
                                <p:childTnLst>
                                  <p:par>
                                    <p:cTn id="13" presetID="2" presetClass="entr" presetSubtype="8" fill="hold" grpId="0" nodeType="afterEffect" p14:presetBounceEnd="50000">
                                      <p:stCondLst>
                                        <p:cond delay="0"/>
                                      </p:stCondLst>
                                      <p:iterate>
                                        <p:tmAbs val="0"/>
                                      </p:iterate>
                                      <p:childTnLst>
                                        <p:set>
                                          <p:cBhvr>
                                            <p:cTn id="14" fill="hold"/>
                                            <p:tgtEl>
                                              <p:spTgt spid="36"/>
                                            </p:tgtEl>
                                            <p:attrNameLst>
                                              <p:attrName>style.visibility</p:attrName>
                                            </p:attrNameLst>
                                          </p:cBhvr>
                                          <p:to>
                                            <p:strVal val="visible"/>
                                          </p:to>
                                        </p:set>
                                        <p:anim calcmode="lin" valueType="num" p14:bounceEnd="50000">
                                          <p:cBhvr>
                                            <p:cTn id="15" dur="1500" fill="hold"/>
                                            <p:tgtEl>
                                              <p:spTgt spid="36"/>
                                            </p:tgtEl>
                                            <p:attrNameLst>
                                              <p:attrName>ppt_x</p:attrName>
                                            </p:attrNameLst>
                                          </p:cBhvr>
                                          <p:tavLst>
                                            <p:tav tm="0">
                                              <p:val>
                                                <p:strVal val="0-#ppt_w/2"/>
                                              </p:val>
                                            </p:tav>
                                            <p:tav tm="100000">
                                              <p:val>
                                                <p:strVal val="#ppt_x"/>
                                              </p:val>
                                            </p:tav>
                                          </p:tavLst>
                                        </p:anim>
                                        <p:anim calcmode="lin" valueType="num" p14:bounceEnd="50000">
                                          <p:cBhvr>
                                            <p:cTn id="16" dur="1500" fill="hold"/>
                                            <p:tgtEl>
                                              <p:spTgt spid="36"/>
                                            </p:tgtEl>
                                            <p:attrNameLst>
                                              <p:attrName>ppt_y</p:attrName>
                                            </p:attrNameLst>
                                          </p:cBhvr>
                                          <p:tavLst>
                                            <p:tav tm="0">
                                              <p:val>
                                                <p:strVal val="#ppt_y"/>
                                              </p:val>
                                            </p:tav>
                                            <p:tav tm="100000">
                                              <p:val>
                                                <p:strVal val="#ppt_y"/>
                                              </p:val>
                                            </p:tav>
                                          </p:tavLst>
                                        </p:anim>
                                      </p:childTnLst>
                                    </p:cTn>
                                  </p:par>
                                  <p:par>
                                    <p:cTn id="17" presetID="2" presetClass="entr" presetSubtype="2" fill="hold" grpId="0" nodeType="withEffect" p14:presetBounceEnd="50000">
                                      <p:stCondLst>
                                        <p:cond delay="500"/>
                                      </p:stCondLst>
                                      <p:iterate>
                                        <p:tmAbs val="0"/>
                                      </p:iterate>
                                      <p:childTnLst>
                                        <p:set>
                                          <p:cBhvr>
                                            <p:cTn id="18" fill="hold"/>
                                            <p:tgtEl>
                                              <p:spTgt spid="38"/>
                                            </p:tgtEl>
                                            <p:attrNameLst>
                                              <p:attrName>style.visibility</p:attrName>
                                            </p:attrNameLst>
                                          </p:cBhvr>
                                          <p:to>
                                            <p:strVal val="visible"/>
                                          </p:to>
                                        </p:set>
                                        <p:anim calcmode="lin" valueType="num" p14:bounceEnd="50000">
                                          <p:cBhvr>
                                            <p:cTn id="19" dur="1500" fill="hold"/>
                                            <p:tgtEl>
                                              <p:spTgt spid="38"/>
                                            </p:tgtEl>
                                            <p:attrNameLst>
                                              <p:attrName>ppt_x</p:attrName>
                                            </p:attrNameLst>
                                          </p:cBhvr>
                                          <p:tavLst>
                                            <p:tav tm="0">
                                              <p:val>
                                                <p:strVal val="1+#ppt_w/2"/>
                                              </p:val>
                                            </p:tav>
                                            <p:tav tm="100000">
                                              <p:val>
                                                <p:strVal val="#ppt_x"/>
                                              </p:val>
                                            </p:tav>
                                          </p:tavLst>
                                        </p:anim>
                                        <p:anim calcmode="lin" valueType="num" p14:bounceEnd="50000">
                                          <p:cBhvr>
                                            <p:cTn id="20" dur="1500" fill="hold"/>
                                            <p:tgtEl>
                                              <p:spTgt spid="38"/>
                                            </p:tgtEl>
                                            <p:attrNameLst>
                                              <p:attrName>ppt_y</p:attrName>
                                            </p:attrNameLst>
                                          </p:cBhvr>
                                          <p:tavLst>
                                            <p:tav tm="0">
                                              <p:val>
                                                <p:strVal val="#ppt_y"/>
                                              </p:val>
                                            </p:tav>
                                            <p:tav tm="100000">
                                              <p:val>
                                                <p:strVal val="#ppt_y"/>
                                              </p:val>
                                            </p:tav>
                                          </p:tavLst>
                                        </p:anim>
                                      </p:childTnLst>
                                    </p:cTn>
                                  </p:par>
                                  <p:par>
                                    <p:cTn id="21" presetID="22" presetClass="entr" presetSubtype="8" fill="hold" grpId="0" nodeType="withEffect">
                                      <p:stCondLst>
                                        <p:cond delay="500"/>
                                      </p:stCondLst>
                                      <p:iterate>
                                        <p:tmAbs val="0"/>
                                      </p:iterate>
                                      <p:childTnLst>
                                        <p:set>
                                          <p:cBhvr>
                                            <p:cTn id="22" fill="hold"/>
                                            <p:tgtEl>
                                              <p:spTgt spid="39"/>
                                            </p:tgtEl>
                                            <p:attrNameLst>
                                              <p:attrName>style.visibility</p:attrName>
                                            </p:attrNameLst>
                                          </p:cBhvr>
                                          <p:to>
                                            <p:strVal val="visible"/>
                                          </p:to>
                                        </p:set>
                                        <p:animEffect transition="in" filter="wipe(left)">
                                          <p:cBhvr>
                                            <p:cTn id="23" dur="1000"/>
                                            <p:tgtEl>
                                              <p:spTgt spid="39"/>
                                            </p:tgtEl>
                                          </p:cBhvr>
                                        </p:animEffect>
                                      </p:childTnLst>
                                    </p:cTn>
                                  </p:par>
                                </p:childTnLst>
                              </p:cTn>
                            </p:par>
                          </p:childTnLst>
                        </p:cTn>
                      </p:par>
                      <p:par>
                        <p:cTn id="24" fill="hold">
                          <p:stCondLst>
                            <p:cond delay="indefinite"/>
                          </p:stCondLst>
                          <p:childTnLst>
                            <p:par>
                              <p:cTn id="25" fill="hold">
                                <p:stCondLst>
                                  <p:cond delay="0"/>
                                </p:stCondLst>
                                <p:childTnLst>
                                  <p:par>
                                    <p:cTn id="26" presetID="7" presetClass="entr" presetSubtype="1" fill="hold" grpId="0" nodeType="clickEffect">
                                      <p:stCondLst>
                                        <p:cond delay="0"/>
                                      </p:stCondLst>
                                      <p:iterate>
                                        <p:tmAbs val="0"/>
                                      </p:iterate>
                                      <p:childTnLst>
                                        <p:set>
                                          <p:cBhvr>
                                            <p:cTn id="27" fill="hold"/>
                                            <p:tgtEl>
                                              <p:spTgt spid="40"/>
                                            </p:tgtEl>
                                            <p:attrNameLst>
                                              <p:attrName>style.visibility</p:attrName>
                                            </p:attrNameLst>
                                          </p:cBhvr>
                                          <p:to>
                                            <p:strVal val="visible"/>
                                          </p:to>
                                        </p:set>
                                        <p:anim calcmode="lin" valueType="num">
                                          <p:cBhvr>
                                            <p:cTn id="28" dur="2000" fill="hold"/>
                                            <p:tgtEl>
                                              <p:spTgt spid="40"/>
                                            </p:tgtEl>
                                            <p:attrNameLst>
                                              <p:attrName>ppt_x</p:attrName>
                                            </p:attrNameLst>
                                          </p:cBhvr>
                                          <p:tavLst>
                                            <p:tav tm="0">
                                              <p:val>
                                                <p:strVal val="#ppt_x"/>
                                              </p:val>
                                            </p:tav>
                                            <p:tav tm="100000">
                                              <p:val>
                                                <p:strVal val="#ppt_x"/>
                                              </p:val>
                                            </p:tav>
                                          </p:tavLst>
                                        </p:anim>
                                        <p:anim calcmode="lin" valueType="num">
                                          <p:cBhvr>
                                            <p:cTn id="29" dur="2000" fill="hold"/>
                                            <p:tgtEl>
                                              <p:spTgt spid="40"/>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 grpId="0" animBg="1" advAuto="0"/>
          <p:bldP spid="36" grpId="0" animBg="1" advAuto="0"/>
          <p:bldP spid="37" grpId="0" animBg="1" advAuto="0"/>
          <p:bldP spid="38" grpId="0" animBg="1" advAuto="0"/>
          <p:bldP spid="39" grpId="0" animBg="1" advAuto="0"/>
          <p:bldP spid="40" grpId="0" animBg="1" advAuto="0"/>
        </p:bldLst>
      </p:timing>
    </mc:Choice>
    <mc:Fallback>
      <p:timing>
        <p:tnLst>
          <p:par>
            <p:cTn id="1" dur="indefinite" restart="never" fill="hold" nodeType="tmRoot">
              <p:childTnLst>
                <p:seq concurrent="1" prevAc="none" nextAc="seek">
                  <p:cTn id="2" dur="indefinite" fill="hold"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stCondLst>
                                        <p:cond delay="0"/>
                                      </p:stCondLst>
                                      <p:iterate>
                                        <p:tmAbs val="0"/>
                                      </p:iterate>
                                      <p:childTnLst>
                                        <p:set>
                                          <p:cBhvr>
                                            <p:cTn id="6" fill="hold"/>
                                            <p:tgtEl>
                                              <p:spTgt spid="37"/>
                                            </p:tgtEl>
                                            <p:attrNameLst>
                                              <p:attrName>style.visibility</p:attrName>
                                            </p:attrNameLst>
                                          </p:cBhvr>
                                          <p:to>
                                            <p:strVal val="visible"/>
                                          </p:to>
                                        </p:set>
                                        <p:anim calcmode="lin" valueType="num">
                                          <p:cBhvr>
                                            <p:cTn id="7" dur="1000" fill="hold"/>
                                            <p:tgtEl>
                                              <p:spTgt spid="37"/>
                                            </p:tgtEl>
                                            <p:attrNameLst>
                                              <p:attrName>ppt_x</p:attrName>
                                            </p:attrNameLst>
                                          </p:cBhvr>
                                          <p:tavLst>
                                            <p:tav tm="0">
                                              <p:val>
                                                <p:strVal val="#ppt_x"/>
                                              </p:val>
                                            </p:tav>
                                            <p:tav tm="100000">
                                              <p:val>
                                                <p:strVal val="#ppt_x"/>
                                              </p:val>
                                            </p:tav>
                                          </p:tavLst>
                                        </p:anim>
                                        <p:anim calcmode="lin" valueType="num">
                                          <p:cBhvr>
                                            <p:cTn id="8" dur="1000" fill="hold"/>
                                            <p:tgtEl>
                                              <p:spTgt spid="37"/>
                                            </p:tgtEl>
                                            <p:attrNameLst>
                                              <p:attrName>ppt_y</p:attrName>
                                            </p:attrNameLst>
                                          </p:cBhvr>
                                          <p:tavLst>
                                            <p:tav tm="0">
                                              <p:val>
                                                <p:strVal val="0-#ppt_h/2"/>
                                              </p:val>
                                            </p:tav>
                                            <p:tav tm="100000">
                                              <p:val>
                                                <p:strVal val="#ppt_y"/>
                                              </p:val>
                                            </p:tav>
                                          </p:tavLst>
                                        </p:anim>
                                      </p:childTnLst>
                                    </p:cTn>
                                  </p:par>
                                </p:childTnLst>
                              </p:cTn>
                            </p:par>
                            <p:par>
                              <p:cTn id="9" fill="hold">
                                <p:stCondLst>
                                  <p:cond delay="1000"/>
                                </p:stCondLst>
                                <p:childTnLst>
                                  <p:par>
                                    <p:cTn id="10" presetID="1" presetClass="exit" presetSubtype="0" fill="hold" grpId="0" nodeType="afterEffect">
                                      <p:stCondLst>
                                        <p:cond delay="100"/>
                                      </p:stCondLst>
                                      <p:iterate>
                                        <p:tmAbs val="0"/>
                                      </p:iterate>
                                      <p:childTnLst>
                                        <p:set>
                                          <p:cBhvr>
                                            <p:cTn id="11" fill="hold">
                                              <p:stCondLst>
                                                <p:cond delay="0"/>
                                              </p:stCondLst>
                                            </p:cTn>
                                            <p:tgtEl>
                                              <p:spTgt spid="35"/>
                                            </p:tgtEl>
                                            <p:attrNameLst>
                                              <p:attrName>style.visibility</p:attrName>
                                            </p:attrNameLst>
                                          </p:cBhvr>
                                          <p:to>
                                            <p:strVal val="hidden"/>
                                          </p:to>
                                        </p:set>
                                      </p:childTnLst>
                                    </p:cTn>
                                  </p:par>
                                </p:childTnLst>
                              </p:cTn>
                            </p:par>
                            <p:par>
                              <p:cTn id="12" fill="hold">
                                <p:stCondLst>
                                  <p:cond delay="1100"/>
                                </p:stCondLst>
                                <p:childTnLst>
                                  <p:par>
                                    <p:cTn id="13" presetID="2" presetClass="entr" presetSubtype="8" fill="hold" grpId="0" nodeType="afterEffect">
                                      <p:stCondLst>
                                        <p:cond delay="0"/>
                                      </p:stCondLst>
                                      <p:iterate>
                                        <p:tmAbs val="0"/>
                                      </p:iterate>
                                      <p:childTnLst>
                                        <p:set>
                                          <p:cBhvr>
                                            <p:cTn id="14" fill="hold"/>
                                            <p:tgtEl>
                                              <p:spTgt spid="36"/>
                                            </p:tgtEl>
                                            <p:attrNameLst>
                                              <p:attrName>style.visibility</p:attrName>
                                            </p:attrNameLst>
                                          </p:cBhvr>
                                          <p:to>
                                            <p:strVal val="visible"/>
                                          </p:to>
                                        </p:set>
                                        <p:anim calcmode="lin" valueType="num">
                                          <p:cBhvr>
                                            <p:cTn id="15" dur="1500" fill="hold"/>
                                            <p:tgtEl>
                                              <p:spTgt spid="36"/>
                                            </p:tgtEl>
                                            <p:attrNameLst>
                                              <p:attrName>ppt_x</p:attrName>
                                            </p:attrNameLst>
                                          </p:cBhvr>
                                          <p:tavLst>
                                            <p:tav tm="0">
                                              <p:val>
                                                <p:strVal val="0-#ppt_w/2"/>
                                              </p:val>
                                            </p:tav>
                                            <p:tav tm="100000">
                                              <p:val>
                                                <p:strVal val="#ppt_x"/>
                                              </p:val>
                                            </p:tav>
                                          </p:tavLst>
                                        </p:anim>
                                        <p:anim calcmode="lin" valueType="num">
                                          <p:cBhvr>
                                            <p:cTn id="16" dur="1500" fill="hold"/>
                                            <p:tgtEl>
                                              <p:spTgt spid="36"/>
                                            </p:tgtEl>
                                            <p:attrNameLst>
                                              <p:attrName>ppt_y</p:attrName>
                                            </p:attrNameLst>
                                          </p:cBhvr>
                                          <p:tavLst>
                                            <p:tav tm="0">
                                              <p:val>
                                                <p:strVal val="#ppt_y"/>
                                              </p:val>
                                            </p:tav>
                                            <p:tav tm="100000">
                                              <p:val>
                                                <p:strVal val="#ppt_y"/>
                                              </p:val>
                                            </p:tav>
                                          </p:tavLst>
                                        </p:anim>
                                      </p:childTnLst>
                                    </p:cTn>
                                  </p:par>
                                  <p:par>
                                    <p:cTn id="17" presetID="2" presetClass="entr" presetSubtype="2" fill="hold" grpId="0" nodeType="withEffect">
                                      <p:stCondLst>
                                        <p:cond delay="500"/>
                                      </p:stCondLst>
                                      <p:iterate>
                                        <p:tmAbs val="0"/>
                                      </p:iterate>
                                      <p:childTnLst>
                                        <p:set>
                                          <p:cBhvr>
                                            <p:cTn id="18" fill="hold"/>
                                            <p:tgtEl>
                                              <p:spTgt spid="38"/>
                                            </p:tgtEl>
                                            <p:attrNameLst>
                                              <p:attrName>style.visibility</p:attrName>
                                            </p:attrNameLst>
                                          </p:cBhvr>
                                          <p:to>
                                            <p:strVal val="visible"/>
                                          </p:to>
                                        </p:set>
                                        <p:anim calcmode="lin" valueType="num">
                                          <p:cBhvr>
                                            <p:cTn id="19" dur="1500" fill="hold"/>
                                            <p:tgtEl>
                                              <p:spTgt spid="38"/>
                                            </p:tgtEl>
                                            <p:attrNameLst>
                                              <p:attrName>ppt_x</p:attrName>
                                            </p:attrNameLst>
                                          </p:cBhvr>
                                          <p:tavLst>
                                            <p:tav tm="0">
                                              <p:val>
                                                <p:strVal val="1+#ppt_w/2"/>
                                              </p:val>
                                            </p:tav>
                                            <p:tav tm="100000">
                                              <p:val>
                                                <p:strVal val="#ppt_x"/>
                                              </p:val>
                                            </p:tav>
                                          </p:tavLst>
                                        </p:anim>
                                        <p:anim calcmode="lin" valueType="num">
                                          <p:cBhvr>
                                            <p:cTn id="20" dur="1500" fill="hold"/>
                                            <p:tgtEl>
                                              <p:spTgt spid="38"/>
                                            </p:tgtEl>
                                            <p:attrNameLst>
                                              <p:attrName>ppt_y</p:attrName>
                                            </p:attrNameLst>
                                          </p:cBhvr>
                                          <p:tavLst>
                                            <p:tav tm="0">
                                              <p:val>
                                                <p:strVal val="#ppt_y"/>
                                              </p:val>
                                            </p:tav>
                                            <p:tav tm="100000">
                                              <p:val>
                                                <p:strVal val="#ppt_y"/>
                                              </p:val>
                                            </p:tav>
                                          </p:tavLst>
                                        </p:anim>
                                      </p:childTnLst>
                                    </p:cTn>
                                  </p:par>
                                  <p:par>
                                    <p:cTn id="21" presetID="22" presetClass="entr" presetSubtype="8" fill="hold" grpId="0" nodeType="withEffect">
                                      <p:stCondLst>
                                        <p:cond delay="500"/>
                                      </p:stCondLst>
                                      <p:iterate>
                                        <p:tmAbs val="0"/>
                                      </p:iterate>
                                      <p:childTnLst>
                                        <p:set>
                                          <p:cBhvr>
                                            <p:cTn id="22" fill="hold"/>
                                            <p:tgtEl>
                                              <p:spTgt spid="39"/>
                                            </p:tgtEl>
                                            <p:attrNameLst>
                                              <p:attrName>style.visibility</p:attrName>
                                            </p:attrNameLst>
                                          </p:cBhvr>
                                          <p:to>
                                            <p:strVal val="visible"/>
                                          </p:to>
                                        </p:set>
                                        <p:animEffect transition="in" filter="wipe(left)">
                                          <p:cBhvr>
                                            <p:cTn id="23" dur="1000"/>
                                            <p:tgtEl>
                                              <p:spTgt spid="39"/>
                                            </p:tgtEl>
                                          </p:cBhvr>
                                        </p:animEffect>
                                      </p:childTnLst>
                                    </p:cTn>
                                  </p:par>
                                </p:childTnLst>
                              </p:cTn>
                            </p:par>
                          </p:childTnLst>
                        </p:cTn>
                      </p:par>
                      <p:par>
                        <p:cTn id="24" fill="hold">
                          <p:stCondLst>
                            <p:cond delay="indefinite"/>
                          </p:stCondLst>
                          <p:childTnLst>
                            <p:par>
                              <p:cTn id="25" fill="hold">
                                <p:stCondLst>
                                  <p:cond delay="0"/>
                                </p:stCondLst>
                                <p:childTnLst>
                                  <p:par>
                                    <p:cTn id="26" presetID="7" presetClass="entr" presetSubtype="1" fill="hold" grpId="0" nodeType="clickEffect">
                                      <p:stCondLst>
                                        <p:cond delay="0"/>
                                      </p:stCondLst>
                                      <p:iterate>
                                        <p:tmAbs val="0"/>
                                      </p:iterate>
                                      <p:childTnLst>
                                        <p:set>
                                          <p:cBhvr>
                                            <p:cTn id="27" fill="hold"/>
                                            <p:tgtEl>
                                              <p:spTgt spid="40"/>
                                            </p:tgtEl>
                                            <p:attrNameLst>
                                              <p:attrName>style.visibility</p:attrName>
                                            </p:attrNameLst>
                                          </p:cBhvr>
                                          <p:to>
                                            <p:strVal val="visible"/>
                                          </p:to>
                                        </p:set>
                                        <p:anim calcmode="lin" valueType="num">
                                          <p:cBhvr>
                                            <p:cTn id="28" dur="2000" fill="hold"/>
                                            <p:tgtEl>
                                              <p:spTgt spid="40"/>
                                            </p:tgtEl>
                                            <p:attrNameLst>
                                              <p:attrName>ppt_x</p:attrName>
                                            </p:attrNameLst>
                                          </p:cBhvr>
                                          <p:tavLst>
                                            <p:tav tm="0">
                                              <p:val>
                                                <p:strVal val="#ppt_x"/>
                                              </p:val>
                                            </p:tav>
                                            <p:tav tm="100000">
                                              <p:val>
                                                <p:strVal val="#ppt_x"/>
                                              </p:val>
                                            </p:tav>
                                          </p:tavLst>
                                        </p:anim>
                                        <p:anim calcmode="lin" valueType="num">
                                          <p:cBhvr>
                                            <p:cTn id="29" dur="2000" fill="hold"/>
                                            <p:tgtEl>
                                              <p:spTgt spid="40"/>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 grpId="0" animBg="1" advAuto="0"/>
          <p:bldP spid="36" grpId="0" animBg="1" advAuto="0"/>
          <p:bldP spid="37" grpId="0" animBg="1" advAuto="0"/>
          <p:bldP spid="38" grpId="0" animBg="1" advAuto="0"/>
          <p:bldP spid="39" grpId="0" animBg="1" advAuto="0"/>
          <p:bldP spid="40" grpId="0" animBg="1" advAuto="0"/>
        </p:bldLst>
      </p:timing>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 name="Shape 44"/>
          <p:cNvSpPr/>
          <p:nvPr/>
        </p:nvSpPr>
        <p:spPr>
          <a:xfrm>
            <a:off x="203200" y="1257300"/>
            <a:ext cx="8242300" cy="1120744"/>
          </a:xfrm>
          <a:prstGeom prst="rect">
            <a:avLst/>
          </a:prstGeom>
          <a:ln w="12700">
            <a:miter lim="400000"/>
          </a:ln>
          <a:extLst>
            <a:ext uri="{C572A759-6A51-4108-AA02-DFA0A04FC94B}">
              <ma14:wrappingTextBoxFlag xmlns:ma14="http://schemas.microsoft.com/office/mac/drawingml/2011/main" xmlns="" val="1"/>
            </a:ext>
          </a:extLst>
        </p:spPr>
        <p:txBody>
          <a:bodyPr lIns="0" tIns="0" rIns="0" bIns="0">
            <a:spAutoFit/>
          </a:bodyPr>
          <a:lstStyle/>
          <a:p>
            <a:pPr marL="612140" lvl="0" indent="-457200">
              <a:buClr>
                <a:srgbClr val="FFFFFF"/>
              </a:buClr>
              <a:buFont typeface="Arial"/>
              <a:tabLst>
                <a:tab pos="444500" algn="l"/>
                <a:tab pos="952500" algn="l"/>
              </a:tabLst>
              <a:defRPr sz="1800">
                <a:solidFill>
                  <a:srgbClr val="000000"/>
                </a:solidFill>
                <a:uFillTx/>
              </a:defRPr>
            </a:pPr>
            <a:r>
              <a:rPr sz="2300" b="1">
                <a:effectLst>
                  <a:outerShdw blurRad="101600" dir="2700000" rotWithShape="0">
                    <a:srgbClr val="FFFFFF">
                      <a:alpha val="74000"/>
                    </a:srgbClr>
                  </a:outerShdw>
                </a:effectLst>
                <a:uFill>
                  <a:solidFill>
                    <a:srgbClr val="FFFFFF"/>
                  </a:solidFill>
                </a:uFill>
                <a:latin typeface="Arial"/>
                <a:ea typeface="Arial"/>
                <a:cs typeface="Arial"/>
                <a:sym typeface="Arial"/>
              </a:rPr>
              <a:t>I. French Society Divided</a:t>
            </a:r>
          </a:p>
          <a:p>
            <a:pPr marL="1226502" lvl="0" indent="-500062">
              <a:buClr>
                <a:srgbClr val="FFFFFF"/>
              </a:buClr>
              <a:buFont typeface="Arial"/>
              <a:tabLst>
                <a:tab pos="444500" algn="l"/>
                <a:tab pos="952500" algn="l"/>
              </a:tabLst>
              <a:defRPr sz="1800">
                <a:solidFill>
                  <a:srgbClr val="000000"/>
                </a:solidFill>
                <a:uFillTx/>
              </a:defRPr>
            </a:pPr>
            <a:r>
              <a:rPr sz="2300">
                <a:effectLst>
                  <a:outerShdw blurRad="101600" dir="2700000" rotWithShape="0">
                    <a:srgbClr val="FFFFFF">
                      <a:alpha val="74000"/>
                    </a:srgbClr>
                  </a:outerShdw>
                </a:effectLst>
                <a:uFill>
                  <a:solidFill>
                    <a:srgbClr val="FFFFFF"/>
                  </a:solidFill>
                </a:uFill>
                <a:latin typeface="Arial"/>
                <a:ea typeface="Arial"/>
                <a:cs typeface="Arial"/>
                <a:sym typeface="Arial"/>
              </a:rPr>
              <a:t>The French belonged to 1 of 3 </a:t>
            </a:r>
            <a:r>
              <a:rPr sz="2300" b="1">
                <a:effectLst>
                  <a:outerShdw blurRad="101600" dir="2700000" rotWithShape="0">
                    <a:srgbClr val="FFFFFF">
                      <a:alpha val="74000"/>
                    </a:srgbClr>
                  </a:outerShdw>
                </a:effectLst>
                <a:uFill>
                  <a:solidFill>
                    <a:srgbClr val="FFFFFF"/>
                  </a:solidFill>
                </a:uFill>
                <a:latin typeface="Arial"/>
                <a:ea typeface="Arial"/>
                <a:cs typeface="Arial"/>
                <a:sym typeface="Arial"/>
              </a:rPr>
              <a:t>estates</a:t>
            </a:r>
            <a:r>
              <a:rPr sz="2300">
                <a:effectLst>
                  <a:outerShdw blurRad="101600" dir="2700000" rotWithShape="0">
                    <a:srgbClr val="FFFFFF">
                      <a:alpha val="74000"/>
                    </a:srgbClr>
                  </a:outerShdw>
                </a:effectLst>
                <a:uFill>
                  <a:solidFill>
                    <a:srgbClr val="FFFFFF"/>
                  </a:solidFill>
                </a:uFill>
                <a:latin typeface="Arial"/>
                <a:ea typeface="Arial"/>
                <a:cs typeface="Arial"/>
                <a:sym typeface="Arial"/>
              </a:rPr>
              <a:t>, which</a:t>
            </a:r>
          </a:p>
          <a:p>
            <a:pPr marL="1226502" lvl="0" indent="-500062">
              <a:buClr>
                <a:srgbClr val="FFFFFF"/>
              </a:buClr>
              <a:buFont typeface="Arial"/>
              <a:tabLst>
                <a:tab pos="444500" algn="l"/>
                <a:tab pos="952500" algn="l"/>
              </a:tabLst>
              <a:defRPr sz="1800">
                <a:solidFill>
                  <a:srgbClr val="000000"/>
                </a:solidFill>
                <a:uFillTx/>
              </a:defRPr>
            </a:pPr>
            <a:r>
              <a:rPr sz="2300">
                <a:effectLst>
                  <a:outerShdw blurRad="101600" dir="2700000" rotWithShape="0">
                    <a:srgbClr val="FFFFFF">
                      <a:alpha val="74000"/>
                    </a:srgbClr>
                  </a:outerShdw>
                </a:effectLst>
                <a:uFill>
                  <a:solidFill>
                    <a:srgbClr val="FFFFFF"/>
                  </a:solidFill>
                </a:uFill>
                <a:latin typeface="Arial"/>
                <a:ea typeface="Arial"/>
                <a:cs typeface="Arial"/>
                <a:sym typeface="Arial"/>
              </a:rPr>
              <a:t>determined a person’s legal rights &amp; status.</a:t>
            </a:r>
          </a:p>
        </p:txBody>
      </p:sp>
      <p:graphicFrame>
        <p:nvGraphicFramePr>
          <p:cNvPr id="45" name="Chart 45"/>
          <p:cNvGraphicFramePr/>
          <p:nvPr/>
        </p:nvGraphicFramePr>
        <p:xfrm>
          <a:off x="47426" y="2675005"/>
          <a:ext cx="4977103" cy="4355470"/>
        </p:xfrm>
        <a:graphic>
          <a:graphicData uri="http://schemas.openxmlformats.org/drawingml/2006/chart">
            <c:chart xmlns:c="http://schemas.openxmlformats.org/drawingml/2006/chart" xmlns:r="http://schemas.openxmlformats.org/officeDocument/2006/relationships" r:id="rId3"/>
          </a:graphicData>
        </a:graphic>
      </p:graphicFrame>
      <p:sp>
        <p:nvSpPr>
          <p:cNvPr id="46" name="Shape 46"/>
          <p:cNvSpPr/>
          <p:nvPr/>
        </p:nvSpPr>
        <p:spPr>
          <a:xfrm>
            <a:off x="5816600" y="2946400"/>
            <a:ext cx="3314700" cy="676244"/>
          </a:xfrm>
          <a:prstGeom prst="rect">
            <a:avLst/>
          </a:prstGeom>
          <a:ln w="12700">
            <a:miter lim="400000"/>
          </a:ln>
          <a:extLst>
            <a:ext uri="{C572A759-6A51-4108-AA02-DFA0A04FC94B}">
              <ma14:wrappingTextBoxFlag xmlns:ma14="http://schemas.microsoft.com/office/mac/drawingml/2011/main" xmlns="" val="1"/>
            </a:ext>
          </a:extLst>
        </p:spPr>
        <p:txBody>
          <a:bodyPr lIns="0" tIns="0" rIns="0" bIns="0">
            <a:spAutoFit/>
          </a:bodyPr>
          <a:lstStyle>
            <a:lvl1pPr marL="0">
              <a:buClr>
                <a:srgbClr val="FFFFFF"/>
              </a:buClr>
              <a:buFont typeface="Arial"/>
              <a:defRPr sz="2300" b="1">
                <a:solidFill>
                  <a:srgbClr val="000000"/>
                </a:solidFill>
                <a:effectLst>
                  <a:outerShdw blurRad="101600" dir="2700000" rotWithShape="0">
                    <a:srgbClr val="FFFFFF">
                      <a:alpha val="74000"/>
                    </a:srgbClr>
                  </a:outerShdw>
                </a:effectLst>
                <a:latin typeface="Arial"/>
                <a:ea typeface="Arial"/>
                <a:cs typeface="Arial"/>
                <a:sym typeface="Arial"/>
              </a:defRPr>
            </a:lvl1pPr>
          </a:lstStyle>
          <a:p>
            <a:pPr lvl="0">
              <a:defRPr sz="1800" b="0">
                <a:effectLst/>
                <a:uFillTx/>
              </a:defRPr>
            </a:pPr>
            <a:r>
              <a:rPr sz="2300" b="1">
                <a:effectLst>
                  <a:outerShdw blurRad="101600" dir="2700000" rotWithShape="0">
                    <a:srgbClr val="FFFFFF">
                      <a:alpha val="74000"/>
                    </a:srgbClr>
                  </a:outerShdw>
                </a:effectLst>
                <a:uFill>
                  <a:solidFill>
                    <a:srgbClr val="FFFFFF"/>
                  </a:solidFill>
                </a:uFill>
              </a:rPr>
              <a:t>First Estate 1% of population</a:t>
            </a:r>
          </a:p>
        </p:txBody>
      </p:sp>
      <p:sp>
        <p:nvSpPr>
          <p:cNvPr id="47" name="Shape 47"/>
          <p:cNvSpPr/>
          <p:nvPr/>
        </p:nvSpPr>
        <p:spPr>
          <a:xfrm>
            <a:off x="5816600" y="3822700"/>
            <a:ext cx="3314700" cy="676244"/>
          </a:xfrm>
          <a:prstGeom prst="rect">
            <a:avLst/>
          </a:prstGeom>
          <a:ln w="12700">
            <a:miter lim="400000"/>
          </a:ln>
          <a:extLst>
            <a:ext uri="{C572A759-6A51-4108-AA02-DFA0A04FC94B}">
              <ma14:wrappingTextBoxFlag xmlns:ma14="http://schemas.microsoft.com/office/mac/drawingml/2011/main" xmlns="" val="1"/>
            </a:ext>
          </a:extLst>
        </p:spPr>
        <p:txBody>
          <a:bodyPr lIns="0" tIns="0" rIns="0" bIns="0">
            <a:spAutoFit/>
          </a:bodyPr>
          <a:lstStyle>
            <a:lvl1pPr marL="0">
              <a:buClr>
                <a:srgbClr val="FFFFFF"/>
              </a:buClr>
              <a:buFont typeface="Arial"/>
              <a:defRPr sz="2300" b="1">
                <a:solidFill>
                  <a:srgbClr val="000000"/>
                </a:solidFill>
                <a:effectLst>
                  <a:outerShdw blurRad="101600" dir="2700000" rotWithShape="0">
                    <a:srgbClr val="FFFFFF">
                      <a:alpha val="74000"/>
                    </a:srgbClr>
                  </a:outerShdw>
                </a:effectLst>
                <a:latin typeface="Arial"/>
                <a:ea typeface="Arial"/>
                <a:cs typeface="Arial"/>
                <a:sym typeface="Arial"/>
              </a:defRPr>
            </a:lvl1pPr>
          </a:lstStyle>
          <a:p>
            <a:pPr lvl="0">
              <a:defRPr sz="1800" b="0">
                <a:effectLst/>
                <a:uFillTx/>
              </a:defRPr>
            </a:pPr>
            <a:r>
              <a:rPr sz="2300" b="1">
                <a:effectLst>
                  <a:outerShdw blurRad="101600" dir="2700000" rotWithShape="0">
                    <a:srgbClr val="FFFFFF">
                      <a:alpha val="74000"/>
                    </a:srgbClr>
                  </a:outerShdw>
                </a:effectLst>
                <a:uFill>
                  <a:solidFill>
                    <a:srgbClr val="FFFFFF"/>
                  </a:solidFill>
                </a:uFill>
              </a:rPr>
              <a:t>Second Estate 2% of population</a:t>
            </a:r>
          </a:p>
        </p:txBody>
      </p:sp>
      <p:sp>
        <p:nvSpPr>
          <p:cNvPr id="48" name="Shape 48"/>
          <p:cNvSpPr/>
          <p:nvPr/>
        </p:nvSpPr>
        <p:spPr>
          <a:xfrm>
            <a:off x="5842000" y="4635500"/>
            <a:ext cx="3314700" cy="676244"/>
          </a:xfrm>
          <a:prstGeom prst="rect">
            <a:avLst/>
          </a:prstGeom>
          <a:ln w="12700">
            <a:miter lim="400000"/>
          </a:ln>
          <a:extLst>
            <a:ext uri="{C572A759-6A51-4108-AA02-DFA0A04FC94B}">
              <ma14:wrappingTextBoxFlag xmlns:ma14="http://schemas.microsoft.com/office/mac/drawingml/2011/main" xmlns="" val="1"/>
            </a:ext>
          </a:extLst>
        </p:spPr>
        <p:txBody>
          <a:bodyPr lIns="0" tIns="0" rIns="0" bIns="0">
            <a:spAutoFit/>
          </a:bodyPr>
          <a:lstStyle>
            <a:lvl1pPr marL="0">
              <a:buClr>
                <a:srgbClr val="FFFFFF"/>
              </a:buClr>
              <a:buFont typeface="Arial"/>
              <a:defRPr sz="2300" b="1">
                <a:solidFill>
                  <a:srgbClr val="000000"/>
                </a:solidFill>
                <a:effectLst>
                  <a:outerShdw blurRad="101600" dir="2700000" rotWithShape="0">
                    <a:srgbClr val="FFFFFF">
                      <a:alpha val="74000"/>
                    </a:srgbClr>
                  </a:outerShdw>
                </a:effectLst>
                <a:latin typeface="Arial"/>
                <a:ea typeface="Arial"/>
                <a:cs typeface="Arial"/>
                <a:sym typeface="Arial"/>
              </a:defRPr>
            </a:lvl1pPr>
          </a:lstStyle>
          <a:p>
            <a:pPr lvl="0">
              <a:defRPr sz="1800" b="0">
                <a:effectLst/>
                <a:uFillTx/>
              </a:defRPr>
            </a:pPr>
            <a:r>
              <a:rPr sz="2300" b="1">
                <a:effectLst>
                  <a:outerShdw blurRad="101600" dir="2700000" rotWithShape="0">
                    <a:srgbClr val="FFFFFF">
                      <a:alpha val="74000"/>
                    </a:srgbClr>
                  </a:outerShdw>
                </a:effectLst>
                <a:uFill>
                  <a:solidFill>
                    <a:srgbClr val="FFFFFF"/>
                  </a:solidFill>
                </a:uFill>
              </a:rPr>
              <a:t>Third Estate 97% of population</a:t>
            </a:r>
          </a:p>
        </p:txBody>
      </p:sp>
      <p:sp>
        <p:nvSpPr>
          <p:cNvPr id="49" name="Shape 49"/>
          <p:cNvSpPr/>
          <p:nvPr/>
        </p:nvSpPr>
        <p:spPr>
          <a:xfrm>
            <a:off x="5270500" y="2959100"/>
            <a:ext cx="381001" cy="381001"/>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485C6E"/>
          </a:solidFill>
          <a:ln w="12700">
            <a:round/>
          </a:ln>
          <a:effectLst>
            <a:outerShdw blurRad="50800" dist="101600" dir="2700000" rotWithShape="0">
              <a:srgbClr val="060606">
                <a:alpha val="75000"/>
              </a:srgbClr>
            </a:outerShdw>
          </a:effectLst>
        </p:spPr>
        <p:txBody>
          <a:bodyPr lIns="0" tIns="0" rIns="0" bIns="0" anchor="ctr"/>
          <a:lstStyle/>
          <a:p>
            <a:pPr lvl="0"/>
            <a:endParaRPr/>
          </a:p>
        </p:txBody>
      </p:sp>
      <p:sp>
        <p:nvSpPr>
          <p:cNvPr id="50" name="Shape 50"/>
          <p:cNvSpPr/>
          <p:nvPr/>
        </p:nvSpPr>
        <p:spPr>
          <a:xfrm>
            <a:off x="5270500" y="3784600"/>
            <a:ext cx="381001" cy="381001"/>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2D3A3D"/>
          </a:solidFill>
          <a:ln w="12700">
            <a:round/>
          </a:ln>
          <a:effectLst>
            <a:outerShdw blurRad="50800" dist="101600" dir="2700000" rotWithShape="0">
              <a:srgbClr val="060606">
                <a:alpha val="75000"/>
              </a:srgbClr>
            </a:outerShdw>
          </a:effectLst>
        </p:spPr>
        <p:txBody>
          <a:bodyPr lIns="0" tIns="0" rIns="0" bIns="0" anchor="ctr"/>
          <a:lstStyle/>
          <a:p>
            <a:pPr lvl="0"/>
            <a:endParaRPr/>
          </a:p>
        </p:txBody>
      </p:sp>
      <p:sp>
        <p:nvSpPr>
          <p:cNvPr id="51" name="Shape 51"/>
          <p:cNvSpPr/>
          <p:nvPr/>
        </p:nvSpPr>
        <p:spPr>
          <a:xfrm>
            <a:off x="5270500" y="4597400"/>
            <a:ext cx="381001" cy="381001"/>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325C44"/>
          </a:solidFill>
          <a:ln w="12700">
            <a:round/>
          </a:ln>
          <a:effectLst>
            <a:outerShdw blurRad="50800" dist="101600" dir="2700000" rotWithShape="0">
              <a:srgbClr val="060606">
                <a:alpha val="75000"/>
              </a:srgbClr>
            </a:outerShdw>
          </a:effectLst>
        </p:spPr>
        <p:txBody>
          <a:bodyPr lIns="0" tIns="0" rIns="0" bIns="0" anchor="ctr"/>
          <a:lstStyle/>
          <a:p>
            <a:pPr lvl="0"/>
            <a:endParaRPr/>
          </a:p>
        </p:txBody>
      </p:sp>
      <p:pic>
        <p:nvPicPr>
          <p:cNvPr id="52" name="Screen Shot 2015-01-10 at 10.28.38 PM.png"/>
          <p:cNvPicPr/>
          <p:nvPr/>
        </p:nvPicPr>
        <p:blipFill>
          <a:blip r:embed="rId4"/>
          <a:stretch>
            <a:fillRect/>
          </a:stretch>
        </p:blipFill>
        <p:spPr>
          <a:xfrm>
            <a:off x="0" y="360"/>
            <a:ext cx="9144000" cy="1091480"/>
          </a:xfrm>
          <a:prstGeom prst="rect">
            <a:avLst/>
          </a:prstGeom>
          <a:ln w="12700">
            <a:round/>
          </a:ln>
        </p:spPr>
      </p:pic>
    </p:spTree>
  </p:cSld>
  <p:clrMapOvr>
    <a:masterClrMapping/>
  </p:clrMapOvr>
  <p:transition spd="slow">
    <p:wipe dir="d"/>
  </p:transition>
  <p:timing>
    <p:tnLst>
      <p:par>
        <p:cTn id="1" dur="indefinite" restart="never" fill="hold" nodeType="tmRoot">
          <p:childTnLst>
            <p:seq concurrent="1" prevAc="none" nextAc="seek">
              <p:cTn id="2" dur="indefinite" fill="hold" nodeType="mainSeq">
                <p:childTnLst>
                  <p:par>
                    <p:cTn id="3" fill="hold">
                      <p:stCondLst>
                        <p:cond delay="indefinite"/>
                        <p:cond evt="onBegin" delay="0">
                          <p:tn val="2"/>
                        </p:cond>
                      </p:stCondLst>
                      <p:childTnLst>
                        <p:par>
                          <p:cTn id="4" fill="hold">
                            <p:stCondLst>
                              <p:cond delay="0"/>
                            </p:stCondLst>
                            <p:childTnLst>
                              <p:par>
                                <p:cTn id="5" presetID="1" presetClass="entr" presetSubtype="8" fill="hold" grpId="1" nodeType="afterEffect">
                                  <p:stCondLst>
                                    <p:cond delay="0"/>
                                  </p:stCondLst>
                                  <p:iterate>
                                    <p:tmAbs val="0"/>
                                  </p:iterate>
                                  <p:childTnLst>
                                    <p:set>
                                      <p:cBhvr>
                                        <p:cTn id="6" fill="hold"/>
                                        <p:tgtEl>
                                          <p:spTgt spid="44"/>
                                        </p:tgtEl>
                                        <p:attrNameLst>
                                          <p:attrName>style.visibility</p:attrName>
                                        </p:attrNameLst>
                                      </p:cBhvr>
                                      <p:to>
                                        <p:strVal val="visible"/>
                                      </p:to>
                                    </p:set>
                                    <p:animEffect transition="in" filter="(null)(right)">
                                      <p:cBhvr>
                                        <p:cTn id="7" dur="500"/>
                                        <p:tgtEl>
                                          <p:spTgt spid="44"/>
                                        </p:tgtEl>
                                      </p:cBhvr>
                                    </p:animEffect>
                                  </p:childTnLst>
                                </p:cTn>
                              </p:par>
                            </p:childTnLst>
                          </p:cTn>
                        </p:par>
                      </p:childTnLst>
                    </p:cTn>
                  </p:par>
                  <p:par>
                    <p:cTn id="8" fill="hold">
                      <p:stCondLst>
                        <p:cond delay="indefinite"/>
                      </p:stCondLst>
                      <p:childTnLst>
                        <p:par>
                          <p:cTn id="9" fill="hold">
                            <p:stCondLst>
                              <p:cond delay="0"/>
                            </p:stCondLst>
                            <p:childTnLst>
                              <p:par>
                                <p:cTn id="10" presetID="18" presetClass="entr" presetSubtype="12" fill="hold" grpId="2" nodeType="clickEffect">
                                  <p:stCondLst>
                                    <p:cond delay="0"/>
                                  </p:stCondLst>
                                  <p:iterate>
                                    <p:tmAbs val="0"/>
                                  </p:iterate>
                                  <p:childTnLst>
                                    <p:set>
                                      <p:cBhvr>
                                        <p:cTn id="11" fill="hold"/>
                                        <p:tgtEl>
                                          <p:spTgt spid="45"/>
                                        </p:tgtEl>
                                        <p:attrNameLst>
                                          <p:attrName>style.visibility</p:attrName>
                                        </p:attrNameLst>
                                      </p:cBhvr>
                                      <p:to>
                                        <p:strVal val="visible"/>
                                      </p:to>
                                    </p:set>
                                    <p:animEffect transition="in" filter="strips(downLeft)">
                                      <p:cBhvr>
                                        <p:cTn id="12" dur="1000"/>
                                        <p:tgtEl>
                                          <p:spTgt spid="45"/>
                                        </p:tgtEl>
                                      </p:cBhvr>
                                    </p:animEffect>
                                  </p:childTnLst>
                                </p:cTn>
                              </p:par>
                            </p:childTnLst>
                          </p:cTn>
                        </p:par>
                        <p:par>
                          <p:cTn id="13" fill="hold">
                            <p:stCondLst>
                              <p:cond delay="1000"/>
                            </p:stCondLst>
                            <p:childTnLst>
                              <p:par>
                                <p:cTn id="14" presetID="1" presetClass="entr" presetSubtype="8" fill="hold" grpId="3" nodeType="afterEffect">
                                  <p:stCondLst>
                                    <p:cond delay="0"/>
                                  </p:stCondLst>
                                  <p:iterate>
                                    <p:tmAbs val="0"/>
                                  </p:iterate>
                                  <p:childTnLst>
                                    <p:set>
                                      <p:cBhvr>
                                        <p:cTn id="15" fill="hold"/>
                                        <p:tgtEl>
                                          <p:spTgt spid="46"/>
                                        </p:tgtEl>
                                        <p:attrNameLst>
                                          <p:attrName>style.visibility</p:attrName>
                                        </p:attrNameLst>
                                      </p:cBhvr>
                                      <p:to>
                                        <p:strVal val="visible"/>
                                      </p:to>
                                    </p:set>
                                    <p:animEffect transition="in" filter="(null)(right)">
                                      <p:cBhvr>
                                        <p:cTn id="16" dur="500"/>
                                        <p:tgtEl>
                                          <p:spTgt spid="46"/>
                                        </p:tgtEl>
                                      </p:cBhvr>
                                    </p:animEffect>
                                  </p:childTnLst>
                                </p:cTn>
                              </p:par>
                            </p:childTnLst>
                          </p:cTn>
                        </p:par>
                        <p:par>
                          <p:cTn id="17" fill="hold">
                            <p:stCondLst>
                              <p:cond delay="1500"/>
                            </p:stCondLst>
                            <p:childTnLst>
                              <p:par>
                                <p:cTn id="18" presetID="4" presetClass="entr" presetSubtype="32" fill="hold" grpId="4" nodeType="afterEffect">
                                  <p:stCondLst>
                                    <p:cond delay="0"/>
                                  </p:stCondLst>
                                  <p:iterate>
                                    <p:tmAbs val="0"/>
                                  </p:iterate>
                                  <p:childTnLst>
                                    <p:set>
                                      <p:cBhvr>
                                        <p:cTn id="19" fill="hold"/>
                                        <p:tgtEl>
                                          <p:spTgt spid="49"/>
                                        </p:tgtEl>
                                        <p:attrNameLst>
                                          <p:attrName>style.visibility</p:attrName>
                                        </p:attrNameLst>
                                      </p:cBhvr>
                                      <p:to>
                                        <p:strVal val="visible"/>
                                      </p:to>
                                    </p:set>
                                    <p:animEffect transition="in" filter="box(out)">
                                      <p:cBhvr>
                                        <p:cTn id="20" dur="1000"/>
                                        <p:tgtEl>
                                          <p:spTgt spid="49"/>
                                        </p:tgtEl>
                                      </p:cBhvr>
                                    </p:animEffect>
                                  </p:childTnLst>
                                </p:cTn>
                              </p:par>
                            </p:childTnLst>
                          </p:cTn>
                        </p:par>
                        <p:par>
                          <p:cTn id="21" fill="hold">
                            <p:stCondLst>
                              <p:cond delay="2500"/>
                            </p:stCondLst>
                            <p:childTnLst>
                              <p:par>
                                <p:cTn id="22" presetID="4" presetClass="entr" presetSubtype="32" fill="hold" grpId="5" nodeType="afterEffect">
                                  <p:stCondLst>
                                    <p:cond delay="0"/>
                                  </p:stCondLst>
                                  <p:iterate>
                                    <p:tmAbs val="0"/>
                                  </p:iterate>
                                  <p:childTnLst>
                                    <p:set>
                                      <p:cBhvr>
                                        <p:cTn id="23" fill="hold"/>
                                        <p:tgtEl>
                                          <p:spTgt spid="50"/>
                                        </p:tgtEl>
                                        <p:attrNameLst>
                                          <p:attrName>style.visibility</p:attrName>
                                        </p:attrNameLst>
                                      </p:cBhvr>
                                      <p:to>
                                        <p:strVal val="visible"/>
                                      </p:to>
                                    </p:set>
                                    <p:animEffect transition="in" filter="box(out)">
                                      <p:cBhvr>
                                        <p:cTn id="24" dur="1000"/>
                                        <p:tgtEl>
                                          <p:spTgt spid="50"/>
                                        </p:tgtEl>
                                      </p:cBhvr>
                                    </p:animEffect>
                                  </p:childTnLst>
                                </p:cTn>
                              </p:par>
                            </p:childTnLst>
                          </p:cTn>
                        </p:par>
                        <p:par>
                          <p:cTn id="25" fill="hold">
                            <p:stCondLst>
                              <p:cond delay="3500"/>
                            </p:stCondLst>
                            <p:childTnLst>
                              <p:par>
                                <p:cTn id="26" presetID="1" presetClass="entr" presetSubtype="8" fill="hold" grpId="6" nodeType="afterEffect">
                                  <p:stCondLst>
                                    <p:cond delay="0"/>
                                  </p:stCondLst>
                                  <p:iterate>
                                    <p:tmAbs val="0"/>
                                  </p:iterate>
                                  <p:childTnLst>
                                    <p:set>
                                      <p:cBhvr>
                                        <p:cTn id="27" fill="hold"/>
                                        <p:tgtEl>
                                          <p:spTgt spid="47"/>
                                        </p:tgtEl>
                                        <p:attrNameLst>
                                          <p:attrName>style.visibility</p:attrName>
                                        </p:attrNameLst>
                                      </p:cBhvr>
                                      <p:to>
                                        <p:strVal val="visible"/>
                                      </p:to>
                                    </p:set>
                                    <p:animEffect transition="in" filter="(null)(right)">
                                      <p:cBhvr>
                                        <p:cTn id="28" dur="500"/>
                                        <p:tgtEl>
                                          <p:spTgt spid="47"/>
                                        </p:tgtEl>
                                      </p:cBhvr>
                                    </p:animEffect>
                                  </p:childTnLst>
                                </p:cTn>
                              </p:par>
                            </p:childTnLst>
                          </p:cTn>
                        </p:par>
                        <p:par>
                          <p:cTn id="29" fill="hold">
                            <p:stCondLst>
                              <p:cond delay="4000"/>
                            </p:stCondLst>
                            <p:childTnLst>
                              <p:par>
                                <p:cTn id="30" presetID="1" presetClass="entr" presetSubtype="8" fill="hold" grpId="7" nodeType="afterEffect">
                                  <p:stCondLst>
                                    <p:cond delay="0"/>
                                  </p:stCondLst>
                                  <p:iterate>
                                    <p:tmAbs val="0"/>
                                  </p:iterate>
                                  <p:childTnLst>
                                    <p:set>
                                      <p:cBhvr>
                                        <p:cTn id="31" fill="hold"/>
                                        <p:tgtEl>
                                          <p:spTgt spid="48"/>
                                        </p:tgtEl>
                                        <p:attrNameLst>
                                          <p:attrName>style.visibility</p:attrName>
                                        </p:attrNameLst>
                                      </p:cBhvr>
                                      <p:to>
                                        <p:strVal val="visible"/>
                                      </p:to>
                                    </p:set>
                                    <p:animEffect transition="in" filter="(null)(right)">
                                      <p:cBhvr>
                                        <p:cTn id="32" dur="500"/>
                                        <p:tgtEl>
                                          <p:spTgt spid="48"/>
                                        </p:tgtEl>
                                      </p:cBhvr>
                                    </p:animEffect>
                                  </p:childTnLst>
                                </p:cTn>
                              </p:par>
                            </p:childTnLst>
                          </p:cTn>
                        </p:par>
                        <p:par>
                          <p:cTn id="33" fill="hold">
                            <p:stCondLst>
                              <p:cond delay="4500"/>
                            </p:stCondLst>
                            <p:childTnLst>
                              <p:par>
                                <p:cTn id="34" presetID="4" presetClass="entr" presetSubtype="32" fill="hold" grpId="8" nodeType="afterEffect">
                                  <p:stCondLst>
                                    <p:cond delay="0"/>
                                  </p:stCondLst>
                                  <p:iterate>
                                    <p:tmAbs val="0"/>
                                  </p:iterate>
                                  <p:childTnLst>
                                    <p:set>
                                      <p:cBhvr>
                                        <p:cTn id="35" fill="hold"/>
                                        <p:tgtEl>
                                          <p:spTgt spid="51"/>
                                        </p:tgtEl>
                                        <p:attrNameLst>
                                          <p:attrName>style.visibility</p:attrName>
                                        </p:attrNameLst>
                                      </p:cBhvr>
                                      <p:to>
                                        <p:strVal val="visible"/>
                                      </p:to>
                                    </p:set>
                                    <p:animEffect transition="in" filter="box(out)">
                                      <p:cBhvr>
                                        <p:cTn id="36" dur="1000"/>
                                        <p:tgtEl>
                                          <p:spTgt spid="5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 grpId="1" animBg="1" advAuto="0"/>
      <p:bldP spid="45" grpId="2" animBg="1" advAuto="0"/>
      <p:bldP spid="46" grpId="3" animBg="1" advAuto="0"/>
      <p:bldP spid="47" grpId="6" animBg="1" advAuto="0"/>
      <p:bldP spid="48" grpId="7" animBg="1" advAuto="0"/>
      <p:bldP spid="49" grpId="4" animBg="1" advAuto="0"/>
      <p:bldP spid="50" grpId="5" animBg="1" advAuto="0"/>
      <p:bldP spid="51" grpId="8" animBg="1" advAuto="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6" name="old paper.jpg"/>
          <p:cNvPicPr/>
          <p:nvPr/>
        </p:nvPicPr>
        <p:blipFill>
          <a:blip r:embed="rId3"/>
          <a:stretch>
            <a:fillRect/>
          </a:stretch>
        </p:blipFill>
        <p:spPr>
          <a:xfrm rot="5395144">
            <a:off x="4206004" y="124067"/>
            <a:ext cx="1168401" cy="8051801"/>
          </a:xfrm>
          <a:prstGeom prst="rect">
            <a:avLst/>
          </a:prstGeom>
          <a:ln w="12700">
            <a:round/>
          </a:ln>
          <a:effectLst>
            <a:outerShdw blurRad="63500" dist="76200" dir="2700000" rotWithShape="0">
              <a:srgbClr val="000000">
                <a:alpha val="75000"/>
              </a:srgbClr>
            </a:outerShdw>
          </a:effectLst>
        </p:spPr>
      </p:pic>
      <p:pic>
        <p:nvPicPr>
          <p:cNvPr id="57" name="old paper.jpg"/>
          <p:cNvPicPr/>
          <p:nvPr/>
        </p:nvPicPr>
        <p:blipFill>
          <a:blip r:embed="rId3"/>
          <a:stretch>
            <a:fillRect/>
          </a:stretch>
        </p:blipFill>
        <p:spPr>
          <a:xfrm rot="5395144">
            <a:off x="4263414" y="1336917"/>
            <a:ext cx="1054101" cy="8051801"/>
          </a:xfrm>
          <a:prstGeom prst="rect">
            <a:avLst/>
          </a:prstGeom>
          <a:ln w="12700">
            <a:round/>
          </a:ln>
          <a:effectLst>
            <a:outerShdw blurRad="63500" dist="76200" dir="2700000" rotWithShape="0">
              <a:srgbClr val="000000">
                <a:alpha val="75000"/>
              </a:srgbClr>
            </a:outerShdw>
          </a:effectLst>
        </p:spPr>
      </p:pic>
      <p:pic>
        <p:nvPicPr>
          <p:cNvPr id="58" name="old paper.jpg"/>
          <p:cNvPicPr/>
          <p:nvPr/>
        </p:nvPicPr>
        <p:blipFill>
          <a:blip r:embed="rId3"/>
          <a:stretch>
            <a:fillRect/>
          </a:stretch>
        </p:blipFill>
        <p:spPr>
          <a:xfrm rot="5395144">
            <a:off x="4225009" y="-1126883"/>
            <a:ext cx="1104901" cy="8051801"/>
          </a:xfrm>
          <a:prstGeom prst="rect">
            <a:avLst/>
          </a:prstGeom>
          <a:ln w="12700">
            <a:round/>
          </a:ln>
          <a:effectLst>
            <a:outerShdw blurRad="63500" dist="76200" dir="2700000" rotWithShape="0">
              <a:srgbClr val="000000">
                <a:alpha val="75000"/>
              </a:srgbClr>
            </a:outerShdw>
          </a:effectLst>
        </p:spPr>
      </p:pic>
      <p:sp>
        <p:nvSpPr>
          <p:cNvPr id="59" name="Shape 59"/>
          <p:cNvSpPr/>
          <p:nvPr/>
        </p:nvSpPr>
        <p:spPr>
          <a:xfrm>
            <a:off x="673100" y="2518754"/>
            <a:ext cx="7937500" cy="753692"/>
          </a:xfrm>
          <a:prstGeom prst="rect">
            <a:avLst/>
          </a:prstGeom>
          <a:ln w="12700">
            <a:miter lim="400000"/>
          </a:ln>
          <a:effectLst>
            <a:outerShdw blurRad="63500" dir="2700000" rotWithShape="0">
              <a:srgbClr val="000000">
                <a:alpha val="75000"/>
              </a:srgbClr>
            </a:outerShdw>
          </a:effectLst>
          <a:extLst>
            <a:ext uri="{C572A759-6A51-4108-AA02-DFA0A04FC94B}">
              <ma14:wrappingTextBoxFlag xmlns:ma14="http://schemas.microsoft.com/office/mac/drawingml/2011/main" xmlns="" val="1"/>
            </a:ext>
          </a:extLst>
        </p:spPr>
        <p:txBody>
          <a:bodyPr lIns="0" tIns="0" rIns="0" bIns="0" anchor="ctr">
            <a:spAutoFit/>
          </a:bodyPr>
          <a:lstStyle/>
          <a:p>
            <a:pPr marL="1198879" lvl="0" indent="-929639">
              <a:buClr>
                <a:srgbClr val="FFFFFF"/>
              </a:buClr>
              <a:buFont typeface="Arial"/>
              <a:defRPr sz="1800">
                <a:solidFill>
                  <a:srgbClr val="000000"/>
                </a:solidFill>
                <a:uFillTx/>
              </a:defRPr>
            </a:pPr>
            <a:r>
              <a:rPr sz="2500" b="1">
                <a:uFill>
                  <a:solidFill>
                    <a:srgbClr val="FFFFFF"/>
                  </a:solidFill>
                </a:uFill>
                <a:latin typeface="Arial"/>
                <a:ea typeface="Arial"/>
                <a:cs typeface="Arial"/>
                <a:sym typeface="Arial"/>
              </a:rPr>
              <a:t>A. First Estate</a:t>
            </a:r>
            <a:r>
              <a:rPr sz="2000">
                <a:uFill>
                  <a:solidFill>
                    <a:srgbClr val="FFFFFF"/>
                  </a:solidFill>
                </a:uFill>
                <a:latin typeface="Arial"/>
                <a:ea typeface="Arial"/>
                <a:cs typeface="Arial"/>
                <a:sym typeface="Arial"/>
              </a:rPr>
              <a:t> - </a:t>
            </a:r>
            <a:r>
              <a:rPr sz="2000" b="1">
                <a:uFill>
                  <a:solidFill>
                    <a:srgbClr val="FFFFFF"/>
                  </a:solidFill>
                </a:uFill>
                <a:latin typeface="Arial"/>
                <a:ea typeface="Arial"/>
                <a:cs typeface="Arial"/>
                <a:sym typeface="Arial"/>
              </a:rPr>
              <a:t>Roman Catholic clergy </a:t>
            </a:r>
            <a:endParaRPr sz="2000">
              <a:uFill>
                <a:solidFill>
                  <a:srgbClr val="FFFFFF"/>
                </a:solidFill>
              </a:uFill>
              <a:latin typeface="Arial"/>
              <a:ea typeface="Arial"/>
              <a:cs typeface="Arial"/>
              <a:sym typeface="Arial"/>
            </a:endParaRPr>
          </a:p>
          <a:p>
            <a:pPr marL="1198879" lvl="0" indent="-1198879">
              <a:buClr>
                <a:srgbClr val="FFFFFF"/>
              </a:buClr>
              <a:buFont typeface="Times"/>
              <a:defRPr sz="1800">
                <a:solidFill>
                  <a:srgbClr val="000000"/>
                </a:solidFill>
                <a:uFillTx/>
              </a:defRPr>
            </a:pPr>
            <a:r>
              <a:rPr sz="2000">
                <a:uFill>
                  <a:solidFill>
                    <a:srgbClr val="FFFFFF"/>
                  </a:solidFill>
                </a:uFill>
                <a:latin typeface="Arial"/>
                <a:ea typeface="Arial"/>
                <a:cs typeface="Arial"/>
                <a:sym typeface="Arial"/>
              </a:rPr>
              <a:t>	(1% of pop.) Controlled 5 - 10% of the land</a:t>
            </a:r>
          </a:p>
        </p:txBody>
      </p:sp>
      <p:sp>
        <p:nvSpPr>
          <p:cNvPr id="60" name="Shape 60"/>
          <p:cNvSpPr/>
          <p:nvPr/>
        </p:nvSpPr>
        <p:spPr>
          <a:xfrm>
            <a:off x="685800" y="3591904"/>
            <a:ext cx="7962900" cy="1045792"/>
          </a:xfrm>
          <a:prstGeom prst="rect">
            <a:avLst/>
          </a:prstGeom>
          <a:ln w="12700">
            <a:miter lim="400000"/>
          </a:ln>
          <a:effectLst>
            <a:outerShdw blurRad="63500" dir="2700000" rotWithShape="0">
              <a:srgbClr val="000000">
                <a:alpha val="75000"/>
              </a:srgbClr>
            </a:outerShdw>
          </a:effectLst>
          <a:extLst>
            <a:ext uri="{C572A759-6A51-4108-AA02-DFA0A04FC94B}">
              <ma14:wrappingTextBoxFlag xmlns:ma14="http://schemas.microsoft.com/office/mac/drawingml/2011/main" xmlns="" val="1"/>
            </a:ext>
          </a:extLst>
        </p:spPr>
        <p:txBody>
          <a:bodyPr lIns="0" tIns="0" rIns="0" bIns="0" anchor="ctr">
            <a:spAutoFit/>
          </a:bodyPr>
          <a:lstStyle/>
          <a:p>
            <a:pPr marL="840739" lvl="0" indent="-571499">
              <a:buClr>
                <a:srgbClr val="FFFFFF"/>
              </a:buClr>
              <a:buFont typeface="Arial"/>
              <a:defRPr sz="1800">
                <a:solidFill>
                  <a:srgbClr val="000000"/>
                </a:solidFill>
                <a:uFillTx/>
              </a:defRPr>
            </a:pPr>
            <a:r>
              <a:rPr sz="2500" b="1">
                <a:uFill>
                  <a:solidFill>
                    <a:srgbClr val="FFFFFF"/>
                  </a:solidFill>
                </a:uFill>
                <a:latin typeface="Arial"/>
                <a:ea typeface="Arial"/>
                <a:cs typeface="Arial"/>
                <a:sym typeface="Arial"/>
              </a:rPr>
              <a:t>B.</a:t>
            </a:r>
            <a:r>
              <a:rPr sz="2500">
                <a:uFill>
                  <a:solidFill>
                    <a:srgbClr val="FFFFFF"/>
                  </a:solidFill>
                </a:uFill>
                <a:latin typeface="Arial"/>
                <a:ea typeface="Arial"/>
                <a:cs typeface="Arial"/>
                <a:sym typeface="Arial"/>
              </a:rPr>
              <a:t> </a:t>
            </a:r>
            <a:r>
              <a:rPr sz="2500" b="1">
                <a:uFill>
                  <a:solidFill>
                    <a:srgbClr val="FFFFFF"/>
                  </a:solidFill>
                </a:uFill>
                <a:latin typeface="Arial"/>
                <a:ea typeface="Arial"/>
                <a:cs typeface="Arial"/>
                <a:sym typeface="Arial"/>
              </a:rPr>
              <a:t>Second Estate</a:t>
            </a:r>
            <a:r>
              <a:rPr sz="2000" b="1">
                <a:uFill>
                  <a:solidFill>
                    <a:srgbClr val="FFFFFF"/>
                  </a:solidFill>
                </a:uFill>
                <a:latin typeface="Arial"/>
                <a:ea typeface="Arial"/>
                <a:cs typeface="Arial"/>
                <a:sym typeface="Arial"/>
              </a:rPr>
              <a:t> - Nobility</a:t>
            </a:r>
            <a:r>
              <a:rPr sz="2000">
                <a:uFill>
                  <a:solidFill>
                    <a:srgbClr val="FFFFFF"/>
                  </a:solidFill>
                </a:uFill>
                <a:latin typeface="Arial"/>
                <a:ea typeface="Arial"/>
                <a:cs typeface="Arial"/>
                <a:sym typeface="Arial"/>
              </a:rPr>
              <a:t> (2% of pop.) Owned 25% of the land.  Income came from feudal dues collected from peasants who lived on &amp; worked their land.</a:t>
            </a:r>
          </a:p>
        </p:txBody>
      </p:sp>
      <p:sp>
        <p:nvSpPr>
          <p:cNvPr id="61" name="Shape 61"/>
          <p:cNvSpPr/>
          <p:nvPr/>
        </p:nvSpPr>
        <p:spPr>
          <a:xfrm>
            <a:off x="685800" y="4963504"/>
            <a:ext cx="8064500" cy="740992"/>
          </a:xfrm>
          <a:prstGeom prst="rect">
            <a:avLst/>
          </a:prstGeom>
          <a:ln w="12700">
            <a:miter lim="400000"/>
          </a:ln>
          <a:effectLst>
            <a:outerShdw blurRad="63500" dir="2700000" rotWithShape="0">
              <a:srgbClr val="000000">
                <a:alpha val="75000"/>
              </a:srgbClr>
            </a:outerShdw>
          </a:effectLst>
          <a:extLst>
            <a:ext uri="{C572A759-6A51-4108-AA02-DFA0A04FC94B}">
              <ma14:wrappingTextBoxFlag xmlns:ma14="http://schemas.microsoft.com/office/mac/drawingml/2011/main" xmlns="" val="1"/>
            </a:ext>
          </a:extLst>
        </p:spPr>
        <p:txBody>
          <a:bodyPr lIns="0" tIns="0" rIns="0" bIns="0" anchor="ctr">
            <a:spAutoFit/>
          </a:bodyPr>
          <a:lstStyle/>
          <a:p>
            <a:pPr marL="681990" lvl="0" indent="-412750">
              <a:buClr>
                <a:srgbClr val="FFFFFF"/>
              </a:buClr>
              <a:buFont typeface="Arial"/>
              <a:defRPr sz="1800">
                <a:solidFill>
                  <a:srgbClr val="000000"/>
                </a:solidFill>
                <a:uFillTx/>
              </a:defRPr>
            </a:pPr>
            <a:r>
              <a:rPr sz="2400" b="1">
                <a:uFill>
                  <a:solidFill>
                    <a:srgbClr val="FFFFFF"/>
                  </a:solidFill>
                </a:uFill>
                <a:latin typeface="Arial"/>
                <a:ea typeface="Arial"/>
                <a:cs typeface="Arial"/>
                <a:sym typeface="Arial"/>
              </a:rPr>
              <a:t>C.</a:t>
            </a:r>
            <a:r>
              <a:rPr sz="2400">
                <a:uFill>
                  <a:solidFill>
                    <a:srgbClr val="FFFFFF"/>
                  </a:solidFill>
                </a:uFill>
                <a:latin typeface="Arial"/>
                <a:ea typeface="Arial"/>
                <a:cs typeface="Arial"/>
                <a:sym typeface="Arial"/>
              </a:rPr>
              <a:t> </a:t>
            </a:r>
            <a:r>
              <a:rPr sz="2400" b="1">
                <a:uFill>
                  <a:solidFill>
                    <a:srgbClr val="FFFFFF"/>
                  </a:solidFill>
                </a:uFill>
                <a:latin typeface="Arial"/>
                <a:ea typeface="Arial"/>
                <a:cs typeface="Arial"/>
                <a:sym typeface="Arial"/>
              </a:rPr>
              <a:t>Third Estate </a:t>
            </a:r>
            <a:r>
              <a:rPr sz="2000" b="1">
                <a:uFill>
                  <a:solidFill>
                    <a:srgbClr val="FFFFFF"/>
                  </a:solidFill>
                </a:uFill>
                <a:latin typeface="Arial"/>
                <a:ea typeface="Arial"/>
                <a:cs typeface="Arial"/>
                <a:sym typeface="Arial"/>
              </a:rPr>
              <a:t>- Bourgeoisie &amp; Peasants </a:t>
            </a:r>
            <a:r>
              <a:rPr sz="2000">
                <a:uFill>
                  <a:solidFill>
                    <a:srgbClr val="FFFFFF"/>
                  </a:solidFill>
                </a:uFill>
                <a:latin typeface="Arial"/>
                <a:ea typeface="Arial"/>
                <a:cs typeface="Arial"/>
                <a:sym typeface="Arial"/>
              </a:rPr>
              <a:t>(97% of pop.) </a:t>
            </a:r>
          </a:p>
          <a:p>
            <a:pPr marL="681990" lvl="1" indent="-69850">
              <a:buClr>
                <a:srgbClr val="FFFFFF"/>
              </a:buClr>
              <a:buFont typeface="Arial"/>
              <a:defRPr sz="1800">
                <a:solidFill>
                  <a:srgbClr val="000000"/>
                </a:solidFill>
                <a:uFillTx/>
              </a:defRPr>
            </a:pPr>
            <a:r>
              <a:rPr sz="2000">
                <a:uFill>
                  <a:solidFill>
                    <a:srgbClr val="FFFFFF"/>
                  </a:solidFill>
                </a:uFill>
                <a:latin typeface="Arial"/>
                <a:ea typeface="Arial"/>
                <a:cs typeface="Arial"/>
                <a:sym typeface="Arial"/>
              </a:rPr>
              <a:t>No voice in govt &amp; many were poor &amp; starved.</a:t>
            </a:r>
          </a:p>
        </p:txBody>
      </p:sp>
      <p:sp>
        <p:nvSpPr>
          <p:cNvPr id="62" name="Shape 62"/>
          <p:cNvSpPr/>
          <p:nvPr/>
        </p:nvSpPr>
        <p:spPr>
          <a:xfrm>
            <a:off x="203200" y="1257300"/>
            <a:ext cx="8242300" cy="1120744"/>
          </a:xfrm>
          <a:prstGeom prst="rect">
            <a:avLst/>
          </a:prstGeom>
          <a:ln w="12700">
            <a:miter lim="400000"/>
          </a:ln>
          <a:extLst>
            <a:ext uri="{C572A759-6A51-4108-AA02-DFA0A04FC94B}">
              <ma14:wrappingTextBoxFlag xmlns:ma14="http://schemas.microsoft.com/office/mac/drawingml/2011/main" xmlns="" val="1"/>
            </a:ext>
          </a:extLst>
        </p:spPr>
        <p:txBody>
          <a:bodyPr lIns="0" tIns="0" rIns="0" bIns="0">
            <a:spAutoFit/>
          </a:bodyPr>
          <a:lstStyle/>
          <a:p>
            <a:pPr marL="612140" lvl="0" indent="-457200">
              <a:buClr>
                <a:srgbClr val="FFFFFF"/>
              </a:buClr>
              <a:buFont typeface="Arial"/>
              <a:tabLst>
                <a:tab pos="444500" algn="l"/>
                <a:tab pos="952500" algn="l"/>
              </a:tabLst>
              <a:defRPr sz="1800">
                <a:solidFill>
                  <a:srgbClr val="000000"/>
                </a:solidFill>
                <a:uFillTx/>
              </a:defRPr>
            </a:pPr>
            <a:r>
              <a:rPr sz="2300" b="1">
                <a:effectLst>
                  <a:outerShdw blurRad="101600" dir="2700000" rotWithShape="0">
                    <a:srgbClr val="FFFFFF">
                      <a:alpha val="74000"/>
                    </a:srgbClr>
                  </a:outerShdw>
                </a:effectLst>
                <a:uFill>
                  <a:solidFill>
                    <a:srgbClr val="FFFFFF"/>
                  </a:solidFill>
                </a:uFill>
                <a:latin typeface="Arial"/>
                <a:ea typeface="Arial"/>
                <a:cs typeface="Arial"/>
                <a:sym typeface="Arial"/>
              </a:rPr>
              <a:t>I. French Society Divided</a:t>
            </a:r>
          </a:p>
          <a:p>
            <a:pPr marL="1226502" lvl="0" indent="-500062">
              <a:buClr>
                <a:srgbClr val="FFFFFF"/>
              </a:buClr>
              <a:buFont typeface="Arial"/>
              <a:tabLst>
                <a:tab pos="444500" algn="l"/>
                <a:tab pos="952500" algn="l"/>
              </a:tabLst>
              <a:defRPr sz="1800">
                <a:solidFill>
                  <a:srgbClr val="000000"/>
                </a:solidFill>
                <a:uFillTx/>
              </a:defRPr>
            </a:pPr>
            <a:r>
              <a:rPr sz="2300">
                <a:effectLst>
                  <a:outerShdw blurRad="101600" dir="2700000" rotWithShape="0">
                    <a:srgbClr val="FFFFFF">
                      <a:alpha val="74000"/>
                    </a:srgbClr>
                  </a:outerShdw>
                </a:effectLst>
                <a:uFill>
                  <a:solidFill>
                    <a:srgbClr val="FFFFFF"/>
                  </a:solidFill>
                </a:uFill>
                <a:latin typeface="Arial"/>
                <a:ea typeface="Arial"/>
                <a:cs typeface="Arial"/>
                <a:sym typeface="Arial"/>
              </a:rPr>
              <a:t>The French belonged to 1 of 3 </a:t>
            </a:r>
            <a:r>
              <a:rPr sz="2300" b="1">
                <a:effectLst>
                  <a:outerShdw blurRad="101600" dir="2700000" rotWithShape="0">
                    <a:srgbClr val="FFFFFF">
                      <a:alpha val="74000"/>
                    </a:srgbClr>
                  </a:outerShdw>
                </a:effectLst>
                <a:uFill>
                  <a:solidFill>
                    <a:srgbClr val="FFFFFF"/>
                  </a:solidFill>
                </a:uFill>
                <a:latin typeface="Arial"/>
                <a:ea typeface="Arial"/>
                <a:cs typeface="Arial"/>
                <a:sym typeface="Arial"/>
              </a:rPr>
              <a:t>estates</a:t>
            </a:r>
            <a:r>
              <a:rPr sz="2300">
                <a:effectLst>
                  <a:outerShdw blurRad="101600" dir="2700000" rotWithShape="0">
                    <a:srgbClr val="FFFFFF">
                      <a:alpha val="74000"/>
                    </a:srgbClr>
                  </a:outerShdw>
                </a:effectLst>
                <a:uFill>
                  <a:solidFill>
                    <a:srgbClr val="FFFFFF"/>
                  </a:solidFill>
                </a:uFill>
                <a:latin typeface="Arial"/>
                <a:ea typeface="Arial"/>
                <a:cs typeface="Arial"/>
                <a:sym typeface="Arial"/>
              </a:rPr>
              <a:t>, which</a:t>
            </a:r>
          </a:p>
          <a:p>
            <a:pPr marL="1226502" lvl="0" indent="-500062">
              <a:buClr>
                <a:srgbClr val="FFFFFF"/>
              </a:buClr>
              <a:buFont typeface="Arial"/>
              <a:tabLst>
                <a:tab pos="444500" algn="l"/>
                <a:tab pos="952500" algn="l"/>
              </a:tabLst>
              <a:defRPr sz="1800">
                <a:solidFill>
                  <a:srgbClr val="000000"/>
                </a:solidFill>
                <a:uFillTx/>
              </a:defRPr>
            </a:pPr>
            <a:r>
              <a:rPr sz="2300">
                <a:effectLst>
                  <a:outerShdw blurRad="101600" dir="2700000" rotWithShape="0">
                    <a:srgbClr val="FFFFFF">
                      <a:alpha val="74000"/>
                    </a:srgbClr>
                  </a:outerShdw>
                </a:effectLst>
                <a:uFill>
                  <a:solidFill>
                    <a:srgbClr val="FFFFFF"/>
                  </a:solidFill>
                </a:uFill>
                <a:latin typeface="Arial"/>
                <a:ea typeface="Arial"/>
                <a:cs typeface="Arial"/>
                <a:sym typeface="Arial"/>
              </a:rPr>
              <a:t>determined a person’s legal rights &amp; status.</a:t>
            </a:r>
          </a:p>
        </p:txBody>
      </p:sp>
      <p:graphicFrame>
        <p:nvGraphicFramePr>
          <p:cNvPr id="63" name="Chart 63"/>
          <p:cNvGraphicFramePr/>
          <p:nvPr/>
        </p:nvGraphicFramePr>
        <p:xfrm>
          <a:off x="7251700" y="1308099"/>
          <a:ext cx="1003300" cy="1003301"/>
        </p:xfrm>
        <a:graphic>
          <a:graphicData uri="http://schemas.openxmlformats.org/drawingml/2006/chart">
            <c:chart xmlns:c="http://schemas.openxmlformats.org/drawingml/2006/chart" xmlns:r="http://schemas.openxmlformats.org/officeDocument/2006/relationships" r:id="rId4"/>
          </a:graphicData>
        </a:graphic>
      </p:graphicFrame>
      <p:pic>
        <p:nvPicPr>
          <p:cNvPr id="64" name="Screen Shot 2015-01-10 at 10.28.38 PM.png"/>
          <p:cNvPicPr/>
          <p:nvPr/>
        </p:nvPicPr>
        <p:blipFill>
          <a:blip r:embed="rId5"/>
          <a:stretch>
            <a:fillRect/>
          </a:stretch>
        </p:blipFill>
        <p:spPr>
          <a:xfrm>
            <a:off x="0" y="360"/>
            <a:ext cx="9144000" cy="1091480"/>
          </a:xfrm>
          <a:prstGeom prst="rect">
            <a:avLst/>
          </a:prstGeom>
          <a:ln w="12700">
            <a:round/>
          </a:ln>
        </p:spPr>
      </p:pic>
    </p:spTree>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mc:AlternateContent xmlns:mc="http://schemas.openxmlformats.org/markup-compatibility/2006">
    <mc:Choice xmlns:p14="http://schemas.microsoft.com/office/powerpoint/2010/main" Requires="p14">
      <p:timing>
        <p:tnLst>
          <p:par>
            <p:cTn id="1" dur="indefinite" restart="never" fill="hold" nodeType="tmRoot">
              <p:childTnLst>
                <p:seq concurrent="1" prevAc="none" nextAc="seek">
                  <p:cTn id="2" dur="indefinite" fill="hold"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1" nodeType="afterEffect" p14:presetBounceEnd="50000">
                                      <p:stCondLst>
                                        <p:cond delay="0"/>
                                      </p:stCondLst>
                                      <p:iterate>
                                        <p:tmAbs val="0"/>
                                      </p:iterate>
                                      <p:childTnLst>
                                        <p:set>
                                          <p:cBhvr>
                                            <p:cTn id="6" fill="hold"/>
                                            <p:tgtEl>
                                              <p:spTgt spid="58"/>
                                            </p:tgtEl>
                                            <p:attrNameLst>
                                              <p:attrName>style.visibility</p:attrName>
                                            </p:attrNameLst>
                                          </p:cBhvr>
                                          <p:to>
                                            <p:strVal val="visible"/>
                                          </p:to>
                                        </p:set>
                                        <p:anim calcmode="lin" valueType="num" p14:bounceEnd="50000">
                                          <p:cBhvr>
                                            <p:cTn id="7" dur="1000" fill="hold"/>
                                            <p:tgtEl>
                                              <p:spTgt spid="58"/>
                                            </p:tgtEl>
                                            <p:attrNameLst>
                                              <p:attrName>ppt_x</p:attrName>
                                            </p:attrNameLst>
                                          </p:cBhvr>
                                          <p:tavLst>
                                            <p:tav tm="0">
                                              <p:val>
                                                <p:strVal val="#ppt_x"/>
                                              </p:val>
                                            </p:tav>
                                            <p:tav tm="100000">
                                              <p:val>
                                                <p:strVal val="#ppt_x"/>
                                              </p:val>
                                            </p:tav>
                                          </p:tavLst>
                                        </p:anim>
                                        <p:anim calcmode="lin" valueType="num" p14:bounceEnd="50000">
                                          <p:cBhvr>
                                            <p:cTn id="8" dur="1000" fill="hold"/>
                                            <p:tgtEl>
                                              <p:spTgt spid="58"/>
                                            </p:tgtEl>
                                            <p:attrNameLst>
                                              <p:attrName>ppt_y</p:attrName>
                                            </p:attrNameLst>
                                          </p:cBhvr>
                                          <p:tavLst>
                                            <p:tav tm="0">
                                              <p:val>
                                                <p:strVal val="1+#ppt_h/2"/>
                                              </p:val>
                                            </p:tav>
                                            <p:tav tm="100000">
                                              <p:val>
                                                <p:strVal val="#ppt_y"/>
                                              </p:val>
                                            </p:tav>
                                          </p:tavLst>
                                        </p:anim>
                                      </p:childTnLst>
                                    </p:cTn>
                                  </p:par>
                                  <p:par>
                                    <p:cTn id="9" presetID="2" presetClass="entr" presetSubtype="4" fill="hold" grpId="2" nodeType="withEffect" p14:presetBounceEnd="50000">
                                      <p:stCondLst>
                                        <p:cond delay="0"/>
                                      </p:stCondLst>
                                      <p:iterate>
                                        <p:tmAbs val="0"/>
                                      </p:iterate>
                                      <p:childTnLst>
                                        <p:set>
                                          <p:cBhvr>
                                            <p:cTn id="10" fill="hold"/>
                                            <p:tgtEl>
                                              <p:spTgt spid="59"/>
                                            </p:tgtEl>
                                            <p:attrNameLst>
                                              <p:attrName>style.visibility</p:attrName>
                                            </p:attrNameLst>
                                          </p:cBhvr>
                                          <p:to>
                                            <p:strVal val="visible"/>
                                          </p:to>
                                        </p:set>
                                        <p:anim calcmode="lin" valueType="num" p14:bounceEnd="50000">
                                          <p:cBhvr>
                                            <p:cTn id="11" dur="750" fill="hold"/>
                                            <p:tgtEl>
                                              <p:spTgt spid="59"/>
                                            </p:tgtEl>
                                            <p:attrNameLst>
                                              <p:attrName>ppt_x</p:attrName>
                                            </p:attrNameLst>
                                          </p:cBhvr>
                                          <p:tavLst>
                                            <p:tav tm="0">
                                              <p:val>
                                                <p:strVal val="#ppt_x"/>
                                              </p:val>
                                            </p:tav>
                                            <p:tav tm="100000">
                                              <p:val>
                                                <p:strVal val="#ppt_x"/>
                                              </p:val>
                                            </p:tav>
                                          </p:tavLst>
                                        </p:anim>
                                        <p:anim calcmode="lin" valueType="num" p14:bounceEnd="50000">
                                          <p:cBhvr>
                                            <p:cTn id="12" dur="750" fill="hold"/>
                                            <p:tgtEl>
                                              <p:spTgt spid="59"/>
                                            </p:tgtEl>
                                            <p:attrNameLst>
                                              <p:attrName>ppt_y</p:attrName>
                                            </p:attrNameLst>
                                          </p:cBhvr>
                                          <p:tavLst>
                                            <p:tav tm="0">
                                              <p:val>
                                                <p:strVal val="1+#ppt_h/2"/>
                                              </p:val>
                                            </p:tav>
                                            <p:tav tm="100000">
                                              <p:val>
                                                <p:strVal val="#ppt_y"/>
                                              </p:val>
                                            </p:tav>
                                          </p:tavLst>
                                        </p:anim>
                                      </p:childTnLst>
                                    </p:cTn>
                                  </p:par>
                                </p:childTnLst>
                              </p:cTn>
                            </p:par>
                            <p:par>
                              <p:cTn id="13" fill="hold">
                                <p:stCondLst>
                                  <p:cond delay="1000"/>
                                </p:stCondLst>
                                <p:childTnLst>
                                  <p:par>
                                    <p:cTn id="14" presetID="18" presetClass="entr" presetSubtype="12" fill="hold" grpId="3" nodeType="afterEffect" p14:presetBounceEnd="50000">
                                      <p:stCondLst>
                                        <p:cond delay="0"/>
                                      </p:stCondLst>
                                      <p:childTnLst>
                                        <p:set>
                                          <p:cBhvr>
                                            <p:cTn id="15" fill="hold"/>
                                            <p:tgtEl>
                                              <p:spTgt spid="63">
                                                <p:graphicEl>
                                                  <a:chart seriesIdx="-4" categoryIdx="0" bldStep="category"/>
                                                </p:graphicEl>
                                              </p:spTgt>
                                            </p:tgtEl>
                                            <p:attrNameLst>
                                              <p:attrName>style.visibility</p:attrName>
                                            </p:attrNameLst>
                                          </p:cBhvr>
                                          <p:to>
                                            <p:strVal val="visible"/>
                                          </p:to>
                                        </p:set>
                                        <p:animEffect transition="in" filter="strips(downLeft)">
                                          <p:cBhvr>
                                            <p:cTn id="16" dur="1000"/>
                                            <p:tgtEl>
                                              <p:spTgt spid="63">
                                                <p:graphicEl>
                                                  <a:chart seriesIdx="-4" categoryIdx="0" bldStep="category"/>
                                                </p:graphicEl>
                                              </p:spTgt>
                                            </p:tgtEl>
                                          </p:cBhvr>
                                        </p:animEffect>
                                      </p:childTnLst>
                                    </p:cTn>
                                  </p:par>
                                </p:childTnLst>
                              </p:cTn>
                            </p:par>
                          </p:childTnLst>
                        </p:cTn>
                      </p:par>
                      <p:par>
                        <p:cTn id="17" fill="hold">
                          <p:stCondLst>
                            <p:cond delay="indefinite"/>
                          </p:stCondLst>
                          <p:childTnLst>
                            <p:par>
                              <p:cTn id="18" fill="hold">
                                <p:stCondLst>
                                  <p:cond delay="0"/>
                                </p:stCondLst>
                                <p:childTnLst>
                                  <p:par>
                                    <p:cTn id="19" presetID="2" presetClass="entr" presetSubtype="4" fill="hold" grpId="4" nodeType="clickEffect" p14:presetBounceEnd="50000">
                                      <p:stCondLst>
                                        <p:cond delay="0"/>
                                      </p:stCondLst>
                                      <p:iterate>
                                        <p:tmAbs val="0"/>
                                      </p:iterate>
                                      <p:childTnLst>
                                        <p:set>
                                          <p:cBhvr>
                                            <p:cTn id="20" fill="hold"/>
                                            <p:tgtEl>
                                              <p:spTgt spid="56"/>
                                            </p:tgtEl>
                                            <p:attrNameLst>
                                              <p:attrName>style.visibility</p:attrName>
                                            </p:attrNameLst>
                                          </p:cBhvr>
                                          <p:to>
                                            <p:strVal val="visible"/>
                                          </p:to>
                                        </p:set>
                                        <p:anim calcmode="lin" valueType="num" p14:bounceEnd="50000">
                                          <p:cBhvr>
                                            <p:cTn id="21" dur="1000" fill="hold"/>
                                            <p:tgtEl>
                                              <p:spTgt spid="56"/>
                                            </p:tgtEl>
                                            <p:attrNameLst>
                                              <p:attrName>ppt_x</p:attrName>
                                            </p:attrNameLst>
                                          </p:cBhvr>
                                          <p:tavLst>
                                            <p:tav tm="0">
                                              <p:val>
                                                <p:strVal val="#ppt_x"/>
                                              </p:val>
                                            </p:tav>
                                            <p:tav tm="100000">
                                              <p:val>
                                                <p:strVal val="#ppt_x"/>
                                              </p:val>
                                            </p:tav>
                                          </p:tavLst>
                                        </p:anim>
                                        <p:anim calcmode="lin" valueType="num" p14:bounceEnd="50000">
                                          <p:cBhvr>
                                            <p:cTn id="22" dur="1000" fill="hold"/>
                                            <p:tgtEl>
                                              <p:spTgt spid="56"/>
                                            </p:tgtEl>
                                            <p:attrNameLst>
                                              <p:attrName>ppt_y</p:attrName>
                                            </p:attrNameLst>
                                          </p:cBhvr>
                                          <p:tavLst>
                                            <p:tav tm="0">
                                              <p:val>
                                                <p:strVal val="1+#ppt_h/2"/>
                                              </p:val>
                                            </p:tav>
                                            <p:tav tm="100000">
                                              <p:val>
                                                <p:strVal val="#ppt_y"/>
                                              </p:val>
                                            </p:tav>
                                          </p:tavLst>
                                        </p:anim>
                                      </p:childTnLst>
                                    </p:cTn>
                                  </p:par>
                                  <p:par>
                                    <p:cTn id="23" presetID="2" presetClass="entr" presetSubtype="4" fill="hold" grpId="5" nodeType="withEffect" p14:presetBounceEnd="50000">
                                      <p:stCondLst>
                                        <p:cond delay="0"/>
                                      </p:stCondLst>
                                      <p:iterate>
                                        <p:tmAbs val="0"/>
                                      </p:iterate>
                                      <p:childTnLst>
                                        <p:set>
                                          <p:cBhvr>
                                            <p:cTn id="24" fill="hold"/>
                                            <p:tgtEl>
                                              <p:spTgt spid="60"/>
                                            </p:tgtEl>
                                            <p:attrNameLst>
                                              <p:attrName>style.visibility</p:attrName>
                                            </p:attrNameLst>
                                          </p:cBhvr>
                                          <p:to>
                                            <p:strVal val="visible"/>
                                          </p:to>
                                        </p:set>
                                        <p:anim calcmode="lin" valueType="num" p14:bounceEnd="50000">
                                          <p:cBhvr>
                                            <p:cTn id="25" dur="500" fill="hold"/>
                                            <p:tgtEl>
                                              <p:spTgt spid="60"/>
                                            </p:tgtEl>
                                            <p:attrNameLst>
                                              <p:attrName>ppt_x</p:attrName>
                                            </p:attrNameLst>
                                          </p:cBhvr>
                                          <p:tavLst>
                                            <p:tav tm="0">
                                              <p:val>
                                                <p:strVal val="#ppt_x"/>
                                              </p:val>
                                            </p:tav>
                                            <p:tav tm="100000">
                                              <p:val>
                                                <p:strVal val="#ppt_x"/>
                                              </p:val>
                                            </p:tav>
                                          </p:tavLst>
                                        </p:anim>
                                        <p:anim calcmode="lin" valueType="num" p14:bounceEnd="50000">
                                          <p:cBhvr>
                                            <p:cTn id="26" dur="500" fill="hold"/>
                                            <p:tgtEl>
                                              <p:spTgt spid="60"/>
                                            </p:tgtEl>
                                            <p:attrNameLst>
                                              <p:attrName>ppt_y</p:attrName>
                                            </p:attrNameLst>
                                          </p:cBhvr>
                                          <p:tavLst>
                                            <p:tav tm="0">
                                              <p:val>
                                                <p:strVal val="1+#ppt_h/2"/>
                                              </p:val>
                                            </p:tav>
                                            <p:tav tm="100000">
                                              <p:val>
                                                <p:strVal val="#ppt_y"/>
                                              </p:val>
                                            </p:tav>
                                          </p:tavLst>
                                        </p:anim>
                                      </p:childTnLst>
                                    </p:cTn>
                                  </p:par>
                                </p:childTnLst>
                              </p:cTn>
                            </p:par>
                            <p:par>
                              <p:cTn id="27" fill="hold">
                                <p:stCondLst>
                                  <p:cond delay="1000"/>
                                </p:stCondLst>
                                <p:childTnLst>
                                  <p:par>
                                    <p:cTn id="28" presetID="18" presetClass="entr" presetSubtype="12" fill="hold" grpId="3" nodeType="afterEffect" p14:presetBounceEnd="50000">
                                      <p:stCondLst>
                                        <p:cond delay="0"/>
                                      </p:stCondLst>
                                      <p:childTnLst>
                                        <p:set>
                                          <p:cBhvr>
                                            <p:cTn id="29" fill="hold"/>
                                            <p:tgtEl>
                                              <p:spTgt spid="63">
                                                <p:graphicEl>
                                                  <a:chart seriesIdx="-4" categoryIdx="1" bldStep="category"/>
                                                </p:graphicEl>
                                              </p:spTgt>
                                            </p:tgtEl>
                                            <p:attrNameLst>
                                              <p:attrName>style.visibility</p:attrName>
                                            </p:attrNameLst>
                                          </p:cBhvr>
                                          <p:to>
                                            <p:strVal val="visible"/>
                                          </p:to>
                                        </p:set>
                                        <p:animEffect transition="in" filter="strips(downLeft)">
                                          <p:cBhvr>
                                            <p:cTn id="30" dur="1000"/>
                                            <p:tgtEl>
                                              <p:spTgt spid="63">
                                                <p:graphicEl>
                                                  <a:chart seriesIdx="-4" categoryIdx="1" bldStep="category"/>
                                                </p:graphicEl>
                                              </p:spTgt>
                                            </p:tgtEl>
                                          </p:cBhvr>
                                        </p:animEffect>
                                      </p:childTnLst>
                                    </p:cTn>
                                  </p:par>
                                </p:childTnLst>
                              </p:cTn>
                            </p:par>
                          </p:childTnLst>
                        </p:cTn>
                      </p:par>
                      <p:par>
                        <p:cTn id="31" fill="hold">
                          <p:stCondLst>
                            <p:cond delay="indefinite"/>
                          </p:stCondLst>
                          <p:childTnLst>
                            <p:par>
                              <p:cTn id="32" fill="hold">
                                <p:stCondLst>
                                  <p:cond delay="0"/>
                                </p:stCondLst>
                                <p:childTnLst>
                                  <p:par>
                                    <p:cTn id="33" presetID="2" presetClass="entr" presetSubtype="4" fill="hold" grpId="6" nodeType="clickEffect" p14:presetBounceEnd="50000">
                                      <p:stCondLst>
                                        <p:cond delay="0"/>
                                      </p:stCondLst>
                                      <p:iterate>
                                        <p:tmAbs val="0"/>
                                      </p:iterate>
                                      <p:childTnLst>
                                        <p:set>
                                          <p:cBhvr>
                                            <p:cTn id="34" fill="hold"/>
                                            <p:tgtEl>
                                              <p:spTgt spid="57"/>
                                            </p:tgtEl>
                                            <p:attrNameLst>
                                              <p:attrName>style.visibility</p:attrName>
                                            </p:attrNameLst>
                                          </p:cBhvr>
                                          <p:to>
                                            <p:strVal val="visible"/>
                                          </p:to>
                                        </p:set>
                                        <p:anim calcmode="lin" valueType="num" p14:bounceEnd="50000">
                                          <p:cBhvr>
                                            <p:cTn id="35" dur="1000" fill="hold"/>
                                            <p:tgtEl>
                                              <p:spTgt spid="57"/>
                                            </p:tgtEl>
                                            <p:attrNameLst>
                                              <p:attrName>ppt_x</p:attrName>
                                            </p:attrNameLst>
                                          </p:cBhvr>
                                          <p:tavLst>
                                            <p:tav tm="0">
                                              <p:val>
                                                <p:strVal val="#ppt_x"/>
                                              </p:val>
                                            </p:tav>
                                            <p:tav tm="100000">
                                              <p:val>
                                                <p:strVal val="#ppt_x"/>
                                              </p:val>
                                            </p:tav>
                                          </p:tavLst>
                                        </p:anim>
                                        <p:anim calcmode="lin" valueType="num" p14:bounceEnd="50000">
                                          <p:cBhvr>
                                            <p:cTn id="36" dur="1000" fill="hold"/>
                                            <p:tgtEl>
                                              <p:spTgt spid="57"/>
                                            </p:tgtEl>
                                            <p:attrNameLst>
                                              <p:attrName>ppt_y</p:attrName>
                                            </p:attrNameLst>
                                          </p:cBhvr>
                                          <p:tavLst>
                                            <p:tav tm="0">
                                              <p:val>
                                                <p:strVal val="1+#ppt_h/2"/>
                                              </p:val>
                                            </p:tav>
                                            <p:tav tm="100000">
                                              <p:val>
                                                <p:strVal val="#ppt_y"/>
                                              </p:val>
                                            </p:tav>
                                          </p:tavLst>
                                        </p:anim>
                                      </p:childTnLst>
                                    </p:cTn>
                                  </p:par>
                                  <p:par>
                                    <p:cTn id="37" presetID="2" presetClass="entr" presetSubtype="4" fill="hold" grpId="7" nodeType="withEffect" p14:presetBounceEnd="50000">
                                      <p:stCondLst>
                                        <p:cond delay="0"/>
                                      </p:stCondLst>
                                      <p:iterate>
                                        <p:tmAbs val="0"/>
                                      </p:iterate>
                                      <p:childTnLst>
                                        <p:set>
                                          <p:cBhvr>
                                            <p:cTn id="38" fill="hold"/>
                                            <p:tgtEl>
                                              <p:spTgt spid="61"/>
                                            </p:tgtEl>
                                            <p:attrNameLst>
                                              <p:attrName>style.visibility</p:attrName>
                                            </p:attrNameLst>
                                          </p:cBhvr>
                                          <p:to>
                                            <p:strVal val="visible"/>
                                          </p:to>
                                        </p:set>
                                        <p:anim calcmode="lin" valueType="num" p14:bounceEnd="50000">
                                          <p:cBhvr>
                                            <p:cTn id="39" dur="750" fill="hold"/>
                                            <p:tgtEl>
                                              <p:spTgt spid="61"/>
                                            </p:tgtEl>
                                            <p:attrNameLst>
                                              <p:attrName>ppt_x</p:attrName>
                                            </p:attrNameLst>
                                          </p:cBhvr>
                                          <p:tavLst>
                                            <p:tav tm="0">
                                              <p:val>
                                                <p:strVal val="#ppt_x"/>
                                              </p:val>
                                            </p:tav>
                                            <p:tav tm="100000">
                                              <p:val>
                                                <p:strVal val="#ppt_x"/>
                                              </p:val>
                                            </p:tav>
                                          </p:tavLst>
                                        </p:anim>
                                        <p:anim calcmode="lin" valueType="num" p14:bounceEnd="50000">
                                          <p:cBhvr>
                                            <p:cTn id="40" dur="750" fill="hold"/>
                                            <p:tgtEl>
                                              <p:spTgt spid="61"/>
                                            </p:tgtEl>
                                            <p:attrNameLst>
                                              <p:attrName>ppt_y</p:attrName>
                                            </p:attrNameLst>
                                          </p:cBhvr>
                                          <p:tavLst>
                                            <p:tav tm="0">
                                              <p:val>
                                                <p:strVal val="1+#ppt_h/2"/>
                                              </p:val>
                                            </p:tav>
                                            <p:tav tm="100000">
                                              <p:val>
                                                <p:strVal val="#ppt_y"/>
                                              </p:val>
                                            </p:tav>
                                          </p:tavLst>
                                        </p:anim>
                                      </p:childTnLst>
                                    </p:cTn>
                                  </p:par>
                                </p:childTnLst>
                              </p:cTn>
                            </p:par>
                            <p:par>
                              <p:cTn id="41" fill="hold">
                                <p:stCondLst>
                                  <p:cond delay="1000"/>
                                </p:stCondLst>
                                <p:childTnLst>
                                  <p:par>
                                    <p:cTn id="42" presetID="18" presetClass="entr" presetSubtype="12" fill="hold" grpId="3" nodeType="afterEffect" p14:presetBounceEnd="50000">
                                      <p:stCondLst>
                                        <p:cond delay="0"/>
                                      </p:stCondLst>
                                      <p:childTnLst>
                                        <p:set>
                                          <p:cBhvr>
                                            <p:cTn id="43" fill="hold"/>
                                            <p:tgtEl>
                                              <p:spTgt spid="63">
                                                <p:graphicEl>
                                                  <a:chart seriesIdx="-4" categoryIdx="2" bldStep="category"/>
                                                </p:graphicEl>
                                              </p:spTgt>
                                            </p:tgtEl>
                                            <p:attrNameLst>
                                              <p:attrName>style.visibility</p:attrName>
                                            </p:attrNameLst>
                                          </p:cBhvr>
                                          <p:to>
                                            <p:strVal val="visible"/>
                                          </p:to>
                                        </p:set>
                                        <p:animEffect transition="in" filter="strips(downLeft)">
                                          <p:cBhvr>
                                            <p:cTn id="44" dur="1000"/>
                                            <p:tgtEl>
                                              <p:spTgt spid="63">
                                                <p:graphicEl>
                                                  <a:chart seriesIdx="-4" categoryIdx="2" bldStep="category"/>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6" grpId="4" uiExpand="1" animBg="1" advAuto="0"/>
          <p:bldP spid="57" grpId="6" uiExpand="1" animBg="1" advAuto="0"/>
          <p:bldP spid="58" grpId="1" animBg="1" advAuto="0"/>
          <p:bldP spid="59" grpId="2" animBg="1" advAuto="0"/>
          <p:bldP spid="60" grpId="5" uiExpand="1" animBg="1" advAuto="0"/>
          <p:bldP spid="61" grpId="7" uiExpand="1" animBg="1" advAuto="0"/>
          <p:bldGraphic spid="63" grpId="3" uiExpand="1">
            <p:bldSub>
              <a:bldChart bld="category"/>
            </p:bldSub>
          </p:bldGraphic>
        </p:bldLst>
      </p:timing>
    </mc:Choice>
    <mc:Fallback>
      <p:timing>
        <p:tnLst>
          <p:par>
            <p:cTn id="1" dur="indefinite" restart="never" fill="hold" nodeType="tmRoot">
              <p:childTnLst>
                <p:seq concurrent="1" prevAc="none" nextAc="seek">
                  <p:cTn id="2" dur="indefinite" fill="hold"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1" nodeType="afterEffect">
                                      <p:stCondLst>
                                        <p:cond delay="0"/>
                                      </p:stCondLst>
                                      <p:iterate>
                                        <p:tmAbs val="0"/>
                                      </p:iterate>
                                      <p:childTnLst>
                                        <p:set>
                                          <p:cBhvr>
                                            <p:cTn id="6" fill="hold"/>
                                            <p:tgtEl>
                                              <p:spTgt spid="58"/>
                                            </p:tgtEl>
                                            <p:attrNameLst>
                                              <p:attrName>style.visibility</p:attrName>
                                            </p:attrNameLst>
                                          </p:cBhvr>
                                          <p:to>
                                            <p:strVal val="visible"/>
                                          </p:to>
                                        </p:set>
                                        <p:anim calcmode="lin" valueType="num">
                                          <p:cBhvr>
                                            <p:cTn id="7" dur="1000" fill="hold"/>
                                            <p:tgtEl>
                                              <p:spTgt spid="58"/>
                                            </p:tgtEl>
                                            <p:attrNameLst>
                                              <p:attrName>ppt_x</p:attrName>
                                            </p:attrNameLst>
                                          </p:cBhvr>
                                          <p:tavLst>
                                            <p:tav tm="0">
                                              <p:val>
                                                <p:strVal val="#ppt_x"/>
                                              </p:val>
                                            </p:tav>
                                            <p:tav tm="100000">
                                              <p:val>
                                                <p:strVal val="#ppt_x"/>
                                              </p:val>
                                            </p:tav>
                                          </p:tavLst>
                                        </p:anim>
                                        <p:anim calcmode="lin" valueType="num">
                                          <p:cBhvr>
                                            <p:cTn id="8" dur="1000" fill="hold"/>
                                            <p:tgtEl>
                                              <p:spTgt spid="58"/>
                                            </p:tgtEl>
                                            <p:attrNameLst>
                                              <p:attrName>ppt_y</p:attrName>
                                            </p:attrNameLst>
                                          </p:cBhvr>
                                          <p:tavLst>
                                            <p:tav tm="0">
                                              <p:val>
                                                <p:strVal val="1+#ppt_h/2"/>
                                              </p:val>
                                            </p:tav>
                                            <p:tav tm="100000">
                                              <p:val>
                                                <p:strVal val="#ppt_y"/>
                                              </p:val>
                                            </p:tav>
                                          </p:tavLst>
                                        </p:anim>
                                      </p:childTnLst>
                                    </p:cTn>
                                  </p:par>
                                  <p:par>
                                    <p:cTn id="9" presetID="2" presetClass="entr" presetSubtype="4" fill="hold" grpId="2" nodeType="withEffect">
                                      <p:stCondLst>
                                        <p:cond delay="0"/>
                                      </p:stCondLst>
                                      <p:iterate>
                                        <p:tmAbs val="0"/>
                                      </p:iterate>
                                      <p:childTnLst>
                                        <p:set>
                                          <p:cBhvr>
                                            <p:cTn id="10" fill="hold"/>
                                            <p:tgtEl>
                                              <p:spTgt spid="59"/>
                                            </p:tgtEl>
                                            <p:attrNameLst>
                                              <p:attrName>style.visibility</p:attrName>
                                            </p:attrNameLst>
                                          </p:cBhvr>
                                          <p:to>
                                            <p:strVal val="visible"/>
                                          </p:to>
                                        </p:set>
                                        <p:anim calcmode="lin" valueType="num">
                                          <p:cBhvr>
                                            <p:cTn id="11" dur="750" fill="hold"/>
                                            <p:tgtEl>
                                              <p:spTgt spid="59"/>
                                            </p:tgtEl>
                                            <p:attrNameLst>
                                              <p:attrName>ppt_x</p:attrName>
                                            </p:attrNameLst>
                                          </p:cBhvr>
                                          <p:tavLst>
                                            <p:tav tm="0">
                                              <p:val>
                                                <p:strVal val="#ppt_x"/>
                                              </p:val>
                                            </p:tav>
                                            <p:tav tm="100000">
                                              <p:val>
                                                <p:strVal val="#ppt_x"/>
                                              </p:val>
                                            </p:tav>
                                          </p:tavLst>
                                        </p:anim>
                                        <p:anim calcmode="lin" valueType="num">
                                          <p:cBhvr>
                                            <p:cTn id="12" dur="750" fill="hold"/>
                                            <p:tgtEl>
                                              <p:spTgt spid="59"/>
                                            </p:tgtEl>
                                            <p:attrNameLst>
                                              <p:attrName>ppt_y</p:attrName>
                                            </p:attrNameLst>
                                          </p:cBhvr>
                                          <p:tavLst>
                                            <p:tav tm="0">
                                              <p:val>
                                                <p:strVal val="1+#ppt_h/2"/>
                                              </p:val>
                                            </p:tav>
                                            <p:tav tm="100000">
                                              <p:val>
                                                <p:strVal val="#ppt_y"/>
                                              </p:val>
                                            </p:tav>
                                          </p:tavLst>
                                        </p:anim>
                                      </p:childTnLst>
                                    </p:cTn>
                                  </p:par>
                                </p:childTnLst>
                              </p:cTn>
                            </p:par>
                            <p:par>
                              <p:cTn id="13" fill="hold">
                                <p:stCondLst>
                                  <p:cond delay="1000"/>
                                </p:stCondLst>
                                <p:childTnLst>
                                  <p:par>
                                    <p:cTn id="14" presetID="18" presetClass="entr" presetSubtype="12" fill="hold" grpId="3" nodeType="afterEffect">
                                      <p:stCondLst>
                                        <p:cond delay="0"/>
                                      </p:stCondLst>
                                      <p:childTnLst>
                                        <p:set>
                                          <p:cBhvr>
                                            <p:cTn id="15" fill="hold"/>
                                            <p:tgtEl>
                                              <p:spTgt spid="63">
                                                <p:graphicEl>
                                                  <a:chart seriesIdx="-4" categoryIdx="0" bldStep="category"/>
                                                </p:graphicEl>
                                              </p:spTgt>
                                            </p:tgtEl>
                                            <p:attrNameLst>
                                              <p:attrName>style.visibility</p:attrName>
                                            </p:attrNameLst>
                                          </p:cBhvr>
                                          <p:to>
                                            <p:strVal val="visible"/>
                                          </p:to>
                                        </p:set>
                                        <p:animEffect transition="in" filter="strips(downLeft)">
                                          <p:cBhvr>
                                            <p:cTn id="16" dur="1000"/>
                                            <p:tgtEl>
                                              <p:spTgt spid="63">
                                                <p:graphicEl>
                                                  <a:chart seriesIdx="-4" categoryIdx="0" bldStep="category"/>
                                                </p:graphicEl>
                                              </p:spTgt>
                                            </p:tgtEl>
                                          </p:cBhvr>
                                        </p:animEffect>
                                      </p:childTnLst>
                                    </p:cTn>
                                  </p:par>
                                </p:childTnLst>
                              </p:cTn>
                            </p:par>
                          </p:childTnLst>
                        </p:cTn>
                      </p:par>
                      <p:par>
                        <p:cTn id="17" fill="hold">
                          <p:stCondLst>
                            <p:cond delay="indefinite"/>
                          </p:stCondLst>
                          <p:childTnLst>
                            <p:par>
                              <p:cTn id="18" fill="hold">
                                <p:stCondLst>
                                  <p:cond delay="0"/>
                                </p:stCondLst>
                                <p:childTnLst>
                                  <p:par>
                                    <p:cTn id="19" presetID="2" presetClass="entr" presetSubtype="4" fill="hold" grpId="4" nodeType="clickEffect">
                                      <p:stCondLst>
                                        <p:cond delay="0"/>
                                      </p:stCondLst>
                                      <p:iterate>
                                        <p:tmAbs val="0"/>
                                      </p:iterate>
                                      <p:childTnLst>
                                        <p:set>
                                          <p:cBhvr>
                                            <p:cTn id="20" fill="hold"/>
                                            <p:tgtEl>
                                              <p:spTgt spid="56"/>
                                            </p:tgtEl>
                                            <p:attrNameLst>
                                              <p:attrName>style.visibility</p:attrName>
                                            </p:attrNameLst>
                                          </p:cBhvr>
                                          <p:to>
                                            <p:strVal val="visible"/>
                                          </p:to>
                                        </p:set>
                                        <p:anim calcmode="lin" valueType="num">
                                          <p:cBhvr>
                                            <p:cTn id="21" dur="1000" fill="hold"/>
                                            <p:tgtEl>
                                              <p:spTgt spid="56"/>
                                            </p:tgtEl>
                                            <p:attrNameLst>
                                              <p:attrName>ppt_x</p:attrName>
                                            </p:attrNameLst>
                                          </p:cBhvr>
                                          <p:tavLst>
                                            <p:tav tm="0">
                                              <p:val>
                                                <p:strVal val="#ppt_x"/>
                                              </p:val>
                                            </p:tav>
                                            <p:tav tm="100000">
                                              <p:val>
                                                <p:strVal val="#ppt_x"/>
                                              </p:val>
                                            </p:tav>
                                          </p:tavLst>
                                        </p:anim>
                                        <p:anim calcmode="lin" valueType="num">
                                          <p:cBhvr>
                                            <p:cTn id="22" dur="1000" fill="hold"/>
                                            <p:tgtEl>
                                              <p:spTgt spid="56"/>
                                            </p:tgtEl>
                                            <p:attrNameLst>
                                              <p:attrName>ppt_y</p:attrName>
                                            </p:attrNameLst>
                                          </p:cBhvr>
                                          <p:tavLst>
                                            <p:tav tm="0">
                                              <p:val>
                                                <p:strVal val="1+#ppt_h/2"/>
                                              </p:val>
                                            </p:tav>
                                            <p:tav tm="100000">
                                              <p:val>
                                                <p:strVal val="#ppt_y"/>
                                              </p:val>
                                            </p:tav>
                                          </p:tavLst>
                                        </p:anim>
                                      </p:childTnLst>
                                    </p:cTn>
                                  </p:par>
                                  <p:par>
                                    <p:cTn id="23" presetID="2" presetClass="entr" presetSubtype="4" fill="hold" grpId="5" nodeType="withEffect">
                                      <p:stCondLst>
                                        <p:cond delay="0"/>
                                      </p:stCondLst>
                                      <p:iterate>
                                        <p:tmAbs val="0"/>
                                      </p:iterate>
                                      <p:childTnLst>
                                        <p:set>
                                          <p:cBhvr>
                                            <p:cTn id="24" fill="hold"/>
                                            <p:tgtEl>
                                              <p:spTgt spid="60"/>
                                            </p:tgtEl>
                                            <p:attrNameLst>
                                              <p:attrName>style.visibility</p:attrName>
                                            </p:attrNameLst>
                                          </p:cBhvr>
                                          <p:to>
                                            <p:strVal val="visible"/>
                                          </p:to>
                                        </p:set>
                                        <p:anim calcmode="lin" valueType="num">
                                          <p:cBhvr>
                                            <p:cTn id="25" dur="500" fill="hold"/>
                                            <p:tgtEl>
                                              <p:spTgt spid="60"/>
                                            </p:tgtEl>
                                            <p:attrNameLst>
                                              <p:attrName>ppt_x</p:attrName>
                                            </p:attrNameLst>
                                          </p:cBhvr>
                                          <p:tavLst>
                                            <p:tav tm="0">
                                              <p:val>
                                                <p:strVal val="#ppt_x"/>
                                              </p:val>
                                            </p:tav>
                                            <p:tav tm="100000">
                                              <p:val>
                                                <p:strVal val="#ppt_x"/>
                                              </p:val>
                                            </p:tav>
                                          </p:tavLst>
                                        </p:anim>
                                        <p:anim calcmode="lin" valueType="num">
                                          <p:cBhvr>
                                            <p:cTn id="26" dur="500" fill="hold"/>
                                            <p:tgtEl>
                                              <p:spTgt spid="60"/>
                                            </p:tgtEl>
                                            <p:attrNameLst>
                                              <p:attrName>ppt_y</p:attrName>
                                            </p:attrNameLst>
                                          </p:cBhvr>
                                          <p:tavLst>
                                            <p:tav tm="0">
                                              <p:val>
                                                <p:strVal val="1+#ppt_h/2"/>
                                              </p:val>
                                            </p:tav>
                                            <p:tav tm="100000">
                                              <p:val>
                                                <p:strVal val="#ppt_y"/>
                                              </p:val>
                                            </p:tav>
                                          </p:tavLst>
                                        </p:anim>
                                      </p:childTnLst>
                                    </p:cTn>
                                  </p:par>
                                </p:childTnLst>
                              </p:cTn>
                            </p:par>
                            <p:par>
                              <p:cTn id="27" fill="hold">
                                <p:stCondLst>
                                  <p:cond delay="1000"/>
                                </p:stCondLst>
                                <p:childTnLst>
                                  <p:par>
                                    <p:cTn id="28" presetID="18" presetClass="entr" presetSubtype="12" fill="hold" grpId="3" nodeType="afterEffect">
                                      <p:stCondLst>
                                        <p:cond delay="0"/>
                                      </p:stCondLst>
                                      <p:childTnLst>
                                        <p:set>
                                          <p:cBhvr>
                                            <p:cTn id="29" fill="hold"/>
                                            <p:tgtEl>
                                              <p:spTgt spid="63">
                                                <p:graphicEl>
                                                  <a:chart seriesIdx="-4" categoryIdx="1" bldStep="category"/>
                                                </p:graphicEl>
                                              </p:spTgt>
                                            </p:tgtEl>
                                            <p:attrNameLst>
                                              <p:attrName>style.visibility</p:attrName>
                                            </p:attrNameLst>
                                          </p:cBhvr>
                                          <p:to>
                                            <p:strVal val="visible"/>
                                          </p:to>
                                        </p:set>
                                        <p:animEffect transition="in" filter="strips(downLeft)">
                                          <p:cBhvr>
                                            <p:cTn id="30" dur="1000"/>
                                            <p:tgtEl>
                                              <p:spTgt spid="63">
                                                <p:graphicEl>
                                                  <a:chart seriesIdx="-4" categoryIdx="1" bldStep="category"/>
                                                </p:graphicEl>
                                              </p:spTgt>
                                            </p:tgtEl>
                                          </p:cBhvr>
                                        </p:animEffect>
                                      </p:childTnLst>
                                    </p:cTn>
                                  </p:par>
                                </p:childTnLst>
                              </p:cTn>
                            </p:par>
                          </p:childTnLst>
                        </p:cTn>
                      </p:par>
                      <p:par>
                        <p:cTn id="31" fill="hold">
                          <p:stCondLst>
                            <p:cond delay="indefinite"/>
                          </p:stCondLst>
                          <p:childTnLst>
                            <p:par>
                              <p:cTn id="32" fill="hold">
                                <p:stCondLst>
                                  <p:cond delay="0"/>
                                </p:stCondLst>
                                <p:childTnLst>
                                  <p:par>
                                    <p:cTn id="33" presetID="2" presetClass="entr" presetSubtype="4" fill="hold" grpId="6" nodeType="clickEffect">
                                      <p:stCondLst>
                                        <p:cond delay="0"/>
                                      </p:stCondLst>
                                      <p:iterate>
                                        <p:tmAbs val="0"/>
                                      </p:iterate>
                                      <p:childTnLst>
                                        <p:set>
                                          <p:cBhvr>
                                            <p:cTn id="34" fill="hold"/>
                                            <p:tgtEl>
                                              <p:spTgt spid="57"/>
                                            </p:tgtEl>
                                            <p:attrNameLst>
                                              <p:attrName>style.visibility</p:attrName>
                                            </p:attrNameLst>
                                          </p:cBhvr>
                                          <p:to>
                                            <p:strVal val="visible"/>
                                          </p:to>
                                        </p:set>
                                        <p:anim calcmode="lin" valueType="num">
                                          <p:cBhvr>
                                            <p:cTn id="35" dur="1000" fill="hold"/>
                                            <p:tgtEl>
                                              <p:spTgt spid="57"/>
                                            </p:tgtEl>
                                            <p:attrNameLst>
                                              <p:attrName>ppt_x</p:attrName>
                                            </p:attrNameLst>
                                          </p:cBhvr>
                                          <p:tavLst>
                                            <p:tav tm="0">
                                              <p:val>
                                                <p:strVal val="#ppt_x"/>
                                              </p:val>
                                            </p:tav>
                                            <p:tav tm="100000">
                                              <p:val>
                                                <p:strVal val="#ppt_x"/>
                                              </p:val>
                                            </p:tav>
                                          </p:tavLst>
                                        </p:anim>
                                        <p:anim calcmode="lin" valueType="num">
                                          <p:cBhvr>
                                            <p:cTn id="36" dur="1000" fill="hold"/>
                                            <p:tgtEl>
                                              <p:spTgt spid="57"/>
                                            </p:tgtEl>
                                            <p:attrNameLst>
                                              <p:attrName>ppt_y</p:attrName>
                                            </p:attrNameLst>
                                          </p:cBhvr>
                                          <p:tavLst>
                                            <p:tav tm="0">
                                              <p:val>
                                                <p:strVal val="1+#ppt_h/2"/>
                                              </p:val>
                                            </p:tav>
                                            <p:tav tm="100000">
                                              <p:val>
                                                <p:strVal val="#ppt_y"/>
                                              </p:val>
                                            </p:tav>
                                          </p:tavLst>
                                        </p:anim>
                                      </p:childTnLst>
                                    </p:cTn>
                                  </p:par>
                                  <p:par>
                                    <p:cTn id="37" presetID="2" presetClass="entr" presetSubtype="4" fill="hold" grpId="7" nodeType="withEffect">
                                      <p:stCondLst>
                                        <p:cond delay="0"/>
                                      </p:stCondLst>
                                      <p:iterate>
                                        <p:tmAbs val="0"/>
                                      </p:iterate>
                                      <p:childTnLst>
                                        <p:set>
                                          <p:cBhvr>
                                            <p:cTn id="38" fill="hold"/>
                                            <p:tgtEl>
                                              <p:spTgt spid="61"/>
                                            </p:tgtEl>
                                            <p:attrNameLst>
                                              <p:attrName>style.visibility</p:attrName>
                                            </p:attrNameLst>
                                          </p:cBhvr>
                                          <p:to>
                                            <p:strVal val="visible"/>
                                          </p:to>
                                        </p:set>
                                        <p:anim calcmode="lin" valueType="num">
                                          <p:cBhvr>
                                            <p:cTn id="39" dur="750" fill="hold"/>
                                            <p:tgtEl>
                                              <p:spTgt spid="61"/>
                                            </p:tgtEl>
                                            <p:attrNameLst>
                                              <p:attrName>ppt_x</p:attrName>
                                            </p:attrNameLst>
                                          </p:cBhvr>
                                          <p:tavLst>
                                            <p:tav tm="0">
                                              <p:val>
                                                <p:strVal val="#ppt_x"/>
                                              </p:val>
                                            </p:tav>
                                            <p:tav tm="100000">
                                              <p:val>
                                                <p:strVal val="#ppt_x"/>
                                              </p:val>
                                            </p:tav>
                                          </p:tavLst>
                                        </p:anim>
                                        <p:anim calcmode="lin" valueType="num">
                                          <p:cBhvr>
                                            <p:cTn id="40" dur="750" fill="hold"/>
                                            <p:tgtEl>
                                              <p:spTgt spid="61"/>
                                            </p:tgtEl>
                                            <p:attrNameLst>
                                              <p:attrName>ppt_y</p:attrName>
                                            </p:attrNameLst>
                                          </p:cBhvr>
                                          <p:tavLst>
                                            <p:tav tm="0">
                                              <p:val>
                                                <p:strVal val="1+#ppt_h/2"/>
                                              </p:val>
                                            </p:tav>
                                            <p:tav tm="100000">
                                              <p:val>
                                                <p:strVal val="#ppt_y"/>
                                              </p:val>
                                            </p:tav>
                                          </p:tavLst>
                                        </p:anim>
                                      </p:childTnLst>
                                    </p:cTn>
                                  </p:par>
                                </p:childTnLst>
                              </p:cTn>
                            </p:par>
                            <p:par>
                              <p:cTn id="41" fill="hold">
                                <p:stCondLst>
                                  <p:cond delay="1000"/>
                                </p:stCondLst>
                                <p:childTnLst>
                                  <p:par>
                                    <p:cTn id="42" presetID="18" presetClass="entr" presetSubtype="12" fill="hold" grpId="3" nodeType="afterEffect">
                                      <p:stCondLst>
                                        <p:cond delay="0"/>
                                      </p:stCondLst>
                                      <p:childTnLst>
                                        <p:set>
                                          <p:cBhvr>
                                            <p:cTn id="43" fill="hold"/>
                                            <p:tgtEl>
                                              <p:spTgt spid="63">
                                                <p:graphicEl>
                                                  <a:chart seriesIdx="-4" categoryIdx="2" bldStep="category"/>
                                                </p:graphicEl>
                                              </p:spTgt>
                                            </p:tgtEl>
                                            <p:attrNameLst>
                                              <p:attrName>style.visibility</p:attrName>
                                            </p:attrNameLst>
                                          </p:cBhvr>
                                          <p:to>
                                            <p:strVal val="visible"/>
                                          </p:to>
                                        </p:set>
                                        <p:animEffect transition="in" filter="strips(downLeft)">
                                          <p:cBhvr>
                                            <p:cTn id="44" dur="1000"/>
                                            <p:tgtEl>
                                              <p:spTgt spid="63">
                                                <p:graphicEl>
                                                  <a:chart seriesIdx="-4" categoryIdx="2" bldStep="category"/>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6" grpId="4" uiExpand="1" animBg="1" advAuto="0"/>
          <p:bldP spid="57" grpId="6" uiExpand="1" animBg="1" advAuto="0"/>
          <p:bldP spid="58" grpId="1" animBg="1" advAuto="0"/>
          <p:bldP spid="59" grpId="2" animBg="1" advAuto="0"/>
          <p:bldP spid="60" grpId="5" uiExpand="1" animBg="1" advAuto="0"/>
          <p:bldP spid="61" grpId="7" uiExpand="1" animBg="1" advAuto="0"/>
          <p:bldGraphic spid="63" grpId="3" uiExpand="1">
            <p:bldSub>
              <a:bldChart bld="category"/>
            </p:bldSub>
          </p:bldGraphic>
        </p:bldLst>
      </p:timing>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8" name="versail.jpg"/>
          <p:cNvPicPr/>
          <p:nvPr/>
        </p:nvPicPr>
        <p:blipFill>
          <a:blip r:embed="rId3"/>
          <a:stretch>
            <a:fillRect/>
          </a:stretch>
        </p:blipFill>
        <p:spPr>
          <a:xfrm>
            <a:off x="0" y="869950"/>
            <a:ext cx="9131300" cy="5156200"/>
          </a:xfrm>
          <a:prstGeom prst="rect">
            <a:avLst/>
          </a:prstGeom>
          <a:ln w="12700">
            <a:round/>
          </a:ln>
        </p:spPr>
      </p:pic>
      <p:pic>
        <p:nvPicPr>
          <p:cNvPr id="69" name="Versailles01.jpg"/>
          <p:cNvPicPr/>
          <p:nvPr/>
        </p:nvPicPr>
        <p:blipFill>
          <a:blip r:embed="rId4"/>
          <a:stretch>
            <a:fillRect/>
          </a:stretch>
        </p:blipFill>
        <p:spPr>
          <a:xfrm>
            <a:off x="3489325" y="869950"/>
            <a:ext cx="5702300" cy="5181600"/>
          </a:xfrm>
          <a:prstGeom prst="rect">
            <a:avLst/>
          </a:prstGeom>
          <a:ln w="12700">
            <a:round/>
          </a:ln>
          <a:effectLst>
            <a:reflection stA="50000" endPos="40000" dir="5400000" sy="-100000" algn="bl" rotWithShape="0"/>
          </a:effectLst>
        </p:spPr>
      </p:pic>
      <p:pic>
        <p:nvPicPr>
          <p:cNvPr id="70" name="thur1068.jpg"/>
          <p:cNvPicPr/>
          <p:nvPr/>
        </p:nvPicPr>
        <p:blipFill>
          <a:blip r:embed="rId5"/>
          <a:srcRect l="1527" t="23444" r="138" b="20444"/>
          <a:stretch>
            <a:fillRect/>
          </a:stretch>
        </p:blipFill>
        <p:spPr>
          <a:xfrm>
            <a:off x="3451004" y="3989069"/>
            <a:ext cx="5756999" cy="2463801"/>
          </a:xfrm>
          <a:prstGeom prst="rect">
            <a:avLst/>
          </a:prstGeom>
          <a:ln w="12700">
            <a:round/>
          </a:ln>
          <a:effectLst>
            <a:reflection stA="50000" endPos="40000" dir="5400000" sy="-100000" algn="bl" rotWithShape="0"/>
          </a:effectLst>
        </p:spPr>
      </p:pic>
      <p:sp>
        <p:nvSpPr>
          <p:cNvPr id="71" name="Shape 71"/>
          <p:cNvSpPr/>
          <p:nvPr/>
        </p:nvSpPr>
        <p:spPr>
          <a:xfrm>
            <a:off x="-215901" y="1460500"/>
            <a:ext cx="4457701" cy="447229"/>
          </a:xfrm>
          <a:prstGeom prst="rect">
            <a:avLst/>
          </a:prstGeom>
          <a:ln w="12700">
            <a:miter lim="400000"/>
          </a:ln>
          <a:effectLst>
            <a:outerShdw blurRad="63500" dist="38100" dir="2700000" rotWithShape="0">
              <a:srgbClr val="FFFFFF">
                <a:alpha val="75000"/>
              </a:srgbClr>
            </a:outerShdw>
          </a:effectLst>
          <a:extLst>
            <a:ext uri="{C572A759-6A51-4108-AA02-DFA0A04FC94B}">
              <ma14:wrappingTextBoxFlag xmlns:ma14="http://schemas.microsoft.com/office/mac/drawingml/2011/main" xmlns="" val="1"/>
            </a:ext>
          </a:extLst>
        </p:spPr>
        <p:txBody>
          <a:bodyPr lIns="0" tIns="0" rIns="0" bIns="0">
            <a:spAutoFit/>
          </a:bodyPr>
          <a:lstStyle>
            <a:lvl1pPr marL="269240">
              <a:buClr>
                <a:srgbClr val="FFFFFF"/>
              </a:buClr>
              <a:buFont typeface="Arial"/>
              <a:defRPr b="1">
                <a:solidFill>
                  <a:srgbClr val="000000"/>
                </a:solidFill>
                <a:effectLst>
                  <a:outerShdw blurRad="63500" dist="38100" dir="13860000" rotWithShape="0">
                    <a:srgbClr val="FFFFFF"/>
                  </a:outerShdw>
                </a:effectLst>
                <a:latin typeface="Arial"/>
                <a:ea typeface="Arial"/>
                <a:cs typeface="Arial"/>
                <a:sym typeface="Arial"/>
              </a:defRPr>
            </a:lvl1pPr>
          </a:lstStyle>
          <a:p>
            <a:pPr lvl="0">
              <a:defRPr sz="1800" b="0">
                <a:effectLst/>
                <a:uFillTx/>
              </a:defRPr>
            </a:pPr>
            <a:r>
              <a:rPr sz="2400" b="1">
                <a:effectLst>
                  <a:outerShdw blurRad="63500" dist="38100" dir="13860000" rotWithShape="0">
                    <a:srgbClr val="FFFFFF"/>
                  </a:outerShdw>
                </a:effectLst>
                <a:uFill>
                  <a:solidFill>
                    <a:srgbClr val="FFFFFF"/>
                  </a:solidFill>
                </a:uFill>
              </a:rPr>
              <a:t>II.  Economic Problems</a:t>
            </a:r>
          </a:p>
        </p:txBody>
      </p:sp>
      <p:sp>
        <p:nvSpPr>
          <p:cNvPr id="72" name="Shape 72"/>
          <p:cNvSpPr/>
          <p:nvPr/>
        </p:nvSpPr>
        <p:spPr>
          <a:xfrm>
            <a:off x="393700" y="2222500"/>
            <a:ext cx="3136900" cy="3190429"/>
          </a:xfrm>
          <a:prstGeom prst="rect">
            <a:avLst/>
          </a:prstGeom>
          <a:ln w="12700">
            <a:miter lim="400000"/>
          </a:ln>
          <a:effectLst>
            <a:outerShdw blurRad="63500" dist="38100" dir="2700000" rotWithShape="0">
              <a:srgbClr val="FFFFFF"/>
            </a:outerShdw>
          </a:effectLst>
          <a:extLst>
            <a:ext uri="{C572A759-6A51-4108-AA02-DFA0A04FC94B}">
              <ma14:wrappingTextBoxFlag xmlns:ma14="http://schemas.microsoft.com/office/mac/drawingml/2011/main" xmlns="" val="1"/>
            </a:ext>
          </a:extLst>
        </p:spPr>
        <p:txBody>
          <a:bodyPr lIns="0" tIns="0" rIns="0" bIns="0">
            <a:spAutoFit/>
          </a:bodyPr>
          <a:lstStyle/>
          <a:p>
            <a:pPr marL="274323" lvl="0" indent="-274323">
              <a:buClr>
                <a:srgbClr val="FFFFFF"/>
              </a:buClr>
              <a:buFont typeface="Arial"/>
              <a:defRPr sz="1800">
                <a:solidFill>
                  <a:srgbClr val="000000"/>
                </a:solidFill>
                <a:uFillTx/>
              </a:defRPr>
            </a:pPr>
            <a:r>
              <a:rPr sz="2400" b="1">
                <a:effectLst>
                  <a:outerShdw blurRad="63500" dist="38100" dir="13500000" rotWithShape="0">
                    <a:srgbClr val="FFFFFF">
                      <a:alpha val="96000"/>
                    </a:srgbClr>
                  </a:outerShdw>
                </a:effectLst>
                <a:uFill>
                  <a:solidFill>
                    <a:srgbClr val="FFFFFF"/>
                  </a:solidFill>
                </a:uFill>
                <a:latin typeface="Arial"/>
                <a:ea typeface="Arial"/>
                <a:cs typeface="Arial"/>
                <a:sym typeface="Arial"/>
              </a:rPr>
              <a:t>1. </a:t>
            </a:r>
            <a:r>
              <a:rPr sz="2400">
                <a:effectLst>
                  <a:outerShdw blurRad="63500" dist="38100" dir="13500000" rotWithShape="0">
                    <a:srgbClr val="FFFFFF">
                      <a:alpha val="96000"/>
                    </a:srgbClr>
                  </a:outerShdw>
                </a:effectLst>
                <a:uFill>
                  <a:solidFill>
                    <a:srgbClr val="FFFFFF"/>
                  </a:solidFill>
                </a:uFill>
                <a:latin typeface="Arial"/>
                <a:ea typeface="Arial"/>
                <a:cs typeface="Arial"/>
                <a:sym typeface="Arial"/>
              </a:rPr>
              <a:t>Wars &amp; wasteful royal spending broke France</a:t>
            </a:r>
          </a:p>
          <a:p>
            <a:pPr marL="274323" lvl="0" indent="-274323">
              <a:buClr>
                <a:srgbClr val="FFFFFF"/>
              </a:buClr>
              <a:buFont typeface="Arial"/>
              <a:defRPr sz="1800">
                <a:solidFill>
                  <a:srgbClr val="000000"/>
                </a:solidFill>
                <a:uFillTx/>
              </a:defRPr>
            </a:pPr>
            <a:r>
              <a:rPr sz="2400">
                <a:effectLst>
                  <a:outerShdw blurRad="63500" dist="38100" dir="13500000" rotWithShape="0">
                    <a:srgbClr val="FFFFFF">
                      <a:alpha val="96000"/>
                    </a:srgbClr>
                  </a:outerShdw>
                </a:effectLst>
                <a:uFill>
                  <a:solidFill>
                    <a:srgbClr val="FFFFFF"/>
                  </a:solidFill>
                </a:uFill>
                <a:latin typeface="Arial"/>
                <a:ea typeface="Arial"/>
                <a:cs typeface="Arial"/>
                <a:sym typeface="Arial"/>
              </a:rPr>
              <a:t> </a:t>
            </a:r>
          </a:p>
          <a:p>
            <a:pPr marL="274323" lvl="0" indent="-274323">
              <a:buClr>
                <a:srgbClr val="FFFFFF"/>
              </a:buClr>
              <a:buFont typeface="Arial"/>
              <a:defRPr sz="1800">
                <a:solidFill>
                  <a:srgbClr val="000000"/>
                </a:solidFill>
                <a:uFillTx/>
              </a:defRPr>
            </a:pPr>
            <a:r>
              <a:rPr sz="2400" b="1">
                <a:effectLst>
                  <a:outerShdw blurRad="63500" dist="38100" dir="13500000" rotWithShape="0">
                    <a:srgbClr val="FFFFFF">
                      <a:alpha val="96000"/>
                    </a:srgbClr>
                  </a:outerShdw>
                </a:effectLst>
                <a:uFill>
                  <a:solidFill>
                    <a:srgbClr val="FFFFFF"/>
                  </a:solidFill>
                </a:uFill>
                <a:latin typeface="Arial"/>
                <a:ea typeface="Arial"/>
                <a:cs typeface="Arial"/>
                <a:sym typeface="Arial"/>
              </a:rPr>
              <a:t>2</a:t>
            </a:r>
            <a:r>
              <a:rPr sz="2400">
                <a:effectLst>
                  <a:outerShdw blurRad="63500" dist="38100" dir="13500000" rotWithShape="0">
                    <a:srgbClr val="FFFFFF">
                      <a:alpha val="96000"/>
                    </a:srgbClr>
                  </a:outerShdw>
                </a:effectLst>
                <a:uFill>
                  <a:solidFill>
                    <a:srgbClr val="FFFFFF"/>
                  </a:solidFill>
                </a:uFill>
                <a:latin typeface="Arial"/>
                <a:ea typeface="Arial"/>
                <a:cs typeface="Arial"/>
                <a:sym typeface="Arial"/>
              </a:rPr>
              <a:t>. French gov. </a:t>
            </a:r>
            <a:r>
              <a:rPr sz="2400" u="sng">
                <a:uFill>
                  <a:solidFill/>
                </a:uFill>
              </a:rPr>
              <a:t>Deficit spending </a:t>
            </a:r>
          </a:p>
          <a:p>
            <a:pPr marL="274323" lvl="0" indent="-274323">
              <a:buClr>
                <a:srgbClr val="FFFFFF"/>
              </a:buClr>
              <a:buFont typeface="Arial"/>
              <a:defRPr sz="1800">
                <a:solidFill>
                  <a:srgbClr val="000000"/>
                </a:solidFill>
                <a:uFillTx/>
              </a:defRPr>
            </a:pPr>
            <a:endParaRPr sz="2400">
              <a:effectLst>
                <a:outerShdw blurRad="63500" dist="38100" dir="13500000" rotWithShape="0">
                  <a:srgbClr val="FFFFFF">
                    <a:alpha val="96000"/>
                  </a:srgbClr>
                </a:outerShdw>
              </a:effectLst>
              <a:uFill>
                <a:solidFill>
                  <a:srgbClr val="FFFFFF"/>
                </a:solidFill>
              </a:uFill>
              <a:latin typeface="Arial"/>
              <a:ea typeface="Arial"/>
              <a:cs typeface="Arial"/>
              <a:sym typeface="Arial"/>
            </a:endParaRPr>
          </a:p>
          <a:p>
            <a:pPr marL="274323" lvl="0" indent="-274323">
              <a:buClr>
                <a:srgbClr val="FFFFFF"/>
              </a:buClr>
              <a:buFont typeface="Arial"/>
              <a:defRPr sz="1800">
                <a:solidFill>
                  <a:srgbClr val="000000"/>
                </a:solidFill>
                <a:uFillTx/>
              </a:defRPr>
            </a:pPr>
            <a:r>
              <a:rPr sz="2400" b="1">
                <a:effectLst>
                  <a:outerShdw blurRad="63500" dist="38100" dir="13500000" rotWithShape="0">
                    <a:srgbClr val="FFFFFF">
                      <a:alpha val="96000"/>
                    </a:srgbClr>
                  </a:outerShdw>
                </a:effectLst>
                <a:uFill>
                  <a:solidFill>
                    <a:srgbClr val="FFFFFF"/>
                  </a:solidFill>
                </a:uFill>
                <a:latin typeface="Arial"/>
                <a:ea typeface="Arial"/>
                <a:cs typeface="Arial"/>
                <a:sym typeface="Arial"/>
              </a:rPr>
              <a:t>3</a:t>
            </a:r>
            <a:r>
              <a:rPr sz="2400">
                <a:effectLst>
                  <a:outerShdw blurRad="63500" dist="38100" dir="13500000" rotWithShape="0">
                    <a:srgbClr val="FFFFFF">
                      <a:alpha val="96000"/>
                    </a:srgbClr>
                  </a:outerShdw>
                </a:effectLst>
                <a:uFill>
                  <a:solidFill>
                    <a:srgbClr val="FFFFFF"/>
                  </a:solidFill>
                </a:uFill>
                <a:latin typeface="Arial"/>
                <a:ea typeface="Arial"/>
                <a:cs typeface="Arial"/>
                <a:sym typeface="Arial"/>
              </a:rPr>
              <a:t>. Bad food harvests in late 1780s</a:t>
            </a:r>
          </a:p>
        </p:txBody>
      </p:sp>
      <p:pic>
        <p:nvPicPr>
          <p:cNvPr id="73" name="DSC00206.jpg"/>
          <p:cNvPicPr/>
          <p:nvPr/>
        </p:nvPicPr>
        <p:blipFill>
          <a:blip r:embed="rId6"/>
          <a:srcRect t="9713" r="113" b="15475"/>
          <a:stretch>
            <a:fillRect/>
          </a:stretch>
        </p:blipFill>
        <p:spPr>
          <a:xfrm>
            <a:off x="3492786" y="855127"/>
            <a:ext cx="5657564" cy="3177976"/>
          </a:xfrm>
          <a:prstGeom prst="rect">
            <a:avLst/>
          </a:prstGeom>
          <a:ln w="12700">
            <a:round/>
          </a:ln>
        </p:spPr>
      </p:pic>
      <p:pic>
        <p:nvPicPr>
          <p:cNvPr id="74" name="124.jpg"/>
          <p:cNvPicPr/>
          <p:nvPr/>
        </p:nvPicPr>
        <p:blipFill rotWithShape="1">
          <a:blip r:embed="rId7"/>
          <a:srcRect l="7026" r="18042"/>
          <a:stretch/>
        </p:blipFill>
        <p:spPr>
          <a:xfrm>
            <a:off x="3735022" y="844550"/>
            <a:ext cx="5481717" cy="5232400"/>
          </a:xfrm>
          <a:prstGeom prst="rect">
            <a:avLst/>
          </a:prstGeom>
          <a:ln w="12700">
            <a:round/>
          </a:ln>
          <a:effectLst>
            <a:reflection stA="50000" endPos="40000" dir="5400000" sy="-100000" algn="bl" rotWithShape="0"/>
          </a:effectLst>
        </p:spPr>
      </p:pic>
      <p:pic>
        <p:nvPicPr>
          <p:cNvPr id="75" name="280 - Chateau de Versailles - Versailles, France - exterior.jpg"/>
          <p:cNvPicPr/>
          <p:nvPr/>
        </p:nvPicPr>
        <p:blipFill>
          <a:blip r:embed="rId8"/>
          <a:stretch>
            <a:fillRect/>
          </a:stretch>
        </p:blipFill>
        <p:spPr>
          <a:xfrm>
            <a:off x="3517900" y="892175"/>
            <a:ext cx="5664200" cy="5105400"/>
          </a:xfrm>
          <a:prstGeom prst="rect">
            <a:avLst/>
          </a:prstGeom>
          <a:ln w="12700">
            <a:round/>
          </a:ln>
          <a:effectLst>
            <a:reflection stA="50000" endPos="40000" dir="5400000" sy="-100000" algn="bl" rotWithShape="0"/>
          </a:effectLst>
        </p:spPr>
      </p:pic>
      <p:pic>
        <p:nvPicPr>
          <p:cNvPr id="76" name="French Peasants.png"/>
          <p:cNvPicPr/>
          <p:nvPr/>
        </p:nvPicPr>
        <p:blipFill>
          <a:blip r:embed="rId9"/>
          <a:stretch>
            <a:fillRect/>
          </a:stretch>
        </p:blipFill>
        <p:spPr>
          <a:xfrm>
            <a:off x="3308350" y="2852536"/>
            <a:ext cx="6324600" cy="4119764"/>
          </a:xfrm>
          <a:prstGeom prst="rect">
            <a:avLst/>
          </a:prstGeom>
          <a:ln w="12700">
            <a:round/>
          </a:ln>
        </p:spPr>
      </p:pic>
      <p:pic>
        <p:nvPicPr>
          <p:cNvPr id="77" name="louis_16 Solo cut outpsd.gif"/>
          <p:cNvPicPr/>
          <p:nvPr/>
        </p:nvPicPr>
        <p:blipFill rotWithShape="1">
          <a:blip r:embed="rId10"/>
          <a:srcRect r="27146"/>
          <a:stretch/>
        </p:blipFill>
        <p:spPr>
          <a:xfrm>
            <a:off x="6083300" y="2012950"/>
            <a:ext cx="3123914" cy="5092700"/>
          </a:xfrm>
          <a:prstGeom prst="rect">
            <a:avLst/>
          </a:prstGeom>
          <a:ln w="12700">
            <a:round/>
          </a:ln>
          <a:effectLst>
            <a:outerShdw blurRad="127000" dist="12700" dir="2820000" rotWithShape="0">
              <a:srgbClr val="020202"/>
            </a:outerShdw>
          </a:effectLst>
        </p:spPr>
      </p:pic>
      <p:pic>
        <p:nvPicPr>
          <p:cNvPr id="78" name="French Revolution TEXT.png"/>
          <p:cNvPicPr/>
          <p:nvPr/>
        </p:nvPicPr>
        <p:blipFill>
          <a:blip r:embed="rId11"/>
          <a:stretch>
            <a:fillRect/>
          </a:stretch>
        </p:blipFill>
        <p:spPr>
          <a:xfrm>
            <a:off x="287571" y="236934"/>
            <a:ext cx="8352958" cy="821532"/>
          </a:xfrm>
          <a:prstGeom prst="rect">
            <a:avLst/>
          </a:prstGeom>
          <a:ln w="12700">
            <a:round/>
          </a:ln>
          <a:effectLst>
            <a:outerShdw blurRad="50800" dist="76200" dir="2700000" rotWithShape="0">
              <a:srgbClr val="000000"/>
            </a:outerShdw>
          </a:effectLst>
        </p:spPr>
      </p:pic>
    </p:spTree>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mc:AlternateContent xmlns:mc="http://schemas.openxmlformats.org/markup-compatibility/2006">
    <mc:Choice xmlns:p14="http://schemas.microsoft.com/office/powerpoint/2010/main" Requires="p14">
      <p:timing>
        <p:tnLst>
          <p:par>
            <p:cTn id="1" dur="indefinite" restart="never" fill="hold" nodeType="tmRoot">
              <p:childTnLst>
                <p:seq concurrent="1" prevAc="none" nextAc="seek">
                  <p:cTn id="2" dur="indefinite" fill="hold"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1" nodeType="afterEffect" p14:presetBounceEnd="50000">
                                      <p:stCondLst>
                                        <p:cond delay="0"/>
                                      </p:stCondLst>
                                      <p:childTnLst>
                                        <p:set>
                                          <p:cBhvr>
                                            <p:cTn id="6" dur="1" fill="hold">
                                              <p:stCondLst>
                                                <p:cond delay="0"/>
                                              </p:stCondLst>
                                            </p:cTn>
                                            <p:tgtEl>
                                              <p:spTgt spid="71"/>
                                            </p:tgtEl>
                                            <p:attrNameLst>
                                              <p:attrName>style.visibility</p:attrName>
                                            </p:attrNameLst>
                                          </p:cBhvr>
                                          <p:to>
                                            <p:strVal val="visible"/>
                                          </p:to>
                                        </p:set>
                                        <p:anim calcmode="lin" valueType="num" p14:bounceEnd="50000">
                                          <p:cBhvr additive="base">
                                            <p:cTn id="7" dur="1000" fill="hold"/>
                                            <p:tgtEl>
                                              <p:spTgt spid="71"/>
                                            </p:tgtEl>
                                            <p:attrNameLst>
                                              <p:attrName>ppt_x</p:attrName>
                                            </p:attrNameLst>
                                          </p:cBhvr>
                                          <p:tavLst>
                                            <p:tav tm="0">
                                              <p:val>
                                                <p:strVal val="#ppt_x"/>
                                              </p:val>
                                            </p:tav>
                                            <p:tav tm="100000">
                                              <p:val>
                                                <p:strVal val="#ppt_x"/>
                                              </p:val>
                                            </p:tav>
                                          </p:tavLst>
                                        </p:anim>
                                        <p:anim calcmode="lin" valueType="num" p14:bounceEnd="50000">
                                          <p:cBhvr additive="base">
                                            <p:cTn id="8" dur="1000" fill="hold"/>
                                            <p:tgtEl>
                                              <p:spTgt spid="71"/>
                                            </p:tgtEl>
                                            <p:attrNameLst>
                                              <p:attrName>ppt_y</p:attrName>
                                            </p:attrNameLst>
                                          </p:cBhvr>
                                          <p:tavLst>
                                            <p:tav tm="0">
                                              <p:val>
                                                <p:strVal val="1+#ppt_h/2"/>
                                              </p:val>
                                            </p:tav>
                                            <p:tav tm="100000">
                                              <p:val>
                                                <p:strVal val="#ppt_y"/>
                                              </p:val>
                                            </p:tav>
                                          </p:tavLst>
                                        </p:anim>
                                      </p:childTnLst>
                                    </p:cTn>
                                  </p:par>
                                </p:childTnLst>
                              </p:cTn>
                            </p:par>
                            <p:par>
                              <p:cTn id="9" fill="hold">
                                <p:stCondLst>
                                  <p:cond delay="1000"/>
                                </p:stCondLst>
                                <p:childTnLst>
                                  <p:par>
                                    <p:cTn id="10" presetID="2" presetClass="entr" presetSubtype="4" fill="hold" grpId="2" nodeType="afterEffect" p14:presetBounceEnd="50000">
                                      <p:stCondLst>
                                        <p:cond delay="0"/>
                                      </p:stCondLst>
                                      <p:childTnLst>
                                        <p:set>
                                          <p:cBhvr>
                                            <p:cTn id="11" dur="1" fill="hold">
                                              <p:stCondLst>
                                                <p:cond delay="0"/>
                                              </p:stCondLst>
                                            </p:cTn>
                                            <p:tgtEl>
                                              <p:spTgt spid="72"/>
                                            </p:tgtEl>
                                            <p:attrNameLst>
                                              <p:attrName>style.visibility</p:attrName>
                                            </p:attrNameLst>
                                          </p:cBhvr>
                                          <p:to>
                                            <p:strVal val="visible"/>
                                          </p:to>
                                        </p:set>
                                        <p:anim calcmode="lin" valueType="num" p14:bounceEnd="50000">
                                          <p:cBhvr additive="base">
                                            <p:cTn id="12" dur="1000" fill="hold"/>
                                            <p:tgtEl>
                                              <p:spTgt spid="72"/>
                                            </p:tgtEl>
                                            <p:attrNameLst>
                                              <p:attrName>ppt_x</p:attrName>
                                            </p:attrNameLst>
                                          </p:cBhvr>
                                          <p:tavLst>
                                            <p:tav tm="0">
                                              <p:val>
                                                <p:strVal val="#ppt_x"/>
                                              </p:val>
                                            </p:tav>
                                            <p:tav tm="100000">
                                              <p:val>
                                                <p:strVal val="#ppt_x"/>
                                              </p:val>
                                            </p:tav>
                                          </p:tavLst>
                                        </p:anim>
                                        <p:anim calcmode="lin" valueType="num" p14:bounceEnd="50000">
                                          <p:cBhvr additive="base">
                                            <p:cTn id="13" dur="1000" fill="hold"/>
                                            <p:tgtEl>
                                              <p:spTgt spid="72"/>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grpId="3" nodeType="clickEffect">
                                      <p:stCondLst>
                                        <p:cond delay="0"/>
                                      </p:stCondLst>
                                      <p:iterate>
                                        <p:tmAbs val="0"/>
                                      </p:iterate>
                                      <p:childTnLst>
                                        <p:set>
                                          <p:cBhvr>
                                            <p:cTn id="17" fill="hold"/>
                                            <p:tgtEl>
                                              <p:spTgt spid="68"/>
                                            </p:tgtEl>
                                            <p:attrNameLst>
                                              <p:attrName>style.visibility</p:attrName>
                                            </p:attrNameLst>
                                          </p:cBhvr>
                                          <p:to>
                                            <p:strVal val="visible"/>
                                          </p:to>
                                        </p:set>
                                        <p:animEffect transition="in" filter="fade">
                                          <p:cBhvr>
                                            <p:cTn id="18" dur="1000"/>
                                            <p:tgtEl>
                                              <p:spTgt spid="68"/>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xit" presetSubtype="0" fill="hold" grpId="4" nodeType="clickEffect">
                                      <p:stCondLst>
                                        <p:cond delay="0"/>
                                      </p:stCondLst>
                                      <p:iterate>
                                        <p:tmAbs val="0"/>
                                      </p:iterate>
                                      <p:childTnLst>
                                        <p:animEffect transition="out" filter="fade">
                                          <p:cBhvr>
                                            <p:cTn id="22" dur="1000" fill="hold"/>
                                            <p:tgtEl>
                                              <p:spTgt spid="68"/>
                                            </p:tgtEl>
                                          </p:cBhvr>
                                        </p:animEffect>
                                        <p:set>
                                          <p:cBhvr>
                                            <p:cTn id="23" fill="hold">
                                              <p:stCondLst>
                                                <p:cond delay="999"/>
                                              </p:stCondLst>
                                            </p:cTn>
                                            <p:tgtEl>
                                              <p:spTgt spid="68"/>
                                            </p:tgtEl>
                                            <p:attrNameLst>
                                              <p:attrName>style.visibility</p:attrName>
                                            </p:attrNameLst>
                                          </p:cBhvr>
                                          <p:to>
                                            <p:strVal val="hidden"/>
                                          </p:to>
                                        </p:set>
                                      </p:childTnLst>
                                    </p:cTn>
                                  </p:par>
                                </p:childTnLst>
                              </p:cTn>
                            </p:par>
                            <p:par>
                              <p:cTn id="24" fill="hold">
                                <p:stCondLst>
                                  <p:cond delay="1000"/>
                                </p:stCondLst>
                                <p:childTnLst>
                                  <p:par>
                                    <p:cTn id="25" presetID="10" presetClass="entr" presetSubtype="0" fill="hold" grpId="5" nodeType="afterEffect">
                                      <p:stCondLst>
                                        <p:cond delay="0"/>
                                      </p:stCondLst>
                                      <p:iterate>
                                        <p:tmAbs val="0"/>
                                      </p:iterate>
                                      <p:childTnLst>
                                        <p:set>
                                          <p:cBhvr>
                                            <p:cTn id="26" fill="hold"/>
                                            <p:tgtEl>
                                              <p:spTgt spid="69"/>
                                            </p:tgtEl>
                                            <p:attrNameLst>
                                              <p:attrName>style.visibility</p:attrName>
                                            </p:attrNameLst>
                                          </p:cBhvr>
                                          <p:to>
                                            <p:strVal val="visible"/>
                                          </p:to>
                                        </p:set>
                                        <p:animEffect transition="in" filter="fade">
                                          <p:cBhvr>
                                            <p:cTn id="27" dur="1000"/>
                                            <p:tgtEl>
                                              <p:spTgt spid="69"/>
                                            </p:tgtEl>
                                          </p:cBhvr>
                                        </p:animEffect>
                                      </p:childTnLst>
                                    </p:cTn>
                                  </p:par>
                                </p:childTnLst>
                              </p:cTn>
                            </p:par>
                            <p:par>
                              <p:cTn id="28" fill="hold">
                                <p:stCondLst>
                                  <p:cond delay="2000"/>
                                </p:stCondLst>
                                <p:childTnLst>
                                  <p:par>
                                    <p:cTn id="29" presetID="10" presetClass="exit" presetSubtype="0" fill="hold" grpId="6" nodeType="afterEffect">
                                      <p:stCondLst>
                                        <p:cond delay="2500"/>
                                      </p:stCondLst>
                                      <p:iterate>
                                        <p:tmAbs val="0"/>
                                      </p:iterate>
                                      <p:childTnLst>
                                        <p:animEffect transition="out" filter="fade">
                                          <p:cBhvr>
                                            <p:cTn id="30" dur="1000" fill="hold"/>
                                            <p:tgtEl>
                                              <p:spTgt spid="69"/>
                                            </p:tgtEl>
                                          </p:cBhvr>
                                        </p:animEffect>
                                        <p:set>
                                          <p:cBhvr>
                                            <p:cTn id="31" fill="hold">
                                              <p:stCondLst>
                                                <p:cond delay="999"/>
                                              </p:stCondLst>
                                            </p:cTn>
                                            <p:tgtEl>
                                              <p:spTgt spid="69"/>
                                            </p:tgtEl>
                                            <p:attrNameLst>
                                              <p:attrName>style.visibility</p:attrName>
                                            </p:attrNameLst>
                                          </p:cBhvr>
                                          <p:to>
                                            <p:strVal val="hidden"/>
                                          </p:to>
                                        </p:set>
                                      </p:childTnLst>
                                    </p:cTn>
                                  </p:par>
                                </p:childTnLst>
                              </p:cTn>
                            </p:par>
                            <p:par>
                              <p:cTn id="32" fill="hold">
                                <p:stCondLst>
                                  <p:cond delay="5500"/>
                                </p:stCondLst>
                                <p:childTnLst>
                                  <p:par>
                                    <p:cTn id="33" presetID="10" presetClass="entr" presetSubtype="0" fill="hold" grpId="7" nodeType="afterEffect">
                                      <p:stCondLst>
                                        <p:cond delay="0"/>
                                      </p:stCondLst>
                                      <p:iterate>
                                        <p:tmAbs val="0"/>
                                      </p:iterate>
                                      <p:childTnLst>
                                        <p:set>
                                          <p:cBhvr>
                                            <p:cTn id="34" fill="hold"/>
                                            <p:tgtEl>
                                              <p:spTgt spid="70"/>
                                            </p:tgtEl>
                                            <p:attrNameLst>
                                              <p:attrName>style.visibility</p:attrName>
                                            </p:attrNameLst>
                                          </p:cBhvr>
                                          <p:to>
                                            <p:strVal val="visible"/>
                                          </p:to>
                                        </p:set>
                                        <p:animEffect transition="in" filter="fade">
                                          <p:cBhvr>
                                            <p:cTn id="35" dur="1000"/>
                                            <p:tgtEl>
                                              <p:spTgt spid="70"/>
                                            </p:tgtEl>
                                          </p:cBhvr>
                                        </p:animEffect>
                                      </p:childTnLst>
                                    </p:cTn>
                                  </p:par>
                                </p:childTnLst>
                              </p:cTn>
                            </p:par>
                            <p:par>
                              <p:cTn id="36" fill="hold">
                                <p:stCondLst>
                                  <p:cond delay="6500"/>
                                </p:stCondLst>
                                <p:childTnLst>
                                  <p:par>
                                    <p:cTn id="37" presetID="10" presetClass="entr" presetSubtype="0" fill="hold" grpId="8" nodeType="afterEffect">
                                      <p:stCondLst>
                                        <p:cond delay="1000"/>
                                      </p:stCondLst>
                                      <p:iterate>
                                        <p:tmAbs val="0"/>
                                      </p:iterate>
                                      <p:childTnLst>
                                        <p:set>
                                          <p:cBhvr>
                                            <p:cTn id="38" fill="hold"/>
                                            <p:tgtEl>
                                              <p:spTgt spid="73"/>
                                            </p:tgtEl>
                                            <p:attrNameLst>
                                              <p:attrName>style.visibility</p:attrName>
                                            </p:attrNameLst>
                                          </p:cBhvr>
                                          <p:to>
                                            <p:strVal val="visible"/>
                                          </p:to>
                                        </p:set>
                                        <p:animEffect transition="in" filter="fade">
                                          <p:cBhvr>
                                            <p:cTn id="39" dur="1000"/>
                                            <p:tgtEl>
                                              <p:spTgt spid="73"/>
                                            </p:tgtEl>
                                          </p:cBhvr>
                                        </p:animEffect>
                                      </p:childTnLst>
                                    </p:cTn>
                                  </p:par>
                                </p:childTnLst>
                              </p:cTn>
                            </p:par>
                            <p:par>
                              <p:cTn id="40" fill="hold">
                                <p:stCondLst>
                                  <p:cond delay="8500"/>
                                </p:stCondLst>
                                <p:childTnLst>
                                  <p:par>
                                    <p:cTn id="41" presetID="10" presetClass="exit" presetSubtype="0" fill="hold" grpId="9" nodeType="afterEffect">
                                      <p:stCondLst>
                                        <p:cond delay="2500"/>
                                      </p:stCondLst>
                                      <p:iterate>
                                        <p:tmAbs val="0"/>
                                      </p:iterate>
                                      <p:childTnLst>
                                        <p:animEffect transition="out" filter="fade">
                                          <p:cBhvr>
                                            <p:cTn id="42" dur="1000" fill="hold"/>
                                            <p:tgtEl>
                                              <p:spTgt spid="70"/>
                                            </p:tgtEl>
                                          </p:cBhvr>
                                        </p:animEffect>
                                        <p:set>
                                          <p:cBhvr>
                                            <p:cTn id="43" fill="hold">
                                              <p:stCondLst>
                                                <p:cond delay="999"/>
                                              </p:stCondLst>
                                            </p:cTn>
                                            <p:tgtEl>
                                              <p:spTgt spid="70"/>
                                            </p:tgtEl>
                                            <p:attrNameLst>
                                              <p:attrName>style.visibility</p:attrName>
                                            </p:attrNameLst>
                                          </p:cBhvr>
                                          <p:to>
                                            <p:strVal val="hidden"/>
                                          </p:to>
                                        </p:set>
                                      </p:childTnLst>
                                    </p:cTn>
                                  </p:par>
                                </p:childTnLst>
                              </p:cTn>
                            </p:par>
                            <p:par>
                              <p:cTn id="44" fill="hold">
                                <p:stCondLst>
                                  <p:cond delay="12000"/>
                                </p:stCondLst>
                                <p:childTnLst>
                                  <p:par>
                                    <p:cTn id="45" presetID="10" presetClass="exit" presetSubtype="0" fill="hold" grpId="10" nodeType="afterEffect">
                                      <p:stCondLst>
                                        <p:cond delay="0"/>
                                      </p:stCondLst>
                                      <p:iterate>
                                        <p:tmAbs val="0"/>
                                      </p:iterate>
                                      <p:childTnLst>
                                        <p:animEffect transition="out" filter="fade">
                                          <p:cBhvr>
                                            <p:cTn id="46" dur="1000" fill="hold"/>
                                            <p:tgtEl>
                                              <p:spTgt spid="73"/>
                                            </p:tgtEl>
                                          </p:cBhvr>
                                        </p:animEffect>
                                        <p:set>
                                          <p:cBhvr>
                                            <p:cTn id="47" fill="hold">
                                              <p:stCondLst>
                                                <p:cond delay="999"/>
                                              </p:stCondLst>
                                            </p:cTn>
                                            <p:tgtEl>
                                              <p:spTgt spid="73"/>
                                            </p:tgtEl>
                                            <p:attrNameLst>
                                              <p:attrName>style.visibility</p:attrName>
                                            </p:attrNameLst>
                                          </p:cBhvr>
                                          <p:to>
                                            <p:strVal val="hidden"/>
                                          </p:to>
                                        </p:set>
                                      </p:childTnLst>
                                    </p:cTn>
                                  </p:par>
                                </p:childTnLst>
                              </p:cTn>
                            </p:par>
                            <p:par>
                              <p:cTn id="48" fill="hold">
                                <p:stCondLst>
                                  <p:cond delay="13000"/>
                                </p:stCondLst>
                                <p:childTnLst>
                                  <p:par>
                                    <p:cTn id="49" presetID="10" presetClass="entr" presetSubtype="0" fill="hold" grpId="11" nodeType="afterEffect">
                                      <p:stCondLst>
                                        <p:cond delay="0"/>
                                      </p:stCondLst>
                                      <p:iterate>
                                        <p:tmAbs val="0"/>
                                      </p:iterate>
                                      <p:childTnLst>
                                        <p:set>
                                          <p:cBhvr>
                                            <p:cTn id="50" fill="hold"/>
                                            <p:tgtEl>
                                              <p:spTgt spid="74"/>
                                            </p:tgtEl>
                                            <p:attrNameLst>
                                              <p:attrName>style.visibility</p:attrName>
                                            </p:attrNameLst>
                                          </p:cBhvr>
                                          <p:to>
                                            <p:strVal val="visible"/>
                                          </p:to>
                                        </p:set>
                                        <p:animEffect transition="in" filter="fade">
                                          <p:cBhvr>
                                            <p:cTn id="51" dur="1000"/>
                                            <p:tgtEl>
                                              <p:spTgt spid="74"/>
                                            </p:tgtEl>
                                          </p:cBhvr>
                                        </p:animEffect>
                                      </p:childTnLst>
                                    </p:cTn>
                                  </p:par>
                                </p:childTnLst>
                              </p:cTn>
                            </p:par>
                            <p:par>
                              <p:cTn id="52" fill="hold">
                                <p:stCondLst>
                                  <p:cond delay="14000"/>
                                </p:stCondLst>
                                <p:childTnLst>
                                  <p:par>
                                    <p:cTn id="53" presetID="10" presetClass="exit" presetSubtype="0" fill="hold" grpId="12" nodeType="afterEffect">
                                      <p:stCondLst>
                                        <p:cond delay="3000"/>
                                      </p:stCondLst>
                                      <p:iterate>
                                        <p:tmAbs val="0"/>
                                      </p:iterate>
                                      <p:childTnLst>
                                        <p:animEffect transition="out" filter="fade">
                                          <p:cBhvr>
                                            <p:cTn id="54" dur="1000" fill="hold"/>
                                            <p:tgtEl>
                                              <p:spTgt spid="74"/>
                                            </p:tgtEl>
                                          </p:cBhvr>
                                        </p:animEffect>
                                        <p:set>
                                          <p:cBhvr>
                                            <p:cTn id="55" fill="hold">
                                              <p:stCondLst>
                                                <p:cond delay="999"/>
                                              </p:stCondLst>
                                            </p:cTn>
                                            <p:tgtEl>
                                              <p:spTgt spid="74"/>
                                            </p:tgtEl>
                                            <p:attrNameLst>
                                              <p:attrName>style.visibility</p:attrName>
                                            </p:attrNameLst>
                                          </p:cBhvr>
                                          <p:to>
                                            <p:strVal val="hidden"/>
                                          </p:to>
                                        </p:set>
                                      </p:childTnLst>
                                    </p:cTn>
                                  </p:par>
                                </p:childTnLst>
                              </p:cTn>
                            </p:par>
                            <p:par>
                              <p:cTn id="56" fill="hold">
                                <p:stCondLst>
                                  <p:cond delay="18000"/>
                                </p:stCondLst>
                                <p:childTnLst>
                                  <p:par>
                                    <p:cTn id="57" presetID="10" presetClass="entr" presetSubtype="0" fill="hold" grpId="13" nodeType="afterEffect">
                                      <p:stCondLst>
                                        <p:cond delay="0"/>
                                      </p:stCondLst>
                                      <p:iterate>
                                        <p:tmAbs val="0"/>
                                      </p:iterate>
                                      <p:childTnLst>
                                        <p:set>
                                          <p:cBhvr>
                                            <p:cTn id="58" fill="hold"/>
                                            <p:tgtEl>
                                              <p:spTgt spid="75"/>
                                            </p:tgtEl>
                                            <p:attrNameLst>
                                              <p:attrName>style.visibility</p:attrName>
                                            </p:attrNameLst>
                                          </p:cBhvr>
                                          <p:to>
                                            <p:strVal val="visible"/>
                                          </p:to>
                                        </p:set>
                                        <p:animEffect transition="in" filter="fade">
                                          <p:cBhvr>
                                            <p:cTn id="59" dur="1000"/>
                                            <p:tgtEl>
                                              <p:spTgt spid="75"/>
                                            </p:tgtEl>
                                          </p:cBhvr>
                                        </p:animEffect>
                                      </p:childTnLst>
                                    </p:cTn>
                                  </p:par>
                                </p:childTnLst>
                              </p:cTn>
                            </p:par>
                            <p:par>
                              <p:cTn id="60" fill="hold">
                                <p:stCondLst>
                                  <p:cond delay="19000"/>
                                </p:stCondLst>
                                <p:childTnLst>
                                  <p:par>
                                    <p:cTn id="61" presetID="2" presetClass="entr" presetSubtype="4" fill="hold" grpId="14" nodeType="afterEffect" p14:presetBounceEnd="50000">
                                      <p:stCondLst>
                                        <p:cond delay="1000"/>
                                      </p:stCondLst>
                                      <p:iterate>
                                        <p:tmAbs val="0"/>
                                      </p:iterate>
                                      <p:childTnLst>
                                        <p:set>
                                          <p:cBhvr>
                                            <p:cTn id="62" fill="hold"/>
                                            <p:tgtEl>
                                              <p:spTgt spid="77"/>
                                            </p:tgtEl>
                                            <p:attrNameLst>
                                              <p:attrName>style.visibility</p:attrName>
                                            </p:attrNameLst>
                                          </p:cBhvr>
                                          <p:to>
                                            <p:strVal val="visible"/>
                                          </p:to>
                                        </p:set>
                                        <p:anim calcmode="lin" valueType="num" p14:bounceEnd="50000">
                                          <p:cBhvr>
                                            <p:cTn id="63" dur="1000" fill="hold"/>
                                            <p:tgtEl>
                                              <p:spTgt spid="77"/>
                                            </p:tgtEl>
                                            <p:attrNameLst>
                                              <p:attrName>ppt_x</p:attrName>
                                            </p:attrNameLst>
                                          </p:cBhvr>
                                          <p:tavLst>
                                            <p:tav tm="0">
                                              <p:val>
                                                <p:strVal val="#ppt_x"/>
                                              </p:val>
                                            </p:tav>
                                            <p:tav tm="100000">
                                              <p:val>
                                                <p:strVal val="#ppt_x"/>
                                              </p:val>
                                            </p:tav>
                                          </p:tavLst>
                                        </p:anim>
                                        <p:anim calcmode="lin" valueType="num" p14:bounceEnd="50000">
                                          <p:cBhvr>
                                            <p:cTn id="64" dur="1000" fill="hold"/>
                                            <p:tgtEl>
                                              <p:spTgt spid="77"/>
                                            </p:tgtEl>
                                            <p:attrNameLst>
                                              <p:attrName>ppt_y</p:attrName>
                                            </p:attrNameLst>
                                          </p:cBhvr>
                                          <p:tavLst>
                                            <p:tav tm="0">
                                              <p:val>
                                                <p:strVal val="1+#ppt_h/2"/>
                                              </p:val>
                                            </p:tav>
                                            <p:tav tm="100000">
                                              <p:val>
                                                <p:strVal val="#ppt_y"/>
                                              </p:val>
                                            </p:tav>
                                          </p:tavLst>
                                        </p:anim>
                                      </p:childTnLst>
                                    </p:cTn>
                                  </p:par>
                                </p:childTnLst>
                              </p:cTn>
                            </p:par>
                            <p:par>
                              <p:cTn id="65" fill="hold">
                                <p:stCondLst>
                                  <p:cond delay="21000"/>
                                </p:stCondLst>
                                <p:childTnLst>
                                  <p:par>
                                    <p:cTn id="66" presetID="2" presetClass="entr" presetSubtype="4" fill="hold" grpId="15" nodeType="afterEffect" p14:presetBounceEnd="50000">
                                      <p:stCondLst>
                                        <p:cond delay="0"/>
                                      </p:stCondLst>
                                      <p:iterate>
                                        <p:tmAbs val="0"/>
                                      </p:iterate>
                                      <p:childTnLst>
                                        <p:set>
                                          <p:cBhvr>
                                            <p:cTn id="67" fill="hold"/>
                                            <p:tgtEl>
                                              <p:spTgt spid="76"/>
                                            </p:tgtEl>
                                            <p:attrNameLst>
                                              <p:attrName>style.visibility</p:attrName>
                                            </p:attrNameLst>
                                          </p:cBhvr>
                                          <p:to>
                                            <p:strVal val="visible"/>
                                          </p:to>
                                        </p:set>
                                        <p:anim calcmode="lin" valueType="num" p14:bounceEnd="50000">
                                          <p:cBhvr>
                                            <p:cTn id="68" dur="1000" fill="hold"/>
                                            <p:tgtEl>
                                              <p:spTgt spid="76"/>
                                            </p:tgtEl>
                                            <p:attrNameLst>
                                              <p:attrName>ppt_x</p:attrName>
                                            </p:attrNameLst>
                                          </p:cBhvr>
                                          <p:tavLst>
                                            <p:tav tm="0">
                                              <p:val>
                                                <p:strVal val="#ppt_x"/>
                                              </p:val>
                                            </p:tav>
                                            <p:tav tm="100000">
                                              <p:val>
                                                <p:strVal val="#ppt_x"/>
                                              </p:val>
                                            </p:tav>
                                          </p:tavLst>
                                        </p:anim>
                                        <p:anim calcmode="lin" valueType="num" p14:bounceEnd="50000">
                                          <p:cBhvr>
                                            <p:cTn id="69" dur="1000" fill="hold"/>
                                            <p:tgtEl>
                                              <p:spTgt spid="7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8" grpId="3" animBg="1" advAuto="0"/>
          <p:bldP spid="68" grpId="4" animBg="1" advAuto="0"/>
          <p:bldP spid="69" grpId="5" animBg="1" advAuto="0"/>
          <p:bldP spid="69" grpId="6" animBg="1" advAuto="0"/>
          <p:bldP spid="70" grpId="7" animBg="1" advAuto="0"/>
          <p:bldP spid="70" grpId="9" animBg="1" advAuto="0"/>
          <p:bldP spid="71" grpId="1" animBg="1" advAuto="0"/>
          <p:bldP spid="72" grpId="2" animBg="1" advAuto="0"/>
          <p:bldP spid="73" grpId="8" animBg="1" advAuto="0"/>
          <p:bldP spid="73" grpId="10" animBg="1" advAuto="0"/>
          <p:bldP spid="74" grpId="11" animBg="1" advAuto="0"/>
          <p:bldP spid="74" grpId="12" animBg="1" advAuto="0"/>
          <p:bldP spid="75" grpId="13" animBg="1" advAuto="0"/>
          <p:bldP spid="76" grpId="15" animBg="1" advAuto="0"/>
          <p:bldP spid="77" grpId="14" animBg="1" advAuto="0"/>
        </p:bldLst>
      </p:timing>
    </mc:Choice>
    <mc:Fallback>
      <p:timing>
        <p:tnLst>
          <p:par>
            <p:cTn id="1" dur="indefinite" restart="never" fill="hold" nodeType="tmRoot">
              <p:childTnLst>
                <p:seq concurrent="1" prevAc="none" nextAc="seek">
                  <p:cTn id="2" dur="indefinite" fill="hold"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1" nodeType="afterEffect">
                                      <p:stCondLst>
                                        <p:cond delay="0"/>
                                      </p:stCondLst>
                                      <p:childTnLst>
                                        <p:set>
                                          <p:cBhvr>
                                            <p:cTn id="6" dur="1" fill="hold">
                                              <p:stCondLst>
                                                <p:cond delay="0"/>
                                              </p:stCondLst>
                                            </p:cTn>
                                            <p:tgtEl>
                                              <p:spTgt spid="71"/>
                                            </p:tgtEl>
                                            <p:attrNameLst>
                                              <p:attrName>style.visibility</p:attrName>
                                            </p:attrNameLst>
                                          </p:cBhvr>
                                          <p:to>
                                            <p:strVal val="visible"/>
                                          </p:to>
                                        </p:set>
                                        <p:anim calcmode="lin" valueType="num">
                                          <p:cBhvr additive="base">
                                            <p:cTn id="7" dur="1000" fill="hold"/>
                                            <p:tgtEl>
                                              <p:spTgt spid="71"/>
                                            </p:tgtEl>
                                            <p:attrNameLst>
                                              <p:attrName>ppt_x</p:attrName>
                                            </p:attrNameLst>
                                          </p:cBhvr>
                                          <p:tavLst>
                                            <p:tav tm="0">
                                              <p:val>
                                                <p:strVal val="#ppt_x"/>
                                              </p:val>
                                            </p:tav>
                                            <p:tav tm="100000">
                                              <p:val>
                                                <p:strVal val="#ppt_x"/>
                                              </p:val>
                                            </p:tav>
                                          </p:tavLst>
                                        </p:anim>
                                        <p:anim calcmode="lin" valueType="num">
                                          <p:cBhvr additive="base">
                                            <p:cTn id="8" dur="1000" fill="hold"/>
                                            <p:tgtEl>
                                              <p:spTgt spid="71"/>
                                            </p:tgtEl>
                                            <p:attrNameLst>
                                              <p:attrName>ppt_y</p:attrName>
                                            </p:attrNameLst>
                                          </p:cBhvr>
                                          <p:tavLst>
                                            <p:tav tm="0">
                                              <p:val>
                                                <p:strVal val="1+#ppt_h/2"/>
                                              </p:val>
                                            </p:tav>
                                            <p:tav tm="100000">
                                              <p:val>
                                                <p:strVal val="#ppt_y"/>
                                              </p:val>
                                            </p:tav>
                                          </p:tavLst>
                                        </p:anim>
                                      </p:childTnLst>
                                    </p:cTn>
                                  </p:par>
                                </p:childTnLst>
                              </p:cTn>
                            </p:par>
                            <p:par>
                              <p:cTn id="9" fill="hold">
                                <p:stCondLst>
                                  <p:cond delay="1000"/>
                                </p:stCondLst>
                                <p:childTnLst>
                                  <p:par>
                                    <p:cTn id="10" presetID="2" presetClass="entr" presetSubtype="4" fill="hold" grpId="2" nodeType="afterEffect">
                                      <p:stCondLst>
                                        <p:cond delay="0"/>
                                      </p:stCondLst>
                                      <p:childTnLst>
                                        <p:set>
                                          <p:cBhvr>
                                            <p:cTn id="11" dur="1" fill="hold">
                                              <p:stCondLst>
                                                <p:cond delay="0"/>
                                              </p:stCondLst>
                                            </p:cTn>
                                            <p:tgtEl>
                                              <p:spTgt spid="72"/>
                                            </p:tgtEl>
                                            <p:attrNameLst>
                                              <p:attrName>style.visibility</p:attrName>
                                            </p:attrNameLst>
                                          </p:cBhvr>
                                          <p:to>
                                            <p:strVal val="visible"/>
                                          </p:to>
                                        </p:set>
                                        <p:anim calcmode="lin" valueType="num">
                                          <p:cBhvr additive="base">
                                            <p:cTn id="12" dur="1000" fill="hold"/>
                                            <p:tgtEl>
                                              <p:spTgt spid="72"/>
                                            </p:tgtEl>
                                            <p:attrNameLst>
                                              <p:attrName>ppt_x</p:attrName>
                                            </p:attrNameLst>
                                          </p:cBhvr>
                                          <p:tavLst>
                                            <p:tav tm="0">
                                              <p:val>
                                                <p:strVal val="#ppt_x"/>
                                              </p:val>
                                            </p:tav>
                                            <p:tav tm="100000">
                                              <p:val>
                                                <p:strVal val="#ppt_x"/>
                                              </p:val>
                                            </p:tav>
                                          </p:tavLst>
                                        </p:anim>
                                        <p:anim calcmode="lin" valueType="num">
                                          <p:cBhvr additive="base">
                                            <p:cTn id="13" dur="1000" fill="hold"/>
                                            <p:tgtEl>
                                              <p:spTgt spid="72"/>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grpId="3" nodeType="clickEffect">
                                      <p:stCondLst>
                                        <p:cond delay="0"/>
                                      </p:stCondLst>
                                      <p:iterate>
                                        <p:tmAbs val="0"/>
                                      </p:iterate>
                                      <p:childTnLst>
                                        <p:set>
                                          <p:cBhvr>
                                            <p:cTn id="17" fill="hold"/>
                                            <p:tgtEl>
                                              <p:spTgt spid="68"/>
                                            </p:tgtEl>
                                            <p:attrNameLst>
                                              <p:attrName>style.visibility</p:attrName>
                                            </p:attrNameLst>
                                          </p:cBhvr>
                                          <p:to>
                                            <p:strVal val="visible"/>
                                          </p:to>
                                        </p:set>
                                        <p:animEffect transition="in" filter="fade">
                                          <p:cBhvr>
                                            <p:cTn id="18" dur="1000"/>
                                            <p:tgtEl>
                                              <p:spTgt spid="68"/>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xit" presetSubtype="0" fill="hold" grpId="4" nodeType="clickEffect">
                                      <p:stCondLst>
                                        <p:cond delay="0"/>
                                      </p:stCondLst>
                                      <p:iterate>
                                        <p:tmAbs val="0"/>
                                      </p:iterate>
                                      <p:childTnLst>
                                        <p:animEffect transition="out" filter="fade">
                                          <p:cBhvr>
                                            <p:cTn id="22" dur="1000" fill="hold"/>
                                            <p:tgtEl>
                                              <p:spTgt spid="68"/>
                                            </p:tgtEl>
                                          </p:cBhvr>
                                        </p:animEffect>
                                        <p:set>
                                          <p:cBhvr>
                                            <p:cTn id="23" fill="hold">
                                              <p:stCondLst>
                                                <p:cond delay="999"/>
                                              </p:stCondLst>
                                            </p:cTn>
                                            <p:tgtEl>
                                              <p:spTgt spid="68"/>
                                            </p:tgtEl>
                                            <p:attrNameLst>
                                              <p:attrName>style.visibility</p:attrName>
                                            </p:attrNameLst>
                                          </p:cBhvr>
                                          <p:to>
                                            <p:strVal val="hidden"/>
                                          </p:to>
                                        </p:set>
                                      </p:childTnLst>
                                    </p:cTn>
                                  </p:par>
                                </p:childTnLst>
                              </p:cTn>
                            </p:par>
                            <p:par>
                              <p:cTn id="24" fill="hold">
                                <p:stCondLst>
                                  <p:cond delay="1000"/>
                                </p:stCondLst>
                                <p:childTnLst>
                                  <p:par>
                                    <p:cTn id="25" presetID="10" presetClass="entr" presetSubtype="0" fill="hold" grpId="5" nodeType="afterEffect">
                                      <p:stCondLst>
                                        <p:cond delay="0"/>
                                      </p:stCondLst>
                                      <p:iterate>
                                        <p:tmAbs val="0"/>
                                      </p:iterate>
                                      <p:childTnLst>
                                        <p:set>
                                          <p:cBhvr>
                                            <p:cTn id="26" fill="hold"/>
                                            <p:tgtEl>
                                              <p:spTgt spid="69"/>
                                            </p:tgtEl>
                                            <p:attrNameLst>
                                              <p:attrName>style.visibility</p:attrName>
                                            </p:attrNameLst>
                                          </p:cBhvr>
                                          <p:to>
                                            <p:strVal val="visible"/>
                                          </p:to>
                                        </p:set>
                                        <p:animEffect transition="in" filter="fade">
                                          <p:cBhvr>
                                            <p:cTn id="27" dur="1000"/>
                                            <p:tgtEl>
                                              <p:spTgt spid="69"/>
                                            </p:tgtEl>
                                          </p:cBhvr>
                                        </p:animEffect>
                                      </p:childTnLst>
                                    </p:cTn>
                                  </p:par>
                                </p:childTnLst>
                              </p:cTn>
                            </p:par>
                            <p:par>
                              <p:cTn id="28" fill="hold">
                                <p:stCondLst>
                                  <p:cond delay="2000"/>
                                </p:stCondLst>
                                <p:childTnLst>
                                  <p:par>
                                    <p:cTn id="29" presetID="10" presetClass="exit" presetSubtype="0" fill="hold" grpId="6" nodeType="afterEffect">
                                      <p:stCondLst>
                                        <p:cond delay="2500"/>
                                      </p:stCondLst>
                                      <p:iterate>
                                        <p:tmAbs val="0"/>
                                      </p:iterate>
                                      <p:childTnLst>
                                        <p:animEffect transition="out" filter="fade">
                                          <p:cBhvr>
                                            <p:cTn id="30" dur="1000" fill="hold"/>
                                            <p:tgtEl>
                                              <p:spTgt spid="69"/>
                                            </p:tgtEl>
                                          </p:cBhvr>
                                        </p:animEffect>
                                        <p:set>
                                          <p:cBhvr>
                                            <p:cTn id="31" fill="hold">
                                              <p:stCondLst>
                                                <p:cond delay="999"/>
                                              </p:stCondLst>
                                            </p:cTn>
                                            <p:tgtEl>
                                              <p:spTgt spid="69"/>
                                            </p:tgtEl>
                                            <p:attrNameLst>
                                              <p:attrName>style.visibility</p:attrName>
                                            </p:attrNameLst>
                                          </p:cBhvr>
                                          <p:to>
                                            <p:strVal val="hidden"/>
                                          </p:to>
                                        </p:set>
                                      </p:childTnLst>
                                    </p:cTn>
                                  </p:par>
                                </p:childTnLst>
                              </p:cTn>
                            </p:par>
                            <p:par>
                              <p:cTn id="32" fill="hold">
                                <p:stCondLst>
                                  <p:cond delay="5500"/>
                                </p:stCondLst>
                                <p:childTnLst>
                                  <p:par>
                                    <p:cTn id="33" presetID="10" presetClass="entr" presetSubtype="0" fill="hold" grpId="7" nodeType="afterEffect">
                                      <p:stCondLst>
                                        <p:cond delay="0"/>
                                      </p:stCondLst>
                                      <p:iterate>
                                        <p:tmAbs val="0"/>
                                      </p:iterate>
                                      <p:childTnLst>
                                        <p:set>
                                          <p:cBhvr>
                                            <p:cTn id="34" fill="hold"/>
                                            <p:tgtEl>
                                              <p:spTgt spid="70"/>
                                            </p:tgtEl>
                                            <p:attrNameLst>
                                              <p:attrName>style.visibility</p:attrName>
                                            </p:attrNameLst>
                                          </p:cBhvr>
                                          <p:to>
                                            <p:strVal val="visible"/>
                                          </p:to>
                                        </p:set>
                                        <p:animEffect transition="in" filter="fade">
                                          <p:cBhvr>
                                            <p:cTn id="35" dur="1000"/>
                                            <p:tgtEl>
                                              <p:spTgt spid="70"/>
                                            </p:tgtEl>
                                          </p:cBhvr>
                                        </p:animEffect>
                                      </p:childTnLst>
                                    </p:cTn>
                                  </p:par>
                                </p:childTnLst>
                              </p:cTn>
                            </p:par>
                            <p:par>
                              <p:cTn id="36" fill="hold">
                                <p:stCondLst>
                                  <p:cond delay="6500"/>
                                </p:stCondLst>
                                <p:childTnLst>
                                  <p:par>
                                    <p:cTn id="37" presetID="10" presetClass="entr" presetSubtype="0" fill="hold" grpId="8" nodeType="afterEffect">
                                      <p:stCondLst>
                                        <p:cond delay="1000"/>
                                      </p:stCondLst>
                                      <p:iterate>
                                        <p:tmAbs val="0"/>
                                      </p:iterate>
                                      <p:childTnLst>
                                        <p:set>
                                          <p:cBhvr>
                                            <p:cTn id="38" fill="hold"/>
                                            <p:tgtEl>
                                              <p:spTgt spid="73"/>
                                            </p:tgtEl>
                                            <p:attrNameLst>
                                              <p:attrName>style.visibility</p:attrName>
                                            </p:attrNameLst>
                                          </p:cBhvr>
                                          <p:to>
                                            <p:strVal val="visible"/>
                                          </p:to>
                                        </p:set>
                                        <p:animEffect transition="in" filter="fade">
                                          <p:cBhvr>
                                            <p:cTn id="39" dur="1000"/>
                                            <p:tgtEl>
                                              <p:spTgt spid="73"/>
                                            </p:tgtEl>
                                          </p:cBhvr>
                                        </p:animEffect>
                                      </p:childTnLst>
                                    </p:cTn>
                                  </p:par>
                                </p:childTnLst>
                              </p:cTn>
                            </p:par>
                            <p:par>
                              <p:cTn id="40" fill="hold">
                                <p:stCondLst>
                                  <p:cond delay="8500"/>
                                </p:stCondLst>
                                <p:childTnLst>
                                  <p:par>
                                    <p:cTn id="41" presetID="10" presetClass="exit" presetSubtype="0" fill="hold" grpId="9" nodeType="afterEffect">
                                      <p:stCondLst>
                                        <p:cond delay="2500"/>
                                      </p:stCondLst>
                                      <p:iterate>
                                        <p:tmAbs val="0"/>
                                      </p:iterate>
                                      <p:childTnLst>
                                        <p:animEffect transition="out" filter="fade">
                                          <p:cBhvr>
                                            <p:cTn id="42" dur="1000" fill="hold"/>
                                            <p:tgtEl>
                                              <p:spTgt spid="70"/>
                                            </p:tgtEl>
                                          </p:cBhvr>
                                        </p:animEffect>
                                        <p:set>
                                          <p:cBhvr>
                                            <p:cTn id="43" fill="hold">
                                              <p:stCondLst>
                                                <p:cond delay="999"/>
                                              </p:stCondLst>
                                            </p:cTn>
                                            <p:tgtEl>
                                              <p:spTgt spid="70"/>
                                            </p:tgtEl>
                                            <p:attrNameLst>
                                              <p:attrName>style.visibility</p:attrName>
                                            </p:attrNameLst>
                                          </p:cBhvr>
                                          <p:to>
                                            <p:strVal val="hidden"/>
                                          </p:to>
                                        </p:set>
                                      </p:childTnLst>
                                    </p:cTn>
                                  </p:par>
                                </p:childTnLst>
                              </p:cTn>
                            </p:par>
                            <p:par>
                              <p:cTn id="44" fill="hold">
                                <p:stCondLst>
                                  <p:cond delay="12000"/>
                                </p:stCondLst>
                                <p:childTnLst>
                                  <p:par>
                                    <p:cTn id="45" presetID="10" presetClass="exit" presetSubtype="0" fill="hold" grpId="10" nodeType="afterEffect">
                                      <p:stCondLst>
                                        <p:cond delay="0"/>
                                      </p:stCondLst>
                                      <p:iterate>
                                        <p:tmAbs val="0"/>
                                      </p:iterate>
                                      <p:childTnLst>
                                        <p:animEffect transition="out" filter="fade">
                                          <p:cBhvr>
                                            <p:cTn id="46" dur="1000" fill="hold"/>
                                            <p:tgtEl>
                                              <p:spTgt spid="73"/>
                                            </p:tgtEl>
                                          </p:cBhvr>
                                        </p:animEffect>
                                        <p:set>
                                          <p:cBhvr>
                                            <p:cTn id="47" fill="hold">
                                              <p:stCondLst>
                                                <p:cond delay="999"/>
                                              </p:stCondLst>
                                            </p:cTn>
                                            <p:tgtEl>
                                              <p:spTgt spid="73"/>
                                            </p:tgtEl>
                                            <p:attrNameLst>
                                              <p:attrName>style.visibility</p:attrName>
                                            </p:attrNameLst>
                                          </p:cBhvr>
                                          <p:to>
                                            <p:strVal val="hidden"/>
                                          </p:to>
                                        </p:set>
                                      </p:childTnLst>
                                    </p:cTn>
                                  </p:par>
                                </p:childTnLst>
                              </p:cTn>
                            </p:par>
                            <p:par>
                              <p:cTn id="48" fill="hold">
                                <p:stCondLst>
                                  <p:cond delay="13000"/>
                                </p:stCondLst>
                                <p:childTnLst>
                                  <p:par>
                                    <p:cTn id="49" presetID="10" presetClass="entr" presetSubtype="0" fill="hold" grpId="11" nodeType="afterEffect">
                                      <p:stCondLst>
                                        <p:cond delay="0"/>
                                      </p:stCondLst>
                                      <p:iterate>
                                        <p:tmAbs val="0"/>
                                      </p:iterate>
                                      <p:childTnLst>
                                        <p:set>
                                          <p:cBhvr>
                                            <p:cTn id="50" fill="hold"/>
                                            <p:tgtEl>
                                              <p:spTgt spid="74"/>
                                            </p:tgtEl>
                                            <p:attrNameLst>
                                              <p:attrName>style.visibility</p:attrName>
                                            </p:attrNameLst>
                                          </p:cBhvr>
                                          <p:to>
                                            <p:strVal val="visible"/>
                                          </p:to>
                                        </p:set>
                                        <p:animEffect transition="in" filter="fade">
                                          <p:cBhvr>
                                            <p:cTn id="51" dur="1000"/>
                                            <p:tgtEl>
                                              <p:spTgt spid="74"/>
                                            </p:tgtEl>
                                          </p:cBhvr>
                                        </p:animEffect>
                                      </p:childTnLst>
                                    </p:cTn>
                                  </p:par>
                                </p:childTnLst>
                              </p:cTn>
                            </p:par>
                            <p:par>
                              <p:cTn id="52" fill="hold">
                                <p:stCondLst>
                                  <p:cond delay="14000"/>
                                </p:stCondLst>
                                <p:childTnLst>
                                  <p:par>
                                    <p:cTn id="53" presetID="10" presetClass="exit" presetSubtype="0" fill="hold" grpId="12" nodeType="afterEffect">
                                      <p:stCondLst>
                                        <p:cond delay="3000"/>
                                      </p:stCondLst>
                                      <p:iterate>
                                        <p:tmAbs val="0"/>
                                      </p:iterate>
                                      <p:childTnLst>
                                        <p:animEffect transition="out" filter="fade">
                                          <p:cBhvr>
                                            <p:cTn id="54" dur="1000" fill="hold"/>
                                            <p:tgtEl>
                                              <p:spTgt spid="74"/>
                                            </p:tgtEl>
                                          </p:cBhvr>
                                        </p:animEffect>
                                        <p:set>
                                          <p:cBhvr>
                                            <p:cTn id="55" fill="hold">
                                              <p:stCondLst>
                                                <p:cond delay="999"/>
                                              </p:stCondLst>
                                            </p:cTn>
                                            <p:tgtEl>
                                              <p:spTgt spid="74"/>
                                            </p:tgtEl>
                                            <p:attrNameLst>
                                              <p:attrName>style.visibility</p:attrName>
                                            </p:attrNameLst>
                                          </p:cBhvr>
                                          <p:to>
                                            <p:strVal val="hidden"/>
                                          </p:to>
                                        </p:set>
                                      </p:childTnLst>
                                    </p:cTn>
                                  </p:par>
                                </p:childTnLst>
                              </p:cTn>
                            </p:par>
                            <p:par>
                              <p:cTn id="56" fill="hold">
                                <p:stCondLst>
                                  <p:cond delay="18000"/>
                                </p:stCondLst>
                                <p:childTnLst>
                                  <p:par>
                                    <p:cTn id="57" presetID="10" presetClass="entr" presetSubtype="0" fill="hold" grpId="13" nodeType="afterEffect">
                                      <p:stCondLst>
                                        <p:cond delay="0"/>
                                      </p:stCondLst>
                                      <p:iterate>
                                        <p:tmAbs val="0"/>
                                      </p:iterate>
                                      <p:childTnLst>
                                        <p:set>
                                          <p:cBhvr>
                                            <p:cTn id="58" fill="hold"/>
                                            <p:tgtEl>
                                              <p:spTgt spid="75"/>
                                            </p:tgtEl>
                                            <p:attrNameLst>
                                              <p:attrName>style.visibility</p:attrName>
                                            </p:attrNameLst>
                                          </p:cBhvr>
                                          <p:to>
                                            <p:strVal val="visible"/>
                                          </p:to>
                                        </p:set>
                                        <p:animEffect transition="in" filter="fade">
                                          <p:cBhvr>
                                            <p:cTn id="59" dur="1000"/>
                                            <p:tgtEl>
                                              <p:spTgt spid="75"/>
                                            </p:tgtEl>
                                          </p:cBhvr>
                                        </p:animEffect>
                                      </p:childTnLst>
                                    </p:cTn>
                                  </p:par>
                                </p:childTnLst>
                              </p:cTn>
                            </p:par>
                            <p:par>
                              <p:cTn id="60" fill="hold">
                                <p:stCondLst>
                                  <p:cond delay="19000"/>
                                </p:stCondLst>
                                <p:childTnLst>
                                  <p:par>
                                    <p:cTn id="61" presetID="2" presetClass="entr" presetSubtype="4" fill="hold" grpId="14" nodeType="afterEffect">
                                      <p:stCondLst>
                                        <p:cond delay="1000"/>
                                      </p:stCondLst>
                                      <p:iterate>
                                        <p:tmAbs val="0"/>
                                      </p:iterate>
                                      <p:childTnLst>
                                        <p:set>
                                          <p:cBhvr>
                                            <p:cTn id="62" fill="hold"/>
                                            <p:tgtEl>
                                              <p:spTgt spid="77"/>
                                            </p:tgtEl>
                                            <p:attrNameLst>
                                              <p:attrName>style.visibility</p:attrName>
                                            </p:attrNameLst>
                                          </p:cBhvr>
                                          <p:to>
                                            <p:strVal val="visible"/>
                                          </p:to>
                                        </p:set>
                                        <p:anim calcmode="lin" valueType="num">
                                          <p:cBhvr>
                                            <p:cTn id="63" dur="1000" fill="hold"/>
                                            <p:tgtEl>
                                              <p:spTgt spid="77"/>
                                            </p:tgtEl>
                                            <p:attrNameLst>
                                              <p:attrName>ppt_x</p:attrName>
                                            </p:attrNameLst>
                                          </p:cBhvr>
                                          <p:tavLst>
                                            <p:tav tm="0">
                                              <p:val>
                                                <p:strVal val="#ppt_x"/>
                                              </p:val>
                                            </p:tav>
                                            <p:tav tm="100000">
                                              <p:val>
                                                <p:strVal val="#ppt_x"/>
                                              </p:val>
                                            </p:tav>
                                          </p:tavLst>
                                        </p:anim>
                                        <p:anim calcmode="lin" valueType="num">
                                          <p:cBhvr>
                                            <p:cTn id="64" dur="1000" fill="hold"/>
                                            <p:tgtEl>
                                              <p:spTgt spid="77"/>
                                            </p:tgtEl>
                                            <p:attrNameLst>
                                              <p:attrName>ppt_y</p:attrName>
                                            </p:attrNameLst>
                                          </p:cBhvr>
                                          <p:tavLst>
                                            <p:tav tm="0">
                                              <p:val>
                                                <p:strVal val="1+#ppt_h/2"/>
                                              </p:val>
                                            </p:tav>
                                            <p:tav tm="100000">
                                              <p:val>
                                                <p:strVal val="#ppt_y"/>
                                              </p:val>
                                            </p:tav>
                                          </p:tavLst>
                                        </p:anim>
                                      </p:childTnLst>
                                    </p:cTn>
                                  </p:par>
                                </p:childTnLst>
                              </p:cTn>
                            </p:par>
                            <p:par>
                              <p:cTn id="65" fill="hold">
                                <p:stCondLst>
                                  <p:cond delay="21000"/>
                                </p:stCondLst>
                                <p:childTnLst>
                                  <p:par>
                                    <p:cTn id="66" presetID="2" presetClass="entr" presetSubtype="4" fill="hold" grpId="15" nodeType="afterEffect">
                                      <p:stCondLst>
                                        <p:cond delay="0"/>
                                      </p:stCondLst>
                                      <p:iterate>
                                        <p:tmAbs val="0"/>
                                      </p:iterate>
                                      <p:childTnLst>
                                        <p:set>
                                          <p:cBhvr>
                                            <p:cTn id="67" fill="hold"/>
                                            <p:tgtEl>
                                              <p:spTgt spid="76"/>
                                            </p:tgtEl>
                                            <p:attrNameLst>
                                              <p:attrName>style.visibility</p:attrName>
                                            </p:attrNameLst>
                                          </p:cBhvr>
                                          <p:to>
                                            <p:strVal val="visible"/>
                                          </p:to>
                                        </p:set>
                                        <p:anim calcmode="lin" valueType="num">
                                          <p:cBhvr>
                                            <p:cTn id="68" dur="1000" fill="hold"/>
                                            <p:tgtEl>
                                              <p:spTgt spid="76"/>
                                            </p:tgtEl>
                                            <p:attrNameLst>
                                              <p:attrName>ppt_x</p:attrName>
                                            </p:attrNameLst>
                                          </p:cBhvr>
                                          <p:tavLst>
                                            <p:tav tm="0">
                                              <p:val>
                                                <p:strVal val="#ppt_x"/>
                                              </p:val>
                                            </p:tav>
                                            <p:tav tm="100000">
                                              <p:val>
                                                <p:strVal val="#ppt_x"/>
                                              </p:val>
                                            </p:tav>
                                          </p:tavLst>
                                        </p:anim>
                                        <p:anim calcmode="lin" valueType="num">
                                          <p:cBhvr>
                                            <p:cTn id="69" dur="1000" fill="hold"/>
                                            <p:tgtEl>
                                              <p:spTgt spid="7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8" grpId="3" animBg="1" advAuto="0"/>
          <p:bldP spid="68" grpId="4" animBg="1" advAuto="0"/>
          <p:bldP spid="69" grpId="5" animBg="1" advAuto="0"/>
          <p:bldP spid="69" grpId="6" animBg="1" advAuto="0"/>
          <p:bldP spid="70" grpId="7" animBg="1" advAuto="0"/>
          <p:bldP spid="70" grpId="9" animBg="1" advAuto="0"/>
          <p:bldP spid="71" grpId="1" animBg="1" advAuto="0"/>
          <p:bldP spid="72" grpId="2" animBg="1" advAuto="0"/>
          <p:bldP spid="73" grpId="8" animBg="1" advAuto="0"/>
          <p:bldP spid="73" grpId="10" animBg="1" advAuto="0"/>
          <p:bldP spid="74" grpId="11" animBg="1" advAuto="0"/>
          <p:bldP spid="74" grpId="12" animBg="1" advAuto="0"/>
          <p:bldP spid="75" grpId="13" animBg="1" advAuto="0"/>
          <p:bldP spid="76" grpId="15" animBg="1" advAuto="0"/>
          <p:bldP spid="77" grpId="14" animBg="1" advAuto="0"/>
        </p:bldLst>
      </p:timing>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2" name="louis_16 Solo cut outpsd.gif"/>
          <p:cNvPicPr/>
          <p:nvPr/>
        </p:nvPicPr>
        <p:blipFill>
          <a:blip r:embed="rId3">
            <a:alphaModFix amt="40225"/>
          </a:blip>
          <a:stretch>
            <a:fillRect/>
          </a:stretch>
        </p:blipFill>
        <p:spPr>
          <a:xfrm rot="10800000" flipH="1">
            <a:off x="4749800" y="5695950"/>
            <a:ext cx="4287896" cy="5092700"/>
          </a:xfrm>
          <a:prstGeom prst="rect">
            <a:avLst/>
          </a:prstGeom>
          <a:ln w="12700">
            <a:round/>
          </a:ln>
          <a:effectLst>
            <a:outerShdw blurRad="127000" dist="12700" dir="2820000" rotWithShape="0">
              <a:srgbClr val="020202"/>
            </a:outerShdw>
          </a:effectLst>
        </p:spPr>
      </p:pic>
      <p:pic>
        <p:nvPicPr>
          <p:cNvPr id="83" name="louis_16BlurBackground.jpg"/>
          <p:cNvPicPr/>
          <p:nvPr/>
        </p:nvPicPr>
        <p:blipFill>
          <a:blip r:embed="rId4"/>
          <a:stretch>
            <a:fillRect/>
          </a:stretch>
        </p:blipFill>
        <p:spPr>
          <a:xfrm>
            <a:off x="4753550" y="364685"/>
            <a:ext cx="4279901" cy="6110382"/>
          </a:xfrm>
          <a:prstGeom prst="rect">
            <a:avLst/>
          </a:prstGeom>
          <a:ln w="12700">
            <a:round/>
          </a:ln>
          <a:effectLst>
            <a:reflection stA="50000" endPos="40000" dir="5400000" sy="-100000" algn="bl" rotWithShape="0"/>
          </a:effectLst>
        </p:spPr>
      </p:pic>
      <p:pic>
        <p:nvPicPr>
          <p:cNvPr id="84" name="louis_16 Solo cut outpsd.gif"/>
          <p:cNvPicPr/>
          <p:nvPr/>
        </p:nvPicPr>
        <p:blipFill>
          <a:blip r:embed="rId3"/>
          <a:stretch>
            <a:fillRect/>
          </a:stretch>
        </p:blipFill>
        <p:spPr>
          <a:xfrm>
            <a:off x="4749800" y="1276350"/>
            <a:ext cx="4287896" cy="5092701"/>
          </a:xfrm>
          <a:prstGeom prst="rect">
            <a:avLst/>
          </a:prstGeom>
          <a:ln w="12700">
            <a:round/>
          </a:ln>
          <a:effectLst>
            <a:outerShdw blurRad="127000" dist="12700" dir="2820000" rotWithShape="0">
              <a:srgbClr val="020202"/>
            </a:outerShdw>
          </a:effectLst>
        </p:spPr>
      </p:pic>
      <p:pic>
        <p:nvPicPr>
          <p:cNvPr id="85" name="louis_16.jpg"/>
          <p:cNvPicPr/>
          <p:nvPr/>
        </p:nvPicPr>
        <p:blipFill>
          <a:blip r:embed="rId5"/>
          <a:stretch>
            <a:fillRect/>
          </a:stretch>
        </p:blipFill>
        <p:spPr>
          <a:xfrm>
            <a:off x="4759707" y="368300"/>
            <a:ext cx="4269829" cy="6096000"/>
          </a:xfrm>
          <a:prstGeom prst="rect">
            <a:avLst/>
          </a:prstGeom>
          <a:ln w="12700">
            <a:round/>
          </a:ln>
        </p:spPr>
      </p:pic>
      <p:sp>
        <p:nvSpPr>
          <p:cNvPr id="86" name="Shape 86"/>
          <p:cNvSpPr/>
          <p:nvPr/>
        </p:nvSpPr>
        <p:spPr>
          <a:xfrm>
            <a:off x="-215901" y="1460500"/>
            <a:ext cx="3327401" cy="447229"/>
          </a:xfrm>
          <a:prstGeom prst="rect">
            <a:avLst/>
          </a:prstGeom>
          <a:ln w="12700">
            <a:miter lim="400000"/>
          </a:ln>
          <a:effectLst>
            <a:outerShdw blurRad="63500" dist="38100" dir="2700000" rotWithShape="0">
              <a:srgbClr val="000000">
                <a:alpha val="75000"/>
              </a:srgbClr>
            </a:outerShdw>
          </a:effectLst>
          <a:extLst>
            <a:ext uri="{C572A759-6A51-4108-AA02-DFA0A04FC94B}">
              <ma14:wrappingTextBoxFlag xmlns:ma14="http://schemas.microsoft.com/office/mac/drawingml/2011/main" xmlns="" val="1"/>
            </a:ext>
          </a:extLst>
        </p:spPr>
        <p:txBody>
          <a:bodyPr lIns="0" tIns="0" rIns="0" bIns="0">
            <a:spAutoFit/>
          </a:bodyPr>
          <a:lstStyle>
            <a:lvl1pPr marL="269240">
              <a:buClr>
                <a:srgbClr val="FFFFFF"/>
              </a:buClr>
              <a:buFont typeface="Arial"/>
              <a:defRPr b="1">
                <a:solidFill>
                  <a:srgbClr val="000000"/>
                </a:solidFill>
                <a:latin typeface="Arial"/>
                <a:ea typeface="Arial"/>
                <a:cs typeface="Arial"/>
                <a:sym typeface="Arial"/>
              </a:defRPr>
            </a:lvl1pPr>
          </a:lstStyle>
          <a:p>
            <a:pPr lvl="0">
              <a:defRPr sz="1800" b="0">
                <a:uFillTx/>
              </a:defRPr>
            </a:pPr>
            <a:r>
              <a:rPr sz="2400" b="1">
                <a:uFill>
                  <a:solidFill>
                    <a:srgbClr val="FFFFFF"/>
                  </a:solidFill>
                </a:uFill>
              </a:rPr>
              <a:t>III.  Call to Revolt </a:t>
            </a:r>
          </a:p>
        </p:txBody>
      </p:sp>
      <p:sp>
        <p:nvSpPr>
          <p:cNvPr id="87" name="Shape 87"/>
          <p:cNvSpPr/>
          <p:nvPr/>
        </p:nvSpPr>
        <p:spPr>
          <a:xfrm>
            <a:off x="215900" y="1981200"/>
            <a:ext cx="3530600" cy="2662015"/>
          </a:xfrm>
          <a:prstGeom prst="rect">
            <a:avLst/>
          </a:prstGeom>
          <a:ln w="12700">
            <a:miter lim="400000"/>
          </a:ln>
          <a:effectLst>
            <a:outerShdw blurRad="63500" dist="38100" dir="2700000" rotWithShape="0">
              <a:srgbClr val="000000">
                <a:alpha val="35415"/>
              </a:srgbClr>
            </a:outerShdw>
          </a:effectLst>
          <a:extLst>
            <a:ext uri="{C572A759-6A51-4108-AA02-DFA0A04FC94B}">
              <ma14:wrappingTextBoxFlag xmlns:ma14="http://schemas.microsoft.com/office/mac/drawingml/2011/main" xmlns="" val="1"/>
            </a:ext>
          </a:extLst>
        </p:spPr>
        <p:txBody>
          <a:bodyPr lIns="0" tIns="0" rIns="0" bIns="0">
            <a:spAutoFit/>
          </a:bodyPr>
          <a:lstStyle/>
          <a:p>
            <a:pPr marL="274323" lvl="0" indent="-274323">
              <a:buClr>
                <a:srgbClr val="FFFFFF"/>
              </a:buClr>
              <a:buFont typeface="Arial"/>
              <a:defRPr sz="1800">
                <a:solidFill>
                  <a:srgbClr val="000000"/>
                </a:solidFill>
                <a:uFillTx/>
              </a:defRPr>
            </a:pPr>
            <a:r>
              <a:rPr sz="2400" dirty="0">
                <a:uFill>
                  <a:solidFill>
                    <a:srgbClr val="FFFFFF"/>
                  </a:solidFill>
                </a:uFill>
                <a:latin typeface="Arial"/>
                <a:ea typeface="Arial"/>
                <a:cs typeface="Arial"/>
                <a:sym typeface="Arial"/>
              </a:rPr>
              <a:t> A. </a:t>
            </a:r>
            <a:r>
              <a:rPr sz="2400" b="1" dirty="0">
                <a:uFill>
                  <a:solidFill>
                    <a:srgbClr val="FFFFFF"/>
                  </a:solidFill>
                </a:uFill>
                <a:latin typeface="Arial"/>
                <a:ea typeface="Arial"/>
                <a:cs typeface="Arial"/>
                <a:sym typeface="Arial"/>
              </a:rPr>
              <a:t>King Louis XVI</a:t>
            </a:r>
            <a:r>
              <a:rPr sz="2400" dirty="0">
                <a:uFill>
                  <a:solidFill>
                    <a:srgbClr val="FFFFFF"/>
                  </a:solidFill>
                </a:uFill>
                <a:latin typeface="Arial"/>
                <a:ea typeface="Arial"/>
                <a:cs typeface="Arial"/>
                <a:sym typeface="Arial"/>
              </a:rPr>
              <a:t> called the </a:t>
            </a:r>
            <a:r>
              <a:rPr sz="2400" b="1" dirty="0">
                <a:uFill>
                  <a:solidFill>
                    <a:srgbClr val="FFFFFF"/>
                  </a:solidFill>
                </a:uFill>
                <a:latin typeface="Arial"/>
                <a:ea typeface="Arial"/>
                <a:cs typeface="Arial"/>
                <a:sym typeface="Arial"/>
              </a:rPr>
              <a:t>Estates General</a:t>
            </a:r>
            <a:r>
              <a:rPr sz="2400" dirty="0">
                <a:uFill>
                  <a:solidFill>
                    <a:srgbClr val="FFFFFF"/>
                  </a:solidFill>
                </a:uFill>
                <a:latin typeface="Arial"/>
                <a:ea typeface="Arial"/>
                <a:cs typeface="Arial"/>
                <a:sym typeface="Arial"/>
              </a:rPr>
              <a:t> - to meet in 1789 at </a:t>
            </a:r>
            <a:r>
              <a:rPr sz="2400" b="1" u="sng" dirty="0">
                <a:uFill>
                  <a:solidFill/>
                </a:uFill>
              </a:rPr>
              <a:t>Versailles</a:t>
            </a:r>
            <a:r>
              <a:rPr sz="2400" dirty="0">
                <a:uFill>
                  <a:solidFill>
                    <a:srgbClr val="FFFFFF"/>
                  </a:solidFill>
                </a:uFill>
                <a:latin typeface="Arial"/>
                <a:ea typeface="Arial"/>
                <a:cs typeface="Arial"/>
                <a:sym typeface="Arial"/>
              </a:rPr>
              <a:t> - King’s Palace in France </a:t>
            </a:r>
          </a:p>
          <a:p>
            <a:pPr marL="274323" lvl="0" indent="-274323">
              <a:lnSpc>
                <a:spcPct val="50000"/>
              </a:lnSpc>
              <a:buClr>
                <a:srgbClr val="FFFFFF"/>
              </a:buClr>
              <a:buFont typeface="Arial"/>
              <a:defRPr sz="1800">
                <a:solidFill>
                  <a:srgbClr val="000000"/>
                </a:solidFill>
                <a:uFillTx/>
              </a:defRPr>
            </a:pPr>
            <a:endParaRPr sz="2400" dirty="0">
              <a:uFill>
                <a:solidFill>
                  <a:srgbClr val="FFFFFF"/>
                </a:solidFill>
              </a:uFill>
              <a:latin typeface="Arial"/>
              <a:ea typeface="Arial"/>
              <a:cs typeface="Arial"/>
              <a:sym typeface="Arial"/>
            </a:endParaRPr>
          </a:p>
          <a:p>
            <a:pPr marL="274323" lvl="0" indent="-274323">
              <a:buClr>
                <a:srgbClr val="FFFFFF"/>
              </a:buClr>
              <a:buFont typeface="Arial"/>
              <a:defRPr sz="1800">
                <a:solidFill>
                  <a:srgbClr val="000000"/>
                </a:solidFill>
                <a:uFillTx/>
              </a:defRPr>
            </a:pPr>
            <a:r>
              <a:rPr sz="2400" dirty="0">
                <a:uFill>
                  <a:solidFill>
                    <a:srgbClr val="FFFFFF"/>
                  </a:solidFill>
                </a:uFill>
                <a:latin typeface="Arial"/>
                <a:ea typeface="Arial"/>
                <a:cs typeface="Arial"/>
                <a:sym typeface="Arial"/>
              </a:rPr>
              <a:t>  - Goal: To raise taxes to </a:t>
            </a:r>
          </a:p>
          <a:p>
            <a:pPr marL="274323" lvl="0" indent="-274323">
              <a:buClr>
                <a:srgbClr val="FFFFFF"/>
              </a:buClr>
              <a:buFont typeface="Arial"/>
              <a:defRPr sz="1800">
                <a:solidFill>
                  <a:srgbClr val="000000"/>
                </a:solidFill>
                <a:uFillTx/>
              </a:defRPr>
            </a:pPr>
            <a:r>
              <a:rPr sz="2400" dirty="0">
                <a:uFill>
                  <a:solidFill>
                    <a:srgbClr val="FFFFFF"/>
                  </a:solidFill>
                </a:uFill>
                <a:latin typeface="Arial"/>
                <a:ea typeface="Arial"/>
                <a:cs typeface="Arial"/>
                <a:sym typeface="Arial"/>
              </a:rPr>
              <a:t>    pay off debt</a:t>
            </a:r>
          </a:p>
        </p:txBody>
      </p:sp>
      <p:pic>
        <p:nvPicPr>
          <p:cNvPr id="88" name="French Revolution TEXT.png"/>
          <p:cNvPicPr/>
          <p:nvPr/>
        </p:nvPicPr>
        <p:blipFill>
          <a:blip r:embed="rId6"/>
          <a:stretch>
            <a:fillRect/>
          </a:stretch>
        </p:blipFill>
        <p:spPr>
          <a:xfrm>
            <a:off x="287571" y="236934"/>
            <a:ext cx="8352958" cy="821532"/>
          </a:xfrm>
          <a:prstGeom prst="rect">
            <a:avLst/>
          </a:prstGeom>
          <a:ln w="12700">
            <a:round/>
          </a:ln>
          <a:effectLst>
            <a:outerShdw blurRad="50800" dist="76200" dir="2700000" rotWithShape="0">
              <a:srgbClr val="000000"/>
            </a:outerShdw>
          </a:effectLst>
        </p:spPr>
      </p:pic>
    </p:spTree>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mc:AlternateContent xmlns:mc="http://schemas.openxmlformats.org/markup-compatibility/2006">
    <mc:Choice xmlns:p14="http://schemas.microsoft.com/office/powerpoint/2010/main" Requires="p14">
      <p:timing>
        <p:tnLst>
          <p:par>
            <p:cTn id="1" dur="indefinite" restart="never" fill="hold" nodeType="tmRoot">
              <p:childTnLst>
                <p:seq concurrent="1" prevAc="none" nextAc="seek">
                  <p:cTn id="2" dur="indefinite" fill="hold"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1" nodeType="afterEffect" p14:presetBounceEnd="50000">
                                      <p:stCondLst>
                                        <p:cond delay="0"/>
                                      </p:stCondLst>
                                      <p:childTnLst>
                                        <p:set>
                                          <p:cBhvr>
                                            <p:cTn id="6" dur="1" fill="hold">
                                              <p:stCondLst>
                                                <p:cond delay="0"/>
                                              </p:stCondLst>
                                            </p:cTn>
                                            <p:tgtEl>
                                              <p:spTgt spid="86"/>
                                            </p:tgtEl>
                                            <p:attrNameLst>
                                              <p:attrName>style.visibility</p:attrName>
                                            </p:attrNameLst>
                                          </p:cBhvr>
                                          <p:to>
                                            <p:strVal val="visible"/>
                                          </p:to>
                                        </p:set>
                                        <p:anim calcmode="lin" valueType="num" p14:bounceEnd="50000">
                                          <p:cBhvr additive="base">
                                            <p:cTn id="7" dur="1000" fill="hold"/>
                                            <p:tgtEl>
                                              <p:spTgt spid="86"/>
                                            </p:tgtEl>
                                            <p:attrNameLst>
                                              <p:attrName>ppt_x</p:attrName>
                                            </p:attrNameLst>
                                          </p:cBhvr>
                                          <p:tavLst>
                                            <p:tav tm="0">
                                              <p:val>
                                                <p:strVal val="#ppt_x"/>
                                              </p:val>
                                            </p:tav>
                                            <p:tav tm="100000">
                                              <p:val>
                                                <p:strVal val="#ppt_x"/>
                                              </p:val>
                                            </p:tav>
                                          </p:tavLst>
                                        </p:anim>
                                        <p:anim calcmode="lin" valueType="num" p14:bounceEnd="50000">
                                          <p:cBhvr additive="base">
                                            <p:cTn id="8" dur="1000" fill="hold"/>
                                            <p:tgtEl>
                                              <p:spTgt spid="86"/>
                                            </p:tgtEl>
                                            <p:attrNameLst>
                                              <p:attrName>ppt_y</p:attrName>
                                            </p:attrNameLst>
                                          </p:cBhvr>
                                          <p:tavLst>
                                            <p:tav tm="0">
                                              <p:val>
                                                <p:strVal val="1+#ppt_h/2"/>
                                              </p:val>
                                            </p:tav>
                                            <p:tav tm="100000">
                                              <p:val>
                                                <p:strVal val="#ppt_y"/>
                                              </p:val>
                                            </p:tav>
                                          </p:tavLst>
                                        </p:anim>
                                      </p:childTnLst>
                                    </p:cTn>
                                  </p:par>
                                </p:childTnLst>
                              </p:cTn>
                            </p:par>
                            <p:par>
                              <p:cTn id="9" fill="hold">
                                <p:stCondLst>
                                  <p:cond delay="1000"/>
                                </p:stCondLst>
                                <p:childTnLst>
                                  <p:par>
                                    <p:cTn id="10" presetID="2" presetClass="entr" presetSubtype="4" fill="hold" grpId="2" nodeType="afterEffect" p14:presetBounceEnd="50000">
                                      <p:stCondLst>
                                        <p:cond delay="0"/>
                                      </p:stCondLst>
                                      <p:childTnLst>
                                        <p:set>
                                          <p:cBhvr>
                                            <p:cTn id="11" dur="1" fill="hold">
                                              <p:stCondLst>
                                                <p:cond delay="0"/>
                                              </p:stCondLst>
                                            </p:cTn>
                                            <p:tgtEl>
                                              <p:spTgt spid="87"/>
                                            </p:tgtEl>
                                            <p:attrNameLst>
                                              <p:attrName>style.visibility</p:attrName>
                                            </p:attrNameLst>
                                          </p:cBhvr>
                                          <p:to>
                                            <p:strVal val="visible"/>
                                          </p:to>
                                        </p:set>
                                        <p:anim calcmode="lin" valueType="num" p14:bounceEnd="50000">
                                          <p:cBhvr additive="base">
                                            <p:cTn id="12" dur="1000" fill="hold"/>
                                            <p:tgtEl>
                                              <p:spTgt spid="87"/>
                                            </p:tgtEl>
                                            <p:attrNameLst>
                                              <p:attrName>ppt_x</p:attrName>
                                            </p:attrNameLst>
                                          </p:cBhvr>
                                          <p:tavLst>
                                            <p:tav tm="0">
                                              <p:val>
                                                <p:strVal val="#ppt_x"/>
                                              </p:val>
                                            </p:tav>
                                            <p:tav tm="100000">
                                              <p:val>
                                                <p:strVal val="#ppt_x"/>
                                              </p:val>
                                            </p:tav>
                                          </p:tavLst>
                                        </p:anim>
                                        <p:anim calcmode="lin" valueType="num" p14:bounceEnd="50000">
                                          <p:cBhvr additive="base">
                                            <p:cTn id="13" dur="1000" fill="hold"/>
                                            <p:tgtEl>
                                              <p:spTgt spid="87"/>
                                            </p:tgtEl>
                                            <p:attrNameLst>
                                              <p:attrName>ppt_y</p:attrName>
                                            </p:attrNameLst>
                                          </p:cBhvr>
                                          <p:tavLst>
                                            <p:tav tm="0">
                                              <p:val>
                                                <p:strVal val="1+#ppt_h/2"/>
                                              </p:val>
                                            </p:tav>
                                            <p:tav tm="100000">
                                              <p:val>
                                                <p:strVal val="#ppt_y"/>
                                              </p:val>
                                            </p:tav>
                                          </p:tavLst>
                                        </p:anim>
                                      </p:childTnLst>
                                    </p:cTn>
                                  </p:par>
                                </p:childTnLst>
                              </p:cTn>
                            </p:par>
                            <p:par>
                              <p:cTn id="14" fill="hold">
                                <p:stCondLst>
                                  <p:cond delay="2000"/>
                                </p:stCondLst>
                                <p:childTnLst>
                                  <p:par>
                                    <p:cTn id="15" presetID="10" presetClass="exit" presetSubtype="0" fill="hold" grpId="3" nodeType="afterEffect">
                                      <p:stCondLst>
                                        <p:cond delay="2500"/>
                                      </p:stCondLst>
                                      <p:iterate>
                                        <p:tmAbs val="0"/>
                                      </p:iterate>
                                      <p:childTnLst>
                                        <p:animEffect transition="out" filter="fade">
                                          <p:cBhvr>
                                            <p:cTn id="16" dur="3000" fill="hold"/>
                                            <p:tgtEl>
                                              <p:spTgt spid="85"/>
                                            </p:tgtEl>
                                          </p:cBhvr>
                                        </p:animEffect>
                                        <p:set>
                                          <p:cBhvr>
                                            <p:cTn id="17" fill="hold">
                                              <p:stCondLst>
                                                <p:cond delay="2999"/>
                                              </p:stCondLst>
                                            </p:cTn>
                                            <p:tgtEl>
                                              <p:spTgt spid="85"/>
                                            </p:tgtEl>
                                            <p:attrNameLst>
                                              <p:attrName>style.visibility</p:attrName>
                                            </p:attrNameLst>
                                          </p:cBhvr>
                                          <p:to>
                                            <p:strVal val="hidden"/>
                                          </p:to>
                                        </p:set>
                                      </p:childTnLst>
                                    </p:cTn>
                                  </p:par>
                                </p:childTnLst>
                              </p:cTn>
                            </p:par>
                            <p:par>
                              <p:cTn id="18" fill="hold">
                                <p:stCondLst>
                                  <p:cond delay="7500"/>
                                </p:stCondLst>
                                <p:childTnLst>
                                  <p:par>
                                    <p:cTn id="19" presetID="10" presetClass="entr" presetSubtype="0" fill="hold" grpId="4" nodeType="afterEffect">
                                      <p:stCondLst>
                                        <p:cond delay="1500"/>
                                      </p:stCondLst>
                                      <p:iterate>
                                        <p:tmAbs val="0"/>
                                      </p:iterate>
                                      <p:childTnLst>
                                        <p:set>
                                          <p:cBhvr>
                                            <p:cTn id="20" fill="hold"/>
                                            <p:tgtEl>
                                              <p:spTgt spid="84"/>
                                            </p:tgtEl>
                                            <p:attrNameLst>
                                              <p:attrName>style.visibility</p:attrName>
                                            </p:attrNameLst>
                                          </p:cBhvr>
                                          <p:to>
                                            <p:strVal val="visible"/>
                                          </p:to>
                                        </p:set>
                                        <p:animEffect transition="in" filter="fade">
                                          <p:cBhvr>
                                            <p:cTn id="21" dur="2500"/>
                                            <p:tgtEl>
                                              <p:spTgt spid="84"/>
                                            </p:tgtEl>
                                          </p:cBhvr>
                                        </p:animEffect>
                                      </p:childTnLst>
                                    </p:cTn>
                                  </p:par>
                                </p:childTnLst>
                              </p:cTn>
                            </p:par>
                            <p:par>
                              <p:cTn id="22" fill="hold">
                                <p:stCondLst>
                                  <p:cond delay="11500"/>
                                </p:stCondLst>
                                <p:childTnLst>
                                  <p:par>
                                    <p:cTn id="23" presetID="10" presetClass="exit" presetSubtype="0" fill="hold" grpId="5" nodeType="afterEffect">
                                      <p:stCondLst>
                                        <p:cond delay="500"/>
                                      </p:stCondLst>
                                      <p:iterate>
                                        <p:tmAbs val="0"/>
                                      </p:iterate>
                                      <p:childTnLst>
                                        <p:animEffect transition="out" filter="fade">
                                          <p:cBhvr>
                                            <p:cTn id="24" dur="4500" fill="hold"/>
                                            <p:tgtEl>
                                              <p:spTgt spid="83"/>
                                            </p:tgtEl>
                                          </p:cBhvr>
                                        </p:animEffect>
                                        <p:set>
                                          <p:cBhvr>
                                            <p:cTn id="25" fill="hold">
                                              <p:stCondLst>
                                                <p:cond delay="4499"/>
                                              </p:stCondLst>
                                            </p:cTn>
                                            <p:tgtEl>
                                              <p:spTgt spid="83"/>
                                            </p:tgtEl>
                                            <p:attrNameLst>
                                              <p:attrName>style.visibility</p:attrName>
                                            </p:attrNameLst>
                                          </p:cBhvr>
                                          <p:to>
                                            <p:strVal val="hidden"/>
                                          </p:to>
                                        </p:set>
                                      </p:childTnLst>
                                    </p:cTn>
                                  </p:par>
                                  <p:par>
                                    <p:cTn id="26" presetID="10" presetClass="entr" presetSubtype="0" fill="hold" grpId="6" nodeType="withEffect">
                                      <p:stCondLst>
                                        <p:cond delay="500"/>
                                      </p:stCondLst>
                                      <p:iterate>
                                        <p:tmAbs val="0"/>
                                      </p:iterate>
                                      <p:childTnLst>
                                        <p:set>
                                          <p:cBhvr>
                                            <p:cTn id="27" fill="hold"/>
                                            <p:tgtEl>
                                              <p:spTgt spid="82"/>
                                            </p:tgtEl>
                                            <p:attrNameLst>
                                              <p:attrName>style.visibility</p:attrName>
                                            </p:attrNameLst>
                                          </p:cBhvr>
                                          <p:to>
                                            <p:strVal val="visible"/>
                                          </p:to>
                                        </p:set>
                                        <p:animEffect transition="in" filter="fade">
                                          <p:cBhvr>
                                            <p:cTn id="28" dur="2500"/>
                                            <p:tgtEl>
                                              <p:spTgt spid="8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2" grpId="6" animBg="1" advAuto="0"/>
          <p:bldP spid="83" grpId="5" animBg="1" advAuto="0"/>
          <p:bldP spid="84" grpId="4" animBg="1" advAuto="0"/>
          <p:bldP spid="85" grpId="3" animBg="1" advAuto="0"/>
          <p:bldP spid="86" grpId="1" animBg="1" advAuto="0"/>
          <p:bldP spid="87" grpId="2" animBg="1" advAuto="0"/>
        </p:bldLst>
      </p:timing>
    </mc:Choice>
    <mc:Fallback>
      <p:timing>
        <p:tnLst>
          <p:par>
            <p:cTn id="1" dur="indefinite" restart="never" fill="hold" nodeType="tmRoot">
              <p:childTnLst>
                <p:seq concurrent="1" prevAc="none" nextAc="seek">
                  <p:cTn id="2" dur="indefinite" fill="hold"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1" nodeType="afterEffect">
                                      <p:stCondLst>
                                        <p:cond delay="0"/>
                                      </p:stCondLst>
                                      <p:childTnLst>
                                        <p:set>
                                          <p:cBhvr>
                                            <p:cTn id="6" dur="1" fill="hold">
                                              <p:stCondLst>
                                                <p:cond delay="0"/>
                                              </p:stCondLst>
                                            </p:cTn>
                                            <p:tgtEl>
                                              <p:spTgt spid="86"/>
                                            </p:tgtEl>
                                            <p:attrNameLst>
                                              <p:attrName>style.visibility</p:attrName>
                                            </p:attrNameLst>
                                          </p:cBhvr>
                                          <p:to>
                                            <p:strVal val="visible"/>
                                          </p:to>
                                        </p:set>
                                        <p:anim calcmode="lin" valueType="num">
                                          <p:cBhvr additive="base">
                                            <p:cTn id="7" dur="1000" fill="hold"/>
                                            <p:tgtEl>
                                              <p:spTgt spid="86"/>
                                            </p:tgtEl>
                                            <p:attrNameLst>
                                              <p:attrName>ppt_x</p:attrName>
                                            </p:attrNameLst>
                                          </p:cBhvr>
                                          <p:tavLst>
                                            <p:tav tm="0">
                                              <p:val>
                                                <p:strVal val="#ppt_x"/>
                                              </p:val>
                                            </p:tav>
                                            <p:tav tm="100000">
                                              <p:val>
                                                <p:strVal val="#ppt_x"/>
                                              </p:val>
                                            </p:tav>
                                          </p:tavLst>
                                        </p:anim>
                                        <p:anim calcmode="lin" valueType="num">
                                          <p:cBhvr additive="base">
                                            <p:cTn id="8" dur="1000" fill="hold"/>
                                            <p:tgtEl>
                                              <p:spTgt spid="86"/>
                                            </p:tgtEl>
                                            <p:attrNameLst>
                                              <p:attrName>ppt_y</p:attrName>
                                            </p:attrNameLst>
                                          </p:cBhvr>
                                          <p:tavLst>
                                            <p:tav tm="0">
                                              <p:val>
                                                <p:strVal val="1+#ppt_h/2"/>
                                              </p:val>
                                            </p:tav>
                                            <p:tav tm="100000">
                                              <p:val>
                                                <p:strVal val="#ppt_y"/>
                                              </p:val>
                                            </p:tav>
                                          </p:tavLst>
                                        </p:anim>
                                      </p:childTnLst>
                                    </p:cTn>
                                  </p:par>
                                </p:childTnLst>
                              </p:cTn>
                            </p:par>
                            <p:par>
                              <p:cTn id="9" fill="hold">
                                <p:stCondLst>
                                  <p:cond delay="1000"/>
                                </p:stCondLst>
                                <p:childTnLst>
                                  <p:par>
                                    <p:cTn id="10" presetID="2" presetClass="entr" presetSubtype="4" fill="hold" grpId="2" nodeType="afterEffect">
                                      <p:stCondLst>
                                        <p:cond delay="0"/>
                                      </p:stCondLst>
                                      <p:childTnLst>
                                        <p:set>
                                          <p:cBhvr>
                                            <p:cTn id="11" dur="1" fill="hold">
                                              <p:stCondLst>
                                                <p:cond delay="0"/>
                                              </p:stCondLst>
                                            </p:cTn>
                                            <p:tgtEl>
                                              <p:spTgt spid="87"/>
                                            </p:tgtEl>
                                            <p:attrNameLst>
                                              <p:attrName>style.visibility</p:attrName>
                                            </p:attrNameLst>
                                          </p:cBhvr>
                                          <p:to>
                                            <p:strVal val="visible"/>
                                          </p:to>
                                        </p:set>
                                        <p:anim calcmode="lin" valueType="num">
                                          <p:cBhvr additive="base">
                                            <p:cTn id="12" dur="1000" fill="hold"/>
                                            <p:tgtEl>
                                              <p:spTgt spid="87"/>
                                            </p:tgtEl>
                                            <p:attrNameLst>
                                              <p:attrName>ppt_x</p:attrName>
                                            </p:attrNameLst>
                                          </p:cBhvr>
                                          <p:tavLst>
                                            <p:tav tm="0">
                                              <p:val>
                                                <p:strVal val="#ppt_x"/>
                                              </p:val>
                                            </p:tav>
                                            <p:tav tm="100000">
                                              <p:val>
                                                <p:strVal val="#ppt_x"/>
                                              </p:val>
                                            </p:tav>
                                          </p:tavLst>
                                        </p:anim>
                                        <p:anim calcmode="lin" valueType="num">
                                          <p:cBhvr additive="base">
                                            <p:cTn id="13" dur="1000" fill="hold"/>
                                            <p:tgtEl>
                                              <p:spTgt spid="87"/>
                                            </p:tgtEl>
                                            <p:attrNameLst>
                                              <p:attrName>ppt_y</p:attrName>
                                            </p:attrNameLst>
                                          </p:cBhvr>
                                          <p:tavLst>
                                            <p:tav tm="0">
                                              <p:val>
                                                <p:strVal val="1+#ppt_h/2"/>
                                              </p:val>
                                            </p:tav>
                                            <p:tav tm="100000">
                                              <p:val>
                                                <p:strVal val="#ppt_y"/>
                                              </p:val>
                                            </p:tav>
                                          </p:tavLst>
                                        </p:anim>
                                      </p:childTnLst>
                                    </p:cTn>
                                  </p:par>
                                </p:childTnLst>
                              </p:cTn>
                            </p:par>
                            <p:par>
                              <p:cTn id="14" fill="hold">
                                <p:stCondLst>
                                  <p:cond delay="2000"/>
                                </p:stCondLst>
                                <p:childTnLst>
                                  <p:par>
                                    <p:cTn id="15" presetID="10" presetClass="exit" presetSubtype="0" fill="hold" grpId="3" nodeType="afterEffect">
                                      <p:stCondLst>
                                        <p:cond delay="2500"/>
                                      </p:stCondLst>
                                      <p:iterate>
                                        <p:tmAbs val="0"/>
                                      </p:iterate>
                                      <p:childTnLst>
                                        <p:animEffect transition="out" filter="fade">
                                          <p:cBhvr>
                                            <p:cTn id="16" dur="3000" fill="hold"/>
                                            <p:tgtEl>
                                              <p:spTgt spid="85"/>
                                            </p:tgtEl>
                                          </p:cBhvr>
                                        </p:animEffect>
                                        <p:set>
                                          <p:cBhvr>
                                            <p:cTn id="17" fill="hold">
                                              <p:stCondLst>
                                                <p:cond delay="2999"/>
                                              </p:stCondLst>
                                            </p:cTn>
                                            <p:tgtEl>
                                              <p:spTgt spid="85"/>
                                            </p:tgtEl>
                                            <p:attrNameLst>
                                              <p:attrName>style.visibility</p:attrName>
                                            </p:attrNameLst>
                                          </p:cBhvr>
                                          <p:to>
                                            <p:strVal val="hidden"/>
                                          </p:to>
                                        </p:set>
                                      </p:childTnLst>
                                    </p:cTn>
                                  </p:par>
                                </p:childTnLst>
                              </p:cTn>
                            </p:par>
                            <p:par>
                              <p:cTn id="18" fill="hold">
                                <p:stCondLst>
                                  <p:cond delay="7500"/>
                                </p:stCondLst>
                                <p:childTnLst>
                                  <p:par>
                                    <p:cTn id="19" presetID="10" presetClass="entr" presetSubtype="0" fill="hold" grpId="4" nodeType="afterEffect">
                                      <p:stCondLst>
                                        <p:cond delay="1500"/>
                                      </p:stCondLst>
                                      <p:iterate>
                                        <p:tmAbs val="0"/>
                                      </p:iterate>
                                      <p:childTnLst>
                                        <p:set>
                                          <p:cBhvr>
                                            <p:cTn id="20" fill="hold"/>
                                            <p:tgtEl>
                                              <p:spTgt spid="84"/>
                                            </p:tgtEl>
                                            <p:attrNameLst>
                                              <p:attrName>style.visibility</p:attrName>
                                            </p:attrNameLst>
                                          </p:cBhvr>
                                          <p:to>
                                            <p:strVal val="visible"/>
                                          </p:to>
                                        </p:set>
                                        <p:animEffect transition="in" filter="fade">
                                          <p:cBhvr>
                                            <p:cTn id="21" dur="2500"/>
                                            <p:tgtEl>
                                              <p:spTgt spid="84"/>
                                            </p:tgtEl>
                                          </p:cBhvr>
                                        </p:animEffect>
                                      </p:childTnLst>
                                    </p:cTn>
                                  </p:par>
                                </p:childTnLst>
                              </p:cTn>
                            </p:par>
                            <p:par>
                              <p:cTn id="22" fill="hold">
                                <p:stCondLst>
                                  <p:cond delay="11500"/>
                                </p:stCondLst>
                                <p:childTnLst>
                                  <p:par>
                                    <p:cTn id="23" presetID="10" presetClass="exit" presetSubtype="0" fill="hold" grpId="5" nodeType="afterEffect">
                                      <p:stCondLst>
                                        <p:cond delay="500"/>
                                      </p:stCondLst>
                                      <p:iterate>
                                        <p:tmAbs val="0"/>
                                      </p:iterate>
                                      <p:childTnLst>
                                        <p:animEffect transition="out" filter="fade">
                                          <p:cBhvr>
                                            <p:cTn id="24" dur="4500" fill="hold"/>
                                            <p:tgtEl>
                                              <p:spTgt spid="83"/>
                                            </p:tgtEl>
                                          </p:cBhvr>
                                        </p:animEffect>
                                        <p:set>
                                          <p:cBhvr>
                                            <p:cTn id="25" fill="hold">
                                              <p:stCondLst>
                                                <p:cond delay="4499"/>
                                              </p:stCondLst>
                                            </p:cTn>
                                            <p:tgtEl>
                                              <p:spTgt spid="83"/>
                                            </p:tgtEl>
                                            <p:attrNameLst>
                                              <p:attrName>style.visibility</p:attrName>
                                            </p:attrNameLst>
                                          </p:cBhvr>
                                          <p:to>
                                            <p:strVal val="hidden"/>
                                          </p:to>
                                        </p:set>
                                      </p:childTnLst>
                                    </p:cTn>
                                  </p:par>
                                  <p:par>
                                    <p:cTn id="26" presetID="10" presetClass="entr" presetSubtype="0" fill="hold" grpId="6" nodeType="withEffect">
                                      <p:stCondLst>
                                        <p:cond delay="500"/>
                                      </p:stCondLst>
                                      <p:iterate>
                                        <p:tmAbs val="0"/>
                                      </p:iterate>
                                      <p:childTnLst>
                                        <p:set>
                                          <p:cBhvr>
                                            <p:cTn id="27" fill="hold"/>
                                            <p:tgtEl>
                                              <p:spTgt spid="82"/>
                                            </p:tgtEl>
                                            <p:attrNameLst>
                                              <p:attrName>style.visibility</p:attrName>
                                            </p:attrNameLst>
                                          </p:cBhvr>
                                          <p:to>
                                            <p:strVal val="visible"/>
                                          </p:to>
                                        </p:set>
                                        <p:animEffect transition="in" filter="fade">
                                          <p:cBhvr>
                                            <p:cTn id="28" dur="2500"/>
                                            <p:tgtEl>
                                              <p:spTgt spid="8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2" grpId="6" animBg="1" advAuto="0"/>
          <p:bldP spid="83" grpId="5" animBg="1" advAuto="0"/>
          <p:bldP spid="84" grpId="4" animBg="1" advAuto="0"/>
          <p:bldP spid="85" grpId="3" animBg="1" advAuto="0"/>
          <p:bldP spid="86" grpId="1" animBg="1" advAuto="0"/>
          <p:bldP spid="87" grpId="2" animBg="1" advAuto="0"/>
        </p:bldLst>
      </p:timing>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 name="estatesGeneral king @throne.jpg"/>
          <p:cNvPicPr/>
          <p:nvPr/>
        </p:nvPicPr>
        <p:blipFill>
          <a:blip r:embed="rId3"/>
          <a:srcRect l="914" b="16194"/>
          <a:stretch>
            <a:fillRect/>
          </a:stretch>
        </p:blipFill>
        <p:spPr>
          <a:xfrm>
            <a:off x="3684269" y="645283"/>
            <a:ext cx="5352578" cy="4107653"/>
          </a:xfrm>
          <a:prstGeom prst="rect">
            <a:avLst/>
          </a:prstGeom>
          <a:ln w="12700">
            <a:miter lim="400000"/>
          </a:ln>
          <a:effectLst>
            <a:outerShdw blurRad="63500" dist="50800" dir="2700000" rotWithShape="0">
              <a:srgbClr val="000000">
                <a:alpha val="75000"/>
              </a:srgbClr>
            </a:outerShdw>
          </a:effectLst>
        </p:spPr>
      </p:pic>
      <p:sp>
        <p:nvSpPr>
          <p:cNvPr id="93" name="Shape 93"/>
          <p:cNvSpPr/>
          <p:nvPr/>
        </p:nvSpPr>
        <p:spPr>
          <a:xfrm>
            <a:off x="-215901" y="1460500"/>
            <a:ext cx="3327401" cy="447229"/>
          </a:xfrm>
          <a:prstGeom prst="rect">
            <a:avLst/>
          </a:prstGeom>
          <a:ln w="12700">
            <a:miter lim="400000"/>
          </a:ln>
          <a:effectLst>
            <a:outerShdw blurRad="63500" dist="38100" dir="2700000" rotWithShape="0">
              <a:srgbClr val="000000">
                <a:alpha val="75000"/>
              </a:srgbClr>
            </a:outerShdw>
          </a:effectLst>
          <a:extLst>
            <a:ext uri="{C572A759-6A51-4108-AA02-DFA0A04FC94B}">
              <ma14:wrappingTextBoxFlag xmlns:ma14="http://schemas.microsoft.com/office/mac/drawingml/2011/main" xmlns="" val="1"/>
            </a:ext>
          </a:extLst>
        </p:spPr>
        <p:txBody>
          <a:bodyPr lIns="0" tIns="0" rIns="0" bIns="0">
            <a:spAutoFit/>
          </a:bodyPr>
          <a:lstStyle>
            <a:lvl1pPr marL="269240">
              <a:buClr>
                <a:srgbClr val="FFFFFF"/>
              </a:buClr>
              <a:buFont typeface="Arial"/>
              <a:defRPr b="1">
                <a:solidFill>
                  <a:srgbClr val="000000"/>
                </a:solidFill>
                <a:latin typeface="Arial"/>
                <a:ea typeface="Arial"/>
                <a:cs typeface="Arial"/>
                <a:sym typeface="Arial"/>
              </a:defRPr>
            </a:lvl1pPr>
          </a:lstStyle>
          <a:p>
            <a:pPr lvl="0">
              <a:defRPr sz="1800" b="0">
                <a:uFillTx/>
              </a:defRPr>
            </a:pPr>
            <a:r>
              <a:rPr sz="2400" b="1">
                <a:uFill>
                  <a:solidFill>
                    <a:srgbClr val="FFFFFF"/>
                  </a:solidFill>
                </a:uFill>
              </a:rPr>
              <a:t>III.  Call to Revolt </a:t>
            </a:r>
          </a:p>
        </p:txBody>
      </p:sp>
      <p:sp>
        <p:nvSpPr>
          <p:cNvPr id="94" name="Shape 94"/>
          <p:cNvSpPr/>
          <p:nvPr/>
        </p:nvSpPr>
        <p:spPr>
          <a:xfrm>
            <a:off x="215900" y="1981200"/>
            <a:ext cx="3530600" cy="2662015"/>
          </a:xfrm>
          <a:prstGeom prst="rect">
            <a:avLst/>
          </a:prstGeom>
          <a:ln w="12700">
            <a:miter lim="400000"/>
          </a:ln>
          <a:effectLst>
            <a:outerShdw blurRad="63500" dist="38100" dir="2700000" rotWithShape="0">
              <a:srgbClr val="000000">
                <a:alpha val="31859"/>
              </a:srgbClr>
            </a:outerShdw>
          </a:effectLst>
          <a:extLst>
            <a:ext uri="{C572A759-6A51-4108-AA02-DFA0A04FC94B}">
              <ma14:wrappingTextBoxFlag xmlns:ma14="http://schemas.microsoft.com/office/mac/drawingml/2011/main" xmlns="" val="1"/>
            </a:ext>
          </a:extLst>
        </p:spPr>
        <p:txBody>
          <a:bodyPr lIns="0" tIns="0" rIns="0" bIns="0">
            <a:spAutoFit/>
          </a:bodyPr>
          <a:lstStyle/>
          <a:p>
            <a:pPr marL="274323" lvl="0" indent="-274323">
              <a:buClr>
                <a:srgbClr val="FFFFFF"/>
              </a:buClr>
              <a:buFont typeface="Arial"/>
              <a:defRPr sz="1800">
                <a:solidFill>
                  <a:srgbClr val="000000"/>
                </a:solidFill>
                <a:uFillTx/>
              </a:defRPr>
            </a:pPr>
            <a:r>
              <a:rPr sz="2400" dirty="0">
                <a:uFill>
                  <a:solidFill>
                    <a:srgbClr val="FFFFFF"/>
                  </a:solidFill>
                </a:uFill>
                <a:latin typeface="Arial"/>
                <a:ea typeface="Arial"/>
                <a:cs typeface="Arial"/>
                <a:sym typeface="Arial"/>
              </a:rPr>
              <a:t> A. </a:t>
            </a:r>
            <a:r>
              <a:rPr sz="2400" b="1" dirty="0">
                <a:uFill>
                  <a:solidFill>
                    <a:srgbClr val="FFFFFF"/>
                  </a:solidFill>
                </a:uFill>
                <a:latin typeface="Arial"/>
                <a:ea typeface="Arial"/>
                <a:cs typeface="Arial"/>
                <a:sym typeface="Arial"/>
              </a:rPr>
              <a:t>King Louis XVI</a:t>
            </a:r>
            <a:r>
              <a:rPr sz="2400" dirty="0">
                <a:uFill>
                  <a:solidFill>
                    <a:srgbClr val="FFFFFF"/>
                  </a:solidFill>
                </a:uFill>
                <a:latin typeface="Arial"/>
                <a:ea typeface="Arial"/>
                <a:cs typeface="Arial"/>
                <a:sym typeface="Arial"/>
              </a:rPr>
              <a:t> called the </a:t>
            </a:r>
            <a:r>
              <a:rPr sz="2400" b="1" dirty="0">
                <a:uFill>
                  <a:solidFill>
                    <a:srgbClr val="FFFFFF"/>
                  </a:solidFill>
                </a:uFill>
                <a:latin typeface="Arial"/>
                <a:ea typeface="Arial"/>
                <a:cs typeface="Arial"/>
                <a:sym typeface="Arial"/>
              </a:rPr>
              <a:t>Estates General</a:t>
            </a:r>
            <a:r>
              <a:rPr sz="2400" dirty="0">
                <a:uFill>
                  <a:solidFill>
                    <a:srgbClr val="FFFFFF"/>
                  </a:solidFill>
                </a:uFill>
                <a:latin typeface="Arial"/>
                <a:ea typeface="Arial"/>
                <a:cs typeface="Arial"/>
                <a:sym typeface="Arial"/>
              </a:rPr>
              <a:t> - to meet in 1789 at </a:t>
            </a:r>
            <a:r>
              <a:rPr sz="2400" b="1" u="sng" dirty="0">
                <a:uFill>
                  <a:solidFill/>
                </a:uFill>
                <a:latin typeface="Arial"/>
                <a:ea typeface="Arial"/>
                <a:cs typeface="Arial"/>
                <a:sym typeface="Arial"/>
              </a:rPr>
              <a:t>Versailles</a:t>
            </a:r>
            <a:r>
              <a:rPr sz="2400" dirty="0">
                <a:uFill>
                  <a:solidFill>
                    <a:srgbClr val="FFFFFF"/>
                  </a:solidFill>
                </a:uFill>
                <a:latin typeface="Arial"/>
                <a:ea typeface="Arial"/>
                <a:cs typeface="Arial"/>
                <a:sym typeface="Arial"/>
              </a:rPr>
              <a:t> - King’s Palace in France</a:t>
            </a:r>
          </a:p>
          <a:p>
            <a:pPr marL="274323" lvl="0" indent="-274323">
              <a:lnSpc>
                <a:spcPct val="50000"/>
              </a:lnSpc>
              <a:buClr>
                <a:srgbClr val="FFFFFF"/>
              </a:buClr>
              <a:buFont typeface="Arial"/>
              <a:defRPr sz="1800">
                <a:solidFill>
                  <a:srgbClr val="000000"/>
                </a:solidFill>
                <a:uFillTx/>
              </a:defRPr>
            </a:pPr>
            <a:endParaRPr sz="2400" dirty="0">
              <a:uFill>
                <a:solidFill>
                  <a:srgbClr val="FFFFFF"/>
                </a:solidFill>
              </a:uFill>
              <a:latin typeface="Arial"/>
              <a:ea typeface="Arial"/>
              <a:cs typeface="Arial"/>
              <a:sym typeface="Arial"/>
            </a:endParaRPr>
          </a:p>
          <a:p>
            <a:pPr marL="274323" lvl="0" indent="-274323">
              <a:buClr>
                <a:srgbClr val="FFFFFF"/>
              </a:buClr>
              <a:buFont typeface="Arial"/>
              <a:defRPr sz="1800">
                <a:solidFill>
                  <a:srgbClr val="000000"/>
                </a:solidFill>
                <a:uFillTx/>
              </a:defRPr>
            </a:pPr>
            <a:r>
              <a:rPr sz="2400" dirty="0">
                <a:uFill>
                  <a:solidFill>
                    <a:srgbClr val="FFFFFF"/>
                  </a:solidFill>
                </a:uFill>
                <a:latin typeface="Arial"/>
                <a:ea typeface="Arial"/>
                <a:cs typeface="Arial"/>
                <a:sym typeface="Arial"/>
              </a:rPr>
              <a:t>  - Goal: To raise taxes to </a:t>
            </a:r>
          </a:p>
          <a:p>
            <a:pPr marL="274323" lvl="0" indent="-274323">
              <a:buClr>
                <a:srgbClr val="FFFFFF"/>
              </a:buClr>
              <a:buFont typeface="Arial"/>
              <a:defRPr sz="1800">
                <a:solidFill>
                  <a:srgbClr val="000000"/>
                </a:solidFill>
                <a:uFillTx/>
              </a:defRPr>
            </a:pPr>
            <a:r>
              <a:rPr sz="2400" dirty="0">
                <a:uFill>
                  <a:solidFill>
                    <a:srgbClr val="FFFFFF"/>
                  </a:solidFill>
                </a:uFill>
                <a:latin typeface="Arial"/>
                <a:ea typeface="Arial"/>
                <a:cs typeface="Arial"/>
                <a:sym typeface="Arial"/>
              </a:rPr>
              <a:t>    pay off debt</a:t>
            </a:r>
          </a:p>
        </p:txBody>
      </p:sp>
      <p:pic>
        <p:nvPicPr>
          <p:cNvPr id="95" name="French Revolution TEXT.png"/>
          <p:cNvPicPr/>
          <p:nvPr/>
        </p:nvPicPr>
        <p:blipFill>
          <a:blip r:embed="rId4"/>
          <a:stretch>
            <a:fillRect/>
          </a:stretch>
        </p:blipFill>
        <p:spPr>
          <a:xfrm>
            <a:off x="287571" y="236934"/>
            <a:ext cx="8352958" cy="821532"/>
          </a:xfrm>
          <a:prstGeom prst="rect">
            <a:avLst/>
          </a:prstGeom>
          <a:ln w="12700">
            <a:round/>
          </a:ln>
          <a:effectLst>
            <a:outerShdw blurRad="50800" dist="76200" dir="2700000" rotWithShape="0">
              <a:srgbClr val="000000"/>
            </a:outerShdw>
          </a:effectLst>
        </p:spPr>
      </p:pic>
      <p:pic>
        <p:nvPicPr>
          <p:cNvPr id="96" name="louis_16 Solo cut outpsd.gif"/>
          <p:cNvPicPr/>
          <p:nvPr/>
        </p:nvPicPr>
        <p:blipFill>
          <a:blip r:embed="rId5"/>
          <a:stretch>
            <a:fillRect/>
          </a:stretch>
        </p:blipFill>
        <p:spPr>
          <a:xfrm>
            <a:off x="4749800" y="1276350"/>
            <a:ext cx="4287896" cy="5092701"/>
          </a:xfrm>
          <a:prstGeom prst="rect">
            <a:avLst/>
          </a:prstGeom>
          <a:ln w="12700">
            <a:round/>
          </a:ln>
          <a:effectLst>
            <a:outerShdw blurRad="127000" dist="12700" dir="2820000" rotWithShape="0">
              <a:srgbClr val="020202"/>
            </a:outerShdw>
          </a:effectLst>
        </p:spPr>
      </p:pic>
      <p:pic>
        <p:nvPicPr>
          <p:cNvPr id="97" name="louis_16 Solo cut outpsd.gif"/>
          <p:cNvPicPr/>
          <p:nvPr/>
        </p:nvPicPr>
        <p:blipFill>
          <a:blip r:embed="rId5">
            <a:alphaModFix amt="37218"/>
          </a:blip>
          <a:stretch>
            <a:fillRect/>
          </a:stretch>
        </p:blipFill>
        <p:spPr>
          <a:xfrm rot="10800000" flipH="1">
            <a:off x="4749800" y="5708650"/>
            <a:ext cx="4287896" cy="5092700"/>
          </a:xfrm>
          <a:prstGeom prst="rect">
            <a:avLst/>
          </a:prstGeom>
          <a:ln w="12700">
            <a:round/>
          </a:ln>
          <a:effectLst>
            <a:outerShdw blurRad="127000" dist="12700" dir="2820000" rotWithShape="0">
              <a:srgbClr val="020202"/>
            </a:outerShdw>
          </a:effectLst>
        </p:spPr>
      </p:pic>
      <p:sp>
        <p:nvSpPr>
          <p:cNvPr id="98" name="Shape 98"/>
          <p:cNvSpPr/>
          <p:nvPr/>
        </p:nvSpPr>
        <p:spPr>
          <a:xfrm>
            <a:off x="139700" y="4850993"/>
            <a:ext cx="8978900" cy="1092607"/>
          </a:xfrm>
          <a:prstGeom prst="rect">
            <a:avLst/>
          </a:prstGeom>
          <a:ln w="12700">
            <a:miter lim="400000"/>
          </a:ln>
          <a:effectLst>
            <a:outerShdw blurRad="63500" dist="38100" dir="2700000" rotWithShape="0">
              <a:srgbClr val="FFFFFF"/>
            </a:outerShdw>
          </a:effectLst>
          <a:extLst>
            <a:ext uri="{C572A759-6A51-4108-AA02-DFA0A04FC94B}">
              <ma14:wrappingTextBoxFlag xmlns:ma14="http://schemas.microsoft.com/office/mac/drawingml/2011/main" xmlns="" val="1"/>
            </a:ext>
          </a:extLst>
        </p:spPr>
        <p:txBody>
          <a:bodyPr lIns="0" tIns="0" rIns="0" bIns="0">
            <a:spAutoFit/>
          </a:bodyPr>
          <a:lstStyle/>
          <a:p>
            <a:pPr lvl="0">
              <a:defRPr sz="1800">
                <a:solidFill>
                  <a:srgbClr val="000000"/>
                </a:solidFill>
                <a:uFillTx/>
              </a:defRPr>
            </a:pPr>
            <a:r>
              <a:rPr sz="2300" b="1" dirty="0">
                <a:effectLst>
                  <a:outerShdw blurRad="63500" dist="38100" dir="13980000" rotWithShape="0">
                    <a:srgbClr val="FFFFFF"/>
                  </a:outerShdw>
                </a:effectLst>
                <a:uFill>
                  <a:solidFill>
                    <a:srgbClr val="FFFFFF"/>
                  </a:solidFill>
                </a:uFill>
                <a:latin typeface="Arial"/>
                <a:ea typeface="Arial"/>
                <a:cs typeface="Arial"/>
                <a:sym typeface="Arial"/>
              </a:rPr>
              <a:t>B.</a:t>
            </a:r>
            <a:r>
              <a:rPr sz="2300" dirty="0">
                <a:effectLst>
                  <a:outerShdw blurRad="63500" dist="38100" dir="13980000" rotWithShape="0">
                    <a:srgbClr val="FFFFFF"/>
                  </a:outerShdw>
                </a:effectLst>
                <a:uFill>
                  <a:solidFill>
                    <a:srgbClr val="FFFFFF"/>
                  </a:solidFill>
                </a:uFill>
                <a:latin typeface="Arial"/>
                <a:ea typeface="Arial"/>
                <a:cs typeface="Arial"/>
                <a:sym typeface="Arial"/>
              </a:rPr>
              <a:t> </a:t>
            </a:r>
            <a:r>
              <a:rPr lang="en-US" sz="2300" b="1" u="sng" dirty="0">
                <a:effectLst>
                  <a:outerShdw blurRad="63500" dist="38100" dir="13980000" rotWithShape="0">
                    <a:srgbClr val="FFFFFF"/>
                  </a:outerShdw>
                </a:effectLst>
                <a:uFill>
                  <a:solidFill>
                    <a:srgbClr val="000000"/>
                  </a:solidFill>
                </a:uFill>
                <a:latin typeface="Arial" panose="020B0604020202020204" pitchFamily="34" charset="0"/>
                <a:ea typeface="Helvetica"/>
                <a:cs typeface="Arial" panose="020B0604020202020204" pitchFamily="34" charset="0"/>
                <a:sym typeface="Helvetica"/>
              </a:rPr>
              <a:t>National Assembly</a:t>
            </a:r>
            <a:r>
              <a:rPr lang="en-US" sz="2300" b="1" dirty="0">
                <a:effectLst>
                  <a:outerShdw blurRad="63500" dist="38100" dir="13980000" rotWithShape="0">
                    <a:srgbClr val="FFFFFF"/>
                  </a:outerShdw>
                </a:effectLst>
                <a:latin typeface="Arial" panose="020B0604020202020204" pitchFamily="34" charset="0"/>
                <a:ea typeface="Arial"/>
                <a:cs typeface="Arial" panose="020B0604020202020204" pitchFamily="34" charset="0"/>
                <a:sym typeface="Arial"/>
              </a:rPr>
              <a:t> -</a:t>
            </a:r>
            <a:r>
              <a:rPr lang="en-US" sz="2300" dirty="0">
                <a:effectLst>
                  <a:outerShdw blurRad="63500" dist="38100" dir="13980000" rotWithShape="0">
                    <a:srgbClr val="FFFFFF"/>
                  </a:outerShdw>
                </a:effectLst>
                <a:latin typeface="Arial" panose="020B0604020202020204" pitchFamily="34" charset="0"/>
                <a:ea typeface="Arial"/>
                <a:cs typeface="Arial" panose="020B0604020202020204" pitchFamily="34" charset="0"/>
                <a:sym typeface="Arial"/>
              </a:rPr>
              <a:t> 3rd Estate’s new name</a:t>
            </a:r>
            <a:endParaRPr sz="2300" u="sng" dirty="0">
              <a:effectLst>
                <a:outerShdw blurRad="63500" dist="38100" dir="13980000" rotWithShape="0">
                  <a:srgbClr val="FFFFFF"/>
                </a:outerShdw>
              </a:effectLst>
              <a:uFill>
                <a:solidFill>
                  <a:srgbClr val="FFFFFF"/>
                </a:solidFill>
              </a:uFill>
              <a:latin typeface="Arial" panose="020B0604020202020204" pitchFamily="34" charset="0"/>
              <a:ea typeface="Arial"/>
              <a:cs typeface="Arial" panose="020B0604020202020204" pitchFamily="34" charset="0"/>
              <a:sym typeface="Arial"/>
            </a:endParaRPr>
          </a:p>
          <a:p>
            <a:pPr marL="783408" lvl="1" indent="-244928">
              <a:buSzPct val="100000"/>
              <a:buChar char="-"/>
              <a:defRPr sz="1800">
                <a:solidFill>
                  <a:srgbClr val="000000"/>
                </a:solidFill>
                <a:uFillTx/>
              </a:defRPr>
            </a:pPr>
            <a:r>
              <a:rPr sz="2400" dirty="0">
                <a:effectLst>
                  <a:outerShdw blurRad="63500" dist="38100" dir="13980000" rotWithShape="0">
                    <a:srgbClr val="FFFFFF"/>
                  </a:outerShdw>
                </a:effectLst>
                <a:uFill>
                  <a:solidFill>
                    <a:srgbClr val="FFFFFF"/>
                  </a:solidFill>
                </a:uFill>
                <a:latin typeface="Arial"/>
                <a:ea typeface="Arial"/>
                <a:cs typeface="Arial"/>
                <a:sym typeface="Arial"/>
              </a:rPr>
              <a:t>demanded more power</a:t>
            </a:r>
          </a:p>
          <a:p>
            <a:pPr marL="783408" lvl="1" indent="-244928">
              <a:buSzPct val="100000"/>
              <a:buChar char="-"/>
              <a:defRPr sz="1800">
                <a:solidFill>
                  <a:srgbClr val="000000"/>
                </a:solidFill>
                <a:uFillTx/>
              </a:defRPr>
            </a:pPr>
            <a:r>
              <a:rPr sz="2400" dirty="0">
                <a:effectLst>
                  <a:outerShdw blurRad="63500" dist="38100" dir="13980000" rotWithShape="0">
                    <a:srgbClr val="FFFFFF"/>
                  </a:outerShdw>
                </a:effectLst>
                <a:uFill>
                  <a:solidFill>
                    <a:srgbClr val="FFFFFF"/>
                  </a:solidFill>
                </a:uFill>
                <a:latin typeface="Arial"/>
                <a:ea typeface="Arial"/>
                <a:cs typeface="Arial"/>
                <a:sym typeface="Arial"/>
              </a:rPr>
              <a:t>vowed a fair Constitution.</a:t>
            </a:r>
          </a:p>
        </p:txBody>
      </p:sp>
    </p:spTree>
  </p:cSld>
  <p:clrMapOvr>
    <a:masterClrMapping/>
  </p:clrMapOvr>
  <mc:AlternateContent xmlns:mc="http://schemas.openxmlformats.org/markup-compatibility/2006">
    <mc:Choice xmlns:p14="http://schemas.microsoft.com/office/powerpoint/2010/main" Requires="p14">
      <p:transition spd="slow" p14:dur="1500">
        <p:fade/>
      </p:transition>
    </mc:Choice>
    <mc:Fallback>
      <p:transition spd="slow">
        <p:fade/>
      </p:transition>
    </mc:Fallback>
  </mc:AlternateContent>
  <mc:AlternateContent xmlns:mc="http://schemas.openxmlformats.org/markup-compatibility/2006">
    <mc:Choice xmlns:p14="http://schemas.microsoft.com/office/powerpoint/2010/main" Requires="p14">
      <p:timing>
        <p:tnLst>
          <p:par>
            <p:cTn id="1" dur="indefinite" restart="never" fill="hold" nodeType="tmRoot">
              <p:childTnLst>
                <p:seq concurrent="1" prevAc="none" nextAc="seek">
                  <p:cTn id="2" dur="indefinite" fill="hold" nodeType="mainSeq">
                    <p:childTnLst>
                      <p:par>
                        <p:cTn id="3" fill="hold">
                          <p:stCondLst>
                            <p:cond delay="indefinite"/>
                            <p:cond evt="onBegin" delay="0">
                              <p:tn val="2"/>
                            </p:cond>
                          </p:stCondLst>
                          <p:childTnLst>
                            <p:par>
                              <p:cTn id="4" fill="hold">
                                <p:stCondLst>
                                  <p:cond delay="0"/>
                                </p:stCondLst>
                                <p:childTnLst>
                                  <p:par>
                                    <p:cTn id="5" presetID="7" presetClass="exit" presetSubtype="8" fill="hold" grpId="1" nodeType="afterEffect">
                                      <p:stCondLst>
                                        <p:cond delay="0"/>
                                      </p:stCondLst>
                                      <p:iterate>
                                        <p:tmAbs val="0"/>
                                      </p:iterate>
                                      <p:childTnLst>
                                        <p:anim calcmode="lin" valueType="num">
                                          <p:cBhvr>
                                            <p:cTn id="6" dur="1500" fill="hold"/>
                                            <p:tgtEl>
                                              <p:spTgt spid="97"/>
                                            </p:tgtEl>
                                            <p:attrNameLst>
                                              <p:attrName>ppt_x</p:attrName>
                                            </p:attrNameLst>
                                          </p:cBhvr>
                                          <p:tavLst>
                                            <p:tav tm="0">
                                              <p:val>
                                                <p:strVal val="ppt_x"/>
                                              </p:val>
                                            </p:tav>
                                            <p:tav tm="100000">
                                              <p:val>
                                                <p:strVal val="0-ppt_w/2"/>
                                              </p:val>
                                            </p:tav>
                                          </p:tavLst>
                                        </p:anim>
                                        <p:anim calcmode="lin" valueType="num">
                                          <p:cBhvr>
                                            <p:cTn id="7" dur="1500" fill="hold"/>
                                            <p:tgtEl>
                                              <p:spTgt spid="97"/>
                                            </p:tgtEl>
                                            <p:attrNameLst>
                                              <p:attrName>ppt_y</p:attrName>
                                            </p:attrNameLst>
                                          </p:cBhvr>
                                          <p:tavLst>
                                            <p:tav tm="0">
                                              <p:val>
                                                <p:strVal val="ppt_y"/>
                                              </p:val>
                                            </p:tav>
                                            <p:tav tm="100000">
                                              <p:val>
                                                <p:strVal val="ppt_y"/>
                                              </p:val>
                                            </p:tav>
                                          </p:tavLst>
                                        </p:anim>
                                        <p:set>
                                          <p:cBhvr>
                                            <p:cTn id="8" fill="hold">
                                              <p:stCondLst>
                                                <p:cond delay="1499"/>
                                              </p:stCondLst>
                                            </p:cTn>
                                            <p:tgtEl>
                                              <p:spTgt spid="97"/>
                                            </p:tgtEl>
                                            <p:attrNameLst>
                                              <p:attrName>style.visibility</p:attrName>
                                            </p:attrNameLst>
                                          </p:cBhvr>
                                          <p:to>
                                            <p:strVal val="hidden"/>
                                          </p:to>
                                        </p:set>
                                      </p:childTnLst>
                                    </p:cTn>
                                  </p:par>
                                  <p:par>
                                    <p:cTn id="9" presetID="7" presetClass="exit" presetSubtype="8" fill="hold" grpId="2" nodeType="withEffect">
                                      <p:stCondLst>
                                        <p:cond delay="0"/>
                                      </p:stCondLst>
                                      <p:iterate>
                                        <p:tmAbs val="0"/>
                                      </p:iterate>
                                      <p:childTnLst>
                                        <p:anim calcmode="lin" valueType="num">
                                          <p:cBhvr>
                                            <p:cTn id="10" dur="1500" fill="hold"/>
                                            <p:tgtEl>
                                              <p:spTgt spid="96"/>
                                            </p:tgtEl>
                                            <p:attrNameLst>
                                              <p:attrName>ppt_x</p:attrName>
                                            </p:attrNameLst>
                                          </p:cBhvr>
                                          <p:tavLst>
                                            <p:tav tm="0">
                                              <p:val>
                                                <p:strVal val="ppt_x"/>
                                              </p:val>
                                            </p:tav>
                                            <p:tav tm="100000">
                                              <p:val>
                                                <p:strVal val="0-ppt_w/2"/>
                                              </p:val>
                                            </p:tav>
                                          </p:tavLst>
                                        </p:anim>
                                        <p:anim calcmode="lin" valueType="num">
                                          <p:cBhvr>
                                            <p:cTn id="11" dur="1500" fill="hold"/>
                                            <p:tgtEl>
                                              <p:spTgt spid="96"/>
                                            </p:tgtEl>
                                            <p:attrNameLst>
                                              <p:attrName>ppt_y</p:attrName>
                                            </p:attrNameLst>
                                          </p:cBhvr>
                                          <p:tavLst>
                                            <p:tav tm="0">
                                              <p:val>
                                                <p:strVal val="ppt_y"/>
                                              </p:val>
                                            </p:tav>
                                            <p:tav tm="100000">
                                              <p:val>
                                                <p:strVal val="ppt_y"/>
                                              </p:val>
                                            </p:tav>
                                          </p:tavLst>
                                        </p:anim>
                                        <p:set>
                                          <p:cBhvr>
                                            <p:cTn id="12" fill="hold">
                                              <p:stCondLst>
                                                <p:cond delay="1499"/>
                                              </p:stCondLst>
                                            </p:cTn>
                                            <p:tgtEl>
                                              <p:spTgt spid="96"/>
                                            </p:tgtEl>
                                            <p:attrNameLst>
                                              <p:attrName>style.visibility</p:attrName>
                                            </p:attrNameLst>
                                          </p:cBhvr>
                                          <p:to>
                                            <p:strVal val="hidden"/>
                                          </p:to>
                                        </p:set>
                                      </p:childTnLst>
                                    </p:cTn>
                                  </p:par>
                                  <p:par>
                                    <p:cTn id="13" presetID="2" presetClass="entr" presetSubtype="8" fill="hold" grpId="3" nodeType="withEffect" p14:presetBounceEnd="50000">
                                      <p:stCondLst>
                                        <p:cond delay="500"/>
                                      </p:stCondLst>
                                      <p:iterate>
                                        <p:tmAbs val="0"/>
                                      </p:iterate>
                                      <p:childTnLst>
                                        <p:set>
                                          <p:cBhvr>
                                            <p:cTn id="14" fill="hold"/>
                                            <p:tgtEl>
                                              <p:spTgt spid="92"/>
                                            </p:tgtEl>
                                            <p:attrNameLst>
                                              <p:attrName>style.visibility</p:attrName>
                                            </p:attrNameLst>
                                          </p:cBhvr>
                                          <p:to>
                                            <p:strVal val="visible"/>
                                          </p:to>
                                        </p:set>
                                        <p:anim calcmode="lin" valueType="num" p14:bounceEnd="50000">
                                          <p:cBhvr>
                                            <p:cTn id="15" dur="1000" fill="hold"/>
                                            <p:tgtEl>
                                              <p:spTgt spid="92"/>
                                            </p:tgtEl>
                                            <p:attrNameLst>
                                              <p:attrName>ppt_x</p:attrName>
                                            </p:attrNameLst>
                                          </p:cBhvr>
                                          <p:tavLst>
                                            <p:tav tm="0">
                                              <p:val>
                                                <p:strVal val="0-#ppt_w/2"/>
                                              </p:val>
                                            </p:tav>
                                            <p:tav tm="100000">
                                              <p:val>
                                                <p:strVal val="#ppt_x"/>
                                              </p:val>
                                            </p:tav>
                                          </p:tavLst>
                                        </p:anim>
                                        <p:anim calcmode="lin" valueType="num" p14:bounceEnd="50000">
                                          <p:cBhvr>
                                            <p:cTn id="16" dur="1000" fill="hold"/>
                                            <p:tgtEl>
                                              <p:spTgt spid="92"/>
                                            </p:tgtEl>
                                            <p:attrNameLst>
                                              <p:attrName>ppt_y</p:attrName>
                                            </p:attrNameLst>
                                          </p:cBhvr>
                                          <p:tavLst>
                                            <p:tav tm="0">
                                              <p:val>
                                                <p:strVal val="#ppt_y"/>
                                              </p:val>
                                            </p:tav>
                                            <p:tav tm="100000">
                                              <p:val>
                                                <p:strVal val="#ppt_y"/>
                                              </p:val>
                                            </p:tav>
                                          </p:tavLst>
                                        </p:anim>
                                      </p:childTnLst>
                                    </p:cTn>
                                  </p:par>
                                  <p:par>
                                    <p:cTn id="17" presetID="2" presetClass="entr" presetSubtype="8" fill="hold" grpId="0" nodeType="withEffect" p14:presetBounceEnd="50000">
                                      <p:stCondLst>
                                        <p:cond delay="1000"/>
                                      </p:stCondLst>
                                      <p:childTnLst>
                                        <p:set>
                                          <p:cBhvr>
                                            <p:cTn id="18" dur="1" fill="hold">
                                              <p:stCondLst>
                                                <p:cond delay="0"/>
                                              </p:stCondLst>
                                            </p:cTn>
                                            <p:tgtEl>
                                              <p:spTgt spid="98"/>
                                            </p:tgtEl>
                                            <p:attrNameLst>
                                              <p:attrName>style.visibility</p:attrName>
                                            </p:attrNameLst>
                                          </p:cBhvr>
                                          <p:to>
                                            <p:strVal val="visible"/>
                                          </p:to>
                                        </p:set>
                                        <p:anim calcmode="lin" valueType="num" p14:bounceEnd="50000">
                                          <p:cBhvr additive="base">
                                            <p:cTn id="19" dur="1000" fill="hold"/>
                                            <p:tgtEl>
                                              <p:spTgt spid="98"/>
                                            </p:tgtEl>
                                            <p:attrNameLst>
                                              <p:attrName>ppt_x</p:attrName>
                                            </p:attrNameLst>
                                          </p:cBhvr>
                                          <p:tavLst>
                                            <p:tav tm="0">
                                              <p:val>
                                                <p:strVal val="0-#ppt_w/2"/>
                                              </p:val>
                                            </p:tav>
                                            <p:tav tm="100000">
                                              <p:val>
                                                <p:strVal val="#ppt_x"/>
                                              </p:val>
                                            </p:tav>
                                          </p:tavLst>
                                        </p:anim>
                                        <p:anim calcmode="lin" valueType="num" p14:bounceEnd="50000">
                                          <p:cBhvr additive="base">
                                            <p:cTn id="20" dur="1000" fill="hold"/>
                                            <p:tgtEl>
                                              <p:spTgt spid="9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 grpId="3" animBg="1" advAuto="0"/>
          <p:bldP spid="96" grpId="2" animBg="1" advAuto="0"/>
          <p:bldP spid="97" grpId="1" animBg="1" advAuto="0"/>
          <p:bldP spid="98" grpId="0" animBg="1"/>
        </p:bldLst>
      </p:timing>
    </mc:Choice>
    <mc:Fallback>
      <p:timing>
        <p:tnLst>
          <p:par>
            <p:cTn id="1" dur="indefinite" restart="never" fill="hold" nodeType="tmRoot">
              <p:childTnLst>
                <p:seq concurrent="1" prevAc="none" nextAc="seek">
                  <p:cTn id="2" dur="indefinite" fill="hold" nodeType="mainSeq">
                    <p:childTnLst>
                      <p:par>
                        <p:cTn id="3" fill="hold">
                          <p:stCondLst>
                            <p:cond delay="indefinite"/>
                            <p:cond evt="onBegin" delay="0">
                              <p:tn val="2"/>
                            </p:cond>
                          </p:stCondLst>
                          <p:childTnLst>
                            <p:par>
                              <p:cTn id="4" fill="hold">
                                <p:stCondLst>
                                  <p:cond delay="0"/>
                                </p:stCondLst>
                                <p:childTnLst>
                                  <p:par>
                                    <p:cTn id="5" presetID="7" presetClass="exit" presetSubtype="8" fill="hold" grpId="1" nodeType="afterEffect">
                                      <p:stCondLst>
                                        <p:cond delay="0"/>
                                      </p:stCondLst>
                                      <p:iterate>
                                        <p:tmAbs val="0"/>
                                      </p:iterate>
                                      <p:childTnLst>
                                        <p:anim calcmode="lin" valueType="num">
                                          <p:cBhvr>
                                            <p:cTn id="6" dur="1500" fill="hold"/>
                                            <p:tgtEl>
                                              <p:spTgt spid="97"/>
                                            </p:tgtEl>
                                            <p:attrNameLst>
                                              <p:attrName>ppt_x</p:attrName>
                                            </p:attrNameLst>
                                          </p:cBhvr>
                                          <p:tavLst>
                                            <p:tav tm="0">
                                              <p:val>
                                                <p:strVal val="ppt_x"/>
                                              </p:val>
                                            </p:tav>
                                            <p:tav tm="100000">
                                              <p:val>
                                                <p:strVal val="0-ppt_w/2"/>
                                              </p:val>
                                            </p:tav>
                                          </p:tavLst>
                                        </p:anim>
                                        <p:anim calcmode="lin" valueType="num">
                                          <p:cBhvr>
                                            <p:cTn id="7" dur="1500" fill="hold"/>
                                            <p:tgtEl>
                                              <p:spTgt spid="97"/>
                                            </p:tgtEl>
                                            <p:attrNameLst>
                                              <p:attrName>ppt_y</p:attrName>
                                            </p:attrNameLst>
                                          </p:cBhvr>
                                          <p:tavLst>
                                            <p:tav tm="0">
                                              <p:val>
                                                <p:strVal val="ppt_y"/>
                                              </p:val>
                                            </p:tav>
                                            <p:tav tm="100000">
                                              <p:val>
                                                <p:strVal val="ppt_y"/>
                                              </p:val>
                                            </p:tav>
                                          </p:tavLst>
                                        </p:anim>
                                        <p:set>
                                          <p:cBhvr>
                                            <p:cTn id="8" fill="hold">
                                              <p:stCondLst>
                                                <p:cond delay="1499"/>
                                              </p:stCondLst>
                                            </p:cTn>
                                            <p:tgtEl>
                                              <p:spTgt spid="97"/>
                                            </p:tgtEl>
                                            <p:attrNameLst>
                                              <p:attrName>style.visibility</p:attrName>
                                            </p:attrNameLst>
                                          </p:cBhvr>
                                          <p:to>
                                            <p:strVal val="hidden"/>
                                          </p:to>
                                        </p:set>
                                      </p:childTnLst>
                                    </p:cTn>
                                  </p:par>
                                  <p:par>
                                    <p:cTn id="9" presetID="7" presetClass="exit" presetSubtype="8" fill="hold" grpId="2" nodeType="withEffect">
                                      <p:stCondLst>
                                        <p:cond delay="0"/>
                                      </p:stCondLst>
                                      <p:iterate>
                                        <p:tmAbs val="0"/>
                                      </p:iterate>
                                      <p:childTnLst>
                                        <p:anim calcmode="lin" valueType="num">
                                          <p:cBhvr>
                                            <p:cTn id="10" dur="1500" fill="hold"/>
                                            <p:tgtEl>
                                              <p:spTgt spid="96"/>
                                            </p:tgtEl>
                                            <p:attrNameLst>
                                              <p:attrName>ppt_x</p:attrName>
                                            </p:attrNameLst>
                                          </p:cBhvr>
                                          <p:tavLst>
                                            <p:tav tm="0">
                                              <p:val>
                                                <p:strVal val="ppt_x"/>
                                              </p:val>
                                            </p:tav>
                                            <p:tav tm="100000">
                                              <p:val>
                                                <p:strVal val="0-ppt_w/2"/>
                                              </p:val>
                                            </p:tav>
                                          </p:tavLst>
                                        </p:anim>
                                        <p:anim calcmode="lin" valueType="num">
                                          <p:cBhvr>
                                            <p:cTn id="11" dur="1500" fill="hold"/>
                                            <p:tgtEl>
                                              <p:spTgt spid="96"/>
                                            </p:tgtEl>
                                            <p:attrNameLst>
                                              <p:attrName>ppt_y</p:attrName>
                                            </p:attrNameLst>
                                          </p:cBhvr>
                                          <p:tavLst>
                                            <p:tav tm="0">
                                              <p:val>
                                                <p:strVal val="ppt_y"/>
                                              </p:val>
                                            </p:tav>
                                            <p:tav tm="100000">
                                              <p:val>
                                                <p:strVal val="ppt_y"/>
                                              </p:val>
                                            </p:tav>
                                          </p:tavLst>
                                        </p:anim>
                                        <p:set>
                                          <p:cBhvr>
                                            <p:cTn id="12" fill="hold">
                                              <p:stCondLst>
                                                <p:cond delay="1499"/>
                                              </p:stCondLst>
                                            </p:cTn>
                                            <p:tgtEl>
                                              <p:spTgt spid="96"/>
                                            </p:tgtEl>
                                            <p:attrNameLst>
                                              <p:attrName>style.visibility</p:attrName>
                                            </p:attrNameLst>
                                          </p:cBhvr>
                                          <p:to>
                                            <p:strVal val="hidden"/>
                                          </p:to>
                                        </p:set>
                                      </p:childTnLst>
                                    </p:cTn>
                                  </p:par>
                                  <p:par>
                                    <p:cTn id="13" presetID="2" presetClass="entr" presetSubtype="8" fill="hold" grpId="3" nodeType="withEffect">
                                      <p:stCondLst>
                                        <p:cond delay="500"/>
                                      </p:stCondLst>
                                      <p:iterate>
                                        <p:tmAbs val="0"/>
                                      </p:iterate>
                                      <p:childTnLst>
                                        <p:set>
                                          <p:cBhvr>
                                            <p:cTn id="14" fill="hold"/>
                                            <p:tgtEl>
                                              <p:spTgt spid="92"/>
                                            </p:tgtEl>
                                            <p:attrNameLst>
                                              <p:attrName>style.visibility</p:attrName>
                                            </p:attrNameLst>
                                          </p:cBhvr>
                                          <p:to>
                                            <p:strVal val="visible"/>
                                          </p:to>
                                        </p:set>
                                        <p:anim calcmode="lin" valueType="num">
                                          <p:cBhvr>
                                            <p:cTn id="15" dur="1000" fill="hold"/>
                                            <p:tgtEl>
                                              <p:spTgt spid="92"/>
                                            </p:tgtEl>
                                            <p:attrNameLst>
                                              <p:attrName>ppt_x</p:attrName>
                                            </p:attrNameLst>
                                          </p:cBhvr>
                                          <p:tavLst>
                                            <p:tav tm="0">
                                              <p:val>
                                                <p:strVal val="0-#ppt_w/2"/>
                                              </p:val>
                                            </p:tav>
                                            <p:tav tm="100000">
                                              <p:val>
                                                <p:strVal val="#ppt_x"/>
                                              </p:val>
                                            </p:tav>
                                          </p:tavLst>
                                        </p:anim>
                                        <p:anim calcmode="lin" valueType="num">
                                          <p:cBhvr>
                                            <p:cTn id="16" dur="1000" fill="hold"/>
                                            <p:tgtEl>
                                              <p:spTgt spid="92"/>
                                            </p:tgtEl>
                                            <p:attrNameLst>
                                              <p:attrName>ppt_y</p:attrName>
                                            </p:attrNameLst>
                                          </p:cBhvr>
                                          <p:tavLst>
                                            <p:tav tm="0">
                                              <p:val>
                                                <p:strVal val="#ppt_y"/>
                                              </p:val>
                                            </p:tav>
                                            <p:tav tm="100000">
                                              <p:val>
                                                <p:strVal val="#ppt_y"/>
                                              </p:val>
                                            </p:tav>
                                          </p:tavLst>
                                        </p:anim>
                                      </p:childTnLst>
                                    </p:cTn>
                                  </p:par>
                                  <p:par>
                                    <p:cTn id="17" presetID="2" presetClass="entr" presetSubtype="8" fill="hold" grpId="0" nodeType="withEffect">
                                      <p:stCondLst>
                                        <p:cond delay="1000"/>
                                      </p:stCondLst>
                                      <p:childTnLst>
                                        <p:set>
                                          <p:cBhvr>
                                            <p:cTn id="18" dur="1" fill="hold">
                                              <p:stCondLst>
                                                <p:cond delay="0"/>
                                              </p:stCondLst>
                                            </p:cTn>
                                            <p:tgtEl>
                                              <p:spTgt spid="98"/>
                                            </p:tgtEl>
                                            <p:attrNameLst>
                                              <p:attrName>style.visibility</p:attrName>
                                            </p:attrNameLst>
                                          </p:cBhvr>
                                          <p:to>
                                            <p:strVal val="visible"/>
                                          </p:to>
                                        </p:set>
                                        <p:anim calcmode="lin" valueType="num">
                                          <p:cBhvr additive="base">
                                            <p:cTn id="19" dur="1000" fill="hold"/>
                                            <p:tgtEl>
                                              <p:spTgt spid="98"/>
                                            </p:tgtEl>
                                            <p:attrNameLst>
                                              <p:attrName>ppt_x</p:attrName>
                                            </p:attrNameLst>
                                          </p:cBhvr>
                                          <p:tavLst>
                                            <p:tav tm="0">
                                              <p:val>
                                                <p:strVal val="0-#ppt_w/2"/>
                                              </p:val>
                                            </p:tav>
                                            <p:tav tm="100000">
                                              <p:val>
                                                <p:strVal val="#ppt_x"/>
                                              </p:val>
                                            </p:tav>
                                          </p:tavLst>
                                        </p:anim>
                                        <p:anim calcmode="lin" valueType="num">
                                          <p:cBhvr additive="base">
                                            <p:cTn id="20" dur="1000" fill="hold"/>
                                            <p:tgtEl>
                                              <p:spTgt spid="9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 grpId="3" animBg="1" advAuto="0"/>
          <p:bldP spid="96" grpId="2" animBg="1" advAuto="0"/>
          <p:bldP spid="97" grpId="1" animBg="1" advAuto="0"/>
          <p:bldP spid="98" grpId="0" animBg="1"/>
        </p:bldLst>
      </p:timing>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 name="Shape 102"/>
          <p:cNvSpPr/>
          <p:nvPr/>
        </p:nvSpPr>
        <p:spPr>
          <a:xfrm>
            <a:off x="114300" y="1892300"/>
            <a:ext cx="4064000" cy="2954655"/>
          </a:xfrm>
          <a:prstGeom prst="rect">
            <a:avLst/>
          </a:prstGeom>
          <a:ln w="12700">
            <a:miter lim="400000"/>
          </a:ln>
          <a:effectLst>
            <a:outerShdw blurRad="63500" dist="38100" dir="2700000" rotWithShape="0">
              <a:srgbClr val="000000">
                <a:alpha val="53816"/>
              </a:srgbClr>
            </a:outerShdw>
          </a:effectLst>
          <a:extLst>
            <a:ext uri="{C572A759-6A51-4108-AA02-DFA0A04FC94B}">
              <ma14:wrappingTextBoxFlag xmlns:ma14="http://schemas.microsoft.com/office/mac/drawingml/2011/main" xmlns="" val="1"/>
            </a:ext>
          </a:extLst>
        </p:spPr>
        <p:txBody>
          <a:bodyPr lIns="0" tIns="0" rIns="0" bIns="0">
            <a:spAutoFit/>
          </a:bodyPr>
          <a:lstStyle/>
          <a:p>
            <a:pPr marL="370841" lvl="0" indent="-365761">
              <a:buClr>
                <a:srgbClr val="FFFFFF"/>
              </a:buClr>
              <a:buFont typeface="Arial"/>
              <a:defRPr sz="1800">
                <a:solidFill>
                  <a:srgbClr val="000000"/>
                </a:solidFill>
                <a:uFillTx/>
              </a:defRPr>
            </a:pPr>
            <a:r>
              <a:rPr sz="2400" b="1" dirty="0">
                <a:uFill>
                  <a:solidFill>
                    <a:srgbClr val="FFFFFF"/>
                  </a:solidFill>
                </a:uFill>
                <a:latin typeface="Arial"/>
                <a:ea typeface="Arial"/>
                <a:cs typeface="Arial"/>
                <a:sym typeface="Arial"/>
              </a:rPr>
              <a:t>C. </a:t>
            </a:r>
            <a:r>
              <a:rPr sz="2400" dirty="0">
                <a:uFill>
                  <a:solidFill>
                    <a:srgbClr val="FFFFFF"/>
                  </a:solidFill>
                </a:uFill>
                <a:latin typeface="Arial"/>
                <a:ea typeface="Arial"/>
                <a:cs typeface="Arial"/>
                <a:sym typeface="Arial"/>
              </a:rPr>
              <a:t>King tried to stop the National  Assembly - led to. . .</a:t>
            </a:r>
          </a:p>
          <a:p>
            <a:pPr marL="370841" lvl="1" indent="-22861">
              <a:buClr>
                <a:srgbClr val="FFFFFF"/>
              </a:buClr>
              <a:buFont typeface="Arial"/>
              <a:defRPr sz="1800">
                <a:solidFill>
                  <a:srgbClr val="000000"/>
                </a:solidFill>
                <a:uFillTx/>
              </a:defRPr>
            </a:pPr>
            <a:r>
              <a:rPr sz="2400" dirty="0">
                <a:uFill>
                  <a:solidFill>
                    <a:srgbClr val="FFFFFF"/>
                  </a:solidFill>
                </a:uFill>
                <a:latin typeface="Arial"/>
                <a:ea typeface="Arial"/>
                <a:cs typeface="Arial"/>
                <a:sym typeface="Arial"/>
              </a:rPr>
              <a:t>• a mob overtook the </a:t>
            </a:r>
            <a:r>
              <a:rPr sz="2400" b="1" u="sng" dirty="0">
                <a:uFillTx/>
                <a:latin typeface="Arial"/>
                <a:ea typeface="Arial"/>
                <a:cs typeface="Arial"/>
                <a:sym typeface="Arial"/>
              </a:rPr>
              <a:t>Bastille</a:t>
            </a:r>
            <a:r>
              <a:rPr sz="2400" dirty="0">
                <a:uFill>
                  <a:solidFill>
                    <a:srgbClr val="FFFFFF"/>
                  </a:solidFill>
                </a:uFill>
                <a:latin typeface="Arial"/>
                <a:ea typeface="Arial"/>
                <a:cs typeface="Arial"/>
                <a:sym typeface="Arial"/>
              </a:rPr>
              <a:t> to steal weapons</a:t>
            </a:r>
          </a:p>
          <a:p>
            <a:pPr marL="370841" lvl="1" indent="-22861">
              <a:buClr>
                <a:srgbClr val="FFFFFF"/>
              </a:buClr>
              <a:buFont typeface="Arial"/>
              <a:defRPr sz="1800">
                <a:solidFill>
                  <a:srgbClr val="000000"/>
                </a:solidFill>
                <a:uFillTx/>
              </a:defRPr>
            </a:pPr>
            <a:endParaRPr sz="2400" dirty="0">
              <a:uFill>
                <a:solidFill>
                  <a:srgbClr val="FFFFFF"/>
                </a:solidFill>
              </a:uFill>
              <a:latin typeface="Arial"/>
              <a:ea typeface="Arial"/>
              <a:cs typeface="Arial"/>
              <a:sym typeface="Arial"/>
            </a:endParaRPr>
          </a:p>
          <a:p>
            <a:pPr marL="370841" lvl="1" indent="-22861">
              <a:buClr>
                <a:srgbClr val="FFFFFF"/>
              </a:buClr>
              <a:buFont typeface="Arial"/>
              <a:defRPr sz="1800">
                <a:solidFill>
                  <a:srgbClr val="000000"/>
                </a:solidFill>
                <a:uFillTx/>
              </a:defRPr>
            </a:pPr>
            <a:r>
              <a:rPr sz="2400" dirty="0">
                <a:uFill>
                  <a:solidFill>
                    <a:srgbClr val="FFFFFF"/>
                  </a:solidFill>
                </a:uFill>
                <a:latin typeface="Arial"/>
                <a:ea typeface="Arial"/>
                <a:cs typeface="Arial"/>
                <a:sym typeface="Arial"/>
              </a:rPr>
              <a:t>• </a:t>
            </a:r>
            <a:r>
              <a:rPr sz="2400" b="1" u="sng" dirty="0">
                <a:uFillTx/>
                <a:latin typeface="Arial"/>
                <a:ea typeface="Arial"/>
                <a:cs typeface="Arial"/>
                <a:sym typeface="Arial"/>
              </a:rPr>
              <a:t>Great Fear </a:t>
            </a:r>
            <a:r>
              <a:rPr sz="2400" b="1" dirty="0">
                <a:uFill>
                  <a:solidFill>
                    <a:srgbClr val="FFFFFF"/>
                  </a:solidFill>
                </a:uFill>
                <a:latin typeface="Arial"/>
                <a:ea typeface="Arial"/>
                <a:cs typeface="Arial"/>
                <a:sym typeface="Arial"/>
              </a:rPr>
              <a:t>- </a:t>
            </a:r>
            <a:r>
              <a:rPr sz="2400" dirty="0">
                <a:uFill>
                  <a:solidFill>
                    <a:srgbClr val="FFFFFF"/>
                  </a:solidFill>
                </a:uFill>
                <a:latin typeface="Arial"/>
                <a:ea typeface="Arial"/>
                <a:cs typeface="Arial"/>
                <a:sym typeface="Arial"/>
              </a:rPr>
              <a:t>a peasant revolt, attacking landlords</a:t>
            </a:r>
          </a:p>
        </p:txBody>
      </p:sp>
      <p:pic>
        <p:nvPicPr>
          <p:cNvPr id="103" name="bastille2.jpg"/>
          <p:cNvPicPr/>
          <p:nvPr/>
        </p:nvPicPr>
        <p:blipFill>
          <a:blip r:embed="rId3"/>
          <a:stretch>
            <a:fillRect/>
          </a:stretch>
        </p:blipFill>
        <p:spPr>
          <a:xfrm>
            <a:off x="4191000" y="711200"/>
            <a:ext cx="4953001" cy="5308600"/>
          </a:xfrm>
          <a:prstGeom prst="rect">
            <a:avLst/>
          </a:prstGeom>
          <a:ln w="12700">
            <a:miter lim="400000"/>
          </a:ln>
          <a:effectLst>
            <a:outerShdw blurRad="63500" dist="50800" dir="2700000" rotWithShape="0">
              <a:srgbClr val="000000">
                <a:alpha val="75000"/>
              </a:srgbClr>
            </a:outerShdw>
          </a:effectLst>
        </p:spPr>
      </p:pic>
      <p:pic>
        <p:nvPicPr>
          <p:cNvPr id="104" name="French Revolution TEXT.png"/>
          <p:cNvPicPr/>
          <p:nvPr/>
        </p:nvPicPr>
        <p:blipFill>
          <a:blip r:embed="rId4"/>
          <a:stretch>
            <a:fillRect/>
          </a:stretch>
        </p:blipFill>
        <p:spPr>
          <a:xfrm>
            <a:off x="287571" y="236934"/>
            <a:ext cx="8352958" cy="821532"/>
          </a:xfrm>
          <a:prstGeom prst="rect">
            <a:avLst/>
          </a:prstGeom>
          <a:ln w="12700">
            <a:round/>
          </a:ln>
          <a:effectLst>
            <a:outerShdw blurRad="50800" dist="76200" dir="2700000" rotWithShape="0">
              <a:srgbClr val="000000"/>
            </a:outerShdw>
          </a:effectLst>
        </p:spPr>
      </p:pic>
      <p:sp>
        <p:nvSpPr>
          <p:cNvPr id="105" name="Shape 105"/>
          <p:cNvSpPr/>
          <p:nvPr/>
        </p:nvSpPr>
        <p:spPr>
          <a:xfrm>
            <a:off x="4331435" y="6093801"/>
            <a:ext cx="4307469" cy="373107"/>
          </a:xfrm>
          <a:prstGeom prst="rect">
            <a:avLst/>
          </a:prstGeom>
          <a:ln w="12700">
            <a:miter lim="400000"/>
          </a:ln>
          <a:extLst>
            <a:ext uri="{C572A759-6A51-4108-AA02-DFA0A04FC94B}">
              <ma14:wrappingTextBoxFlag xmlns:ma14="http://schemas.microsoft.com/office/mac/drawingml/2011/main" xmlns="" val="1"/>
            </a:ext>
          </a:extLst>
        </p:spPr>
        <p:txBody>
          <a:bodyPr wrap="none" lIns="50800" tIns="50800" rIns="50800" bIns="50800" anchor="ctr">
            <a:spAutoFit/>
          </a:bodyPr>
          <a:lstStyle/>
          <a:p>
            <a:pPr lvl="0">
              <a:defRPr sz="1800">
                <a:solidFill>
                  <a:srgbClr val="000000"/>
                </a:solidFill>
                <a:uFillTx/>
              </a:defRPr>
            </a:pPr>
            <a:r>
              <a:rPr sz="1900" b="1">
                <a:solidFill>
                  <a:srgbClr val="FFFFFF"/>
                </a:solidFill>
                <a:uFill>
                  <a:solidFill>
                    <a:srgbClr val="FFFFFF"/>
                  </a:solidFill>
                </a:uFill>
                <a:latin typeface="Arial"/>
                <a:ea typeface="Arial"/>
                <a:cs typeface="Arial"/>
                <a:sym typeface="Arial"/>
              </a:rPr>
              <a:t>Painting:</a:t>
            </a:r>
            <a:r>
              <a:rPr sz="1900">
                <a:solidFill>
                  <a:srgbClr val="FFFFFF"/>
                </a:solidFill>
                <a:uFill>
                  <a:solidFill>
                    <a:srgbClr val="FFFFFF"/>
                  </a:solidFill>
                </a:uFill>
                <a:latin typeface="Arial"/>
                <a:ea typeface="Arial"/>
                <a:cs typeface="Arial"/>
                <a:sym typeface="Arial"/>
              </a:rPr>
              <a:t> The Bastille stormed by Mob</a:t>
            </a:r>
          </a:p>
        </p:txBody>
      </p:sp>
    </p:spTree>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 name="Shape 102"/>
          <p:cNvSpPr/>
          <p:nvPr/>
        </p:nvSpPr>
        <p:spPr>
          <a:xfrm>
            <a:off x="114300" y="1892300"/>
            <a:ext cx="4064000" cy="2954655"/>
          </a:xfrm>
          <a:prstGeom prst="rect">
            <a:avLst/>
          </a:prstGeom>
          <a:ln w="12700">
            <a:miter lim="400000"/>
          </a:ln>
          <a:effectLst>
            <a:outerShdw blurRad="63500" dist="38100" dir="2700000" rotWithShape="0">
              <a:srgbClr val="000000">
                <a:alpha val="53816"/>
              </a:srgbClr>
            </a:outerShdw>
          </a:effectLst>
          <a:extLst>
            <a:ext uri="{C572A759-6A51-4108-AA02-DFA0A04FC94B}">
              <ma14:wrappingTextBoxFlag xmlns:ma14="http://schemas.microsoft.com/office/mac/drawingml/2011/main" xmlns="" val="1"/>
            </a:ext>
          </a:extLst>
        </p:spPr>
        <p:txBody>
          <a:bodyPr lIns="0" tIns="0" rIns="0" bIns="0">
            <a:spAutoFit/>
          </a:bodyPr>
          <a:lstStyle/>
          <a:p>
            <a:pPr marL="370841" lvl="0" indent="-365761">
              <a:buClr>
                <a:srgbClr val="FFFFFF"/>
              </a:buClr>
              <a:buFont typeface="Arial"/>
              <a:defRPr sz="1800">
                <a:solidFill>
                  <a:srgbClr val="000000"/>
                </a:solidFill>
                <a:uFillTx/>
              </a:defRPr>
            </a:pPr>
            <a:r>
              <a:rPr sz="2400" b="1" dirty="0">
                <a:uFill>
                  <a:solidFill>
                    <a:srgbClr val="FFFFFF"/>
                  </a:solidFill>
                </a:uFill>
                <a:latin typeface="Arial"/>
                <a:ea typeface="Arial"/>
                <a:cs typeface="Arial"/>
                <a:sym typeface="Arial"/>
              </a:rPr>
              <a:t>C. </a:t>
            </a:r>
            <a:r>
              <a:rPr sz="2400" dirty="0">
                <a:uFill>
                  <a:solidFill>
                    <a:srgbClr val="FFFFFF"/>
                  </a:solidFill>
                </a:uFill>
                <a:latin typeface="Arial"/>
                <a:ea typeface="Arial"/>
                <a:cs typeface="Arial"/>
                <a:sym typeface="Arial"/>
              </a:rPr>
              <a:t>King tried to stop the National  Assembly - led to. . .</a:t>
            </a:r>
          </a:p>
          <a:p>
            <a:pPr marL="370841" lvl="1" indent="-22861">
              <a:buClr>
                <a:srgbClr val="FFFFFF"/>
              </a:buClr>
              <a:buFont typeface="Arial"/>
              <a:defRPr sz="1800">
                <a:solidFill>
                  <a:srgbClr val="000000"/>
                </a:solidFill>
                <a:uFillTx/>
              </a:defRPr>
            </a:pPr>
            <a:r>
              <a:rPr sz="2400" dirty="0">
                <a:uFill>
                  <a:solidFill>
                    <a:srgbClr val="FFFFFF"/>
                  </a:solidFill>
                </a:uFill>
                <a:latin typeface="Arial"/>
                <a:ea typeface="Arial"/>
                <a:cs typeface="Arial"/>
                <a:sym typeface="Arial"/>
              </a:rPr>
              <a:t>• a mob overtook the </a:t>
            </a:r>
            <a:r>
              <a:rPr sz="2400" b="1" u="sng" dirty="0">
                <a:uFillTx/>
                <a:latin typeface="Arial"/>
                <a:ea typeface="Arial"/>
                <a:cs typeface="Arial"/>
                <a:sym typeface="Arial"/>
              </a:rPr>
              <a:t>Bastille</a:t>
            </a:r>
            <a:r>
              <a:rPr sz="2400" dirty="0">
                <a:uFill>
                  <a:solidFill>
                    <a:srgbClr val="FFFFFF"/>
                  </a:solidFill>
                </a:uFill>
                <a:latin typeface="Arial"/>
                <a:ea typeface="Arial"/>
                <a:cs typeface="Arial"/>
                <a:sym typeface="Arial"/>
              </a:rPr>
              <a:t> to steal weapons</a:t>
            </a:r>
          </a:p>
          <a:p>
            <a:pPr marL="370841" lvl="1" indent="-22861">
              <a:buClr>
                <a:srgbClr val="FFFFFF"/>
              </a:buClr>
              <a:buFont typeface="Arial"/>
              <a:defRPr sz="1800">
                <a:solidFill>
                  <a:srgbClr val="000000"/>
                </a:solidFill>
                <a:uFillTx/>
              </a:defRPr>
            </a:pPr>
            <a:endParaRPr sz="2400" dirty="0">
              <a:uFill>
                <a:solidFill>
                  <a:srgbClr val="FFFFFF"/>
                </a:solidFill>
              </a:uFill>
              <a:latin typeface="Arial"/>
              <a:ea typeface="Arial"/>
              <a:cs typeface="Arial"/>
              <a:sym typeface="Arial"/>
            </a:endParaRPr>
          </a:p>
          <a:p>
            <a:pPr marL="370841" lvl="1" indent="-22861">
              <a:buClr>
                <a:srgbClr val="FFFFFF"/>
              </a:buClr>
              <a:buFont typeface="Arial"/>
              <a:defRPr sz="1800">
                <a:solidFill>
                  <a:srgbClr val="000000"/>
                </a:solidFill>
                <a:uFillTx/>
              </a:defRPr>
            </a:pPr>
            <a:r>
              <a:rPr sz="2400" dirty="0">
                <a:uFill>
                  <a:solidFill>
                    <a:srgbClr val="FFFFFF"/>
                  </a:solidFill>
                </a:uFill>
                <a:latin typeface="Arial"/>
                <a:ea typeface="Arial"/>
                <a:cs typeface="Arial"/>
                <a:sym typeface="Arial"/>
              </a:rPr>
              <a:t>• </a:t>
            </a:r>
            <a:r>
              <a:rPr sz="2400" b="1" u="sng" dirty="0">
                <a:uFillTx/>
                <a:latin typeface="Arial"/>
                <a:ea typeface="Arial"/>
                <a:cs typeface="Arial"/>
                <a:sym typeface="Arial"/>
              </a:rPr>
              <a:t>Great Fear </a:t>
            </a:r>
            <a:r>
              <a:rPr sz="2400" b="1" dirty="0">
                <a:uFill>
                  <a:solidFill>
                    <a:srgbClr val="FFFFFF"/>
                  </a:solidFill>
                </a:uFill>
                <a:latin typeface="Arial"/>
                <a:ea typeface="Arial"/>
                <a:cs typeface="Arial"/>
                <a:sym typeface="Arial"/>
              </a:rPr>
              <a:t>- </a:t>
            </a:r>
            <a:r>
              <a:rPr sz="2400" dirty="0">
                <a:uFill>
                  <a:solidFill>
                    <a:srgbClr val="FFFFFF"/>
                  </a:solidFill>
                </a:uFill>
                <a:latin typeface="Arial"/>
                <a:ea typeface="Arial"/>
                <a:cs typeface="Arial"/>
                <a:sym typeface="Arial"/>
              </a:rPr>
              <a:t>a peasant revolt, attacking landlords</a:t>
            </a:r>
          </a:p>
        </p:txBody>
      </p:sp>
      <p:pic>
        <p:nvPicPr>
          <p:cNvPr id="103" name="bastille2.jpg"/>
          <p:cNvPicPr/>
          <p:nvPr/>
        </p:nvPicPr>
        <p:blipFill>
          <a:blip r:embed="rId5"/>
          <a:stretch>
            <a:fillRect/>
          </a:stretch>
        </p:blipFill>
        <p:spPr>
          <a:xfrm>
            <a:off x="4191000" y="711200"/>
            <a:ext cx="4953001" cy="5308600"/>
          </a:xfrm>
          <a:prstGeom prst="rect">
            <a:avLst/>
          </a:prstGeom>
          <a:ln w="12700">
            <a:miter lim="400000"/>
          </a:ln>
          <a:effectLst>
            <a:outerShdw blurRad="63500" dist="50800" dir="2700000" rotWithShape="0">
              <a:srgbClr val="000000">
                <a:alpha val="75000"/>
              </a:srgbClr>
            </a:outerShdw>
          </a:effectLst>
        </p:spPr>
      </p:pic>
      <p:pic>
        <p:nvPicPr>
          <p:cNvPr id="104" name="French Revolution TEXT.png"/>
          <p:cNvPicPr/>
          <p:nvPr/>
        </p:nvPicPr>
        <p:blipFill>
          <a:blip r:embed="rId6"/>
          <a:stretch>
            <a:fillRect/>
          </a:stretch>
        </p:blipFill>
        <p:spPr>
          <a:xfrm>
            <a:off x="287571" y="236934"/>
            <a:ext cx="8352958" cy="821532"/>
          </a:xfrm>
          <a:prstGeom prst="rect">
            <a:avLst/>
          </a:prstGeom>
          <a:ln w="12700">
            <a:round/>
          </a:ln>
          <a:effectLst>
            <a:outerShdw blurRad="50800" dist="76200" dir="2700000" rotWithShape="0">
              <a:srgbClr val="000000"/>
            </a:outerShdw>
          </a:effectLst>
        </p:spPr>
      </p:pic>
      <p:sp>
        <p:nvSpPr>
          <p:cNvPr id="2" name="Oval 1">
            <a:hlinkClick r:id="rId7"/>
          </p:cNvPr>
          <p:cNvSpPr/>
          <p:nvPr/>
        </p:nvSpPr>
        <p:spPr>
          <a:xfrm>
            <a:off x="287571" y="6248400"/>
            <a:ext cx="474429" cy="457200"/>
          </a:xfrm>
          <a:prstGeom prst="ellipse">
            <a:avLst/>
          </a:prstGeom>
          <a:solidFill>
            <a:schemeClr val="bg1"/>
          </a:solidFill>
          <a:ln w="12700" cap="flat">
            <a:solidFill>
              <a:srgbClr val="FFFFFF"/>
            </a:solidFill>
            <a:prstDash val="solid"/>
            <a:round/>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40639" marR="40639" indent="0" algn="l" defTabSz="914400" rtl="0" fontAlgn="auto" latinLnBrk="1" hangingPunct="0">
              <a:lnSpc>
                <a:spcPct val="100000"/>
              </a:lnSpc>
              <a:spcBef>
                <a:spcPts val="0"/>
              </a:spcBef>
              <a:spcAft>
                <a:spcPts val="0"/>
              </a:spcAft>
              <a:buClrTx/>
              <a:buSzTx/>
              <a:buFontTx/>
              <a:buNone/>
              <a:tabLst/>
            </a:pPr>
            <a:endParaRPr kumimoji="0" lang="en-US" sz="2400" b="0" i="0" u="none" strike="noStrike" cap="none" spc="0" normalizeH="0" baseline="0">
              <a:ln>
                <a:noFill/>
              </a:ln>
              <a:solidFill>
                <a:srgbClr val="FFFFFF"/>
              </a:solidFill>
              <a:effectLst/>
              <a:uFill>
                <a:solidFill>
                  <a:srgbClr val="FFFFFF"/>
                </a:solidFill>
              </a:uFill>
              <a:latin typeface="Verdana"/>
              <a:ea typeface="Verdana"/>
              <a:cs typeface="Verdana"/>
              <a:sym typeface="Verdana"/>
            </a:endParaRPr>
          </a:p>
        </p:txBody>
      </p:sp>
      <p:pic>
        <p:nvPicPr>
          <p:cNvPr id="5" name="French Rev Origins.mp4">
            <a:hlinkClick r:id="" action="ppaction://media"/>
          </p:cNvPr>
          <p:cNvPicPr>
            <a:picLocks noChangeAspect="1"/>
          </p:cNvPicPr>
          <p:nvPr>
            <a:videoFile r:link="rId2"/>
            <p:extLst>
              <p:ext uri="{DAA4B4D4-6D71-4841-9C94-3DE7FCFB9230}">
                <p14:media xmlns:p14="http://schemas.microsoft.com/office/powerpoint/2010/main" r:embed="rId1">
                  <p14:bmkLst>
                    <p14:bmk name="Bookmark 1" time="22847.2721"/>
                  </p14:bmkLst>
                </p14:media>
              </p:ext>
            </p:extLst>
          </p:nvPr>
        </p:nvPicPr>
        <p:blipFill>
          <a:blip r:embed="rId8"/>
          <a:stretch>
            <a:fillRect/>
          </a:stretch>
        </p:blipFill>
        <p:spPr>
          <a:xfrm>
            <a:off x="4038600" y="1447800"/>
            <a:ext cx="5194301" cy="3797300"/>
          </a:xfrm>
          <a:prstGeom prst="rect">
            <a:avLst/>
          </a:prstGeom>
        </p:spPr>
      </p:pic>
    </p:spTree>
    <p:extLst>
      <p:ext uri="{BB962C8B-B14F-4D97-AF65-F5344CB8AC3E}">
        <p14:creationId xmlns:p14="http://schemas.microsoft.com/office/powerpoint/2010/main" val="20146389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mediacall" presetSubtype="0" fill="hold" nodeType="afterEffect">
                                      <p:stCondLst>
                                        <p:cond delay="0"/>
                                      </p:stCondLst>
                                      <p:childTnLst>
                                        <p:cmd type="call" cmd="playFromBookmark(Bookmark 1)">
                                          <p:cBhvr>
                                            <p:cTn id="6" dur="199204" fill="hold"/>
                                            <p:tgtEl>
                                              <p:spTgt spid="5"/>
                                            </p:tgtEl>
                                          </p:cBhvr>
                                        </p:cmd>
                                      </p:childTnLst>
                                    </p:cTn>
                                  </p:par>
                                  <p:par>
                                    <p:cTn id="7" presetID="10" presetClass="exit" presetSubtype="0" fill="hold" nodeType="withEffect">
                                      <p:stCondLst>
                                        <p:cond delay="0"/>
                                      </p:stCondLst>
                                      <p:childTnLst>
                                        <p:animEffect transition="out" filter="fade">
                                          <p:cBhvr>
                                            <p:cTn id="8" dur="1250"/>
                                            <p:tgtEl>
                                              <p:spTgt spid="103"/>
                                            </p:tgtEl>
                                          </p:cBhvr>
                                        </p:animEffect>
                                        <p:set>
                                          <p:cBhvr>
                                            <p:cTn id="9" dur="1" fill="hold">
                                              <p:stCondLst>
                                                <p:cond delay="1249"/>
                                              </p:stCondLst>
                                            </p:cTn>
                                            <p:tgtEl>
                                              <p:spTgt spid="10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video>
                  <p:cMediaNode vol="80000">
                    <p:cTn id="10" fill="hold" display="0">
                      <p:stCondLst>
                        <p:cond delay="indefinite"/>
                      </p:stCondLst>
                    </p:cTn>
                    <p:tgtEl>
                      <p:spTgt spid="5"/>
                    </p:tgtEl>
                  </p:cMediaNode>
                </p:video>
              </p:childTnLst>
            </p:cTn>
          </p:par>
        </p:tn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22.847)">
                                          <p:cBhvr>
                                            <p:cTn id="6" dur="199204" fill="hold"/>
                                            <p:tgtEl>
                                              <p:spTgt spid="5"/>
                                            </p:tgtEl>
                                          </p:cBhvr>
                                        </p:cmd>
                                      </p:childTnLst>
                                    </p:cTn>
                                  </p:par>
                                  <p:par>
                                    <p:cTn id="7" presetID="10" presetClass="exit" presetSubtype="0" fill="hold" nodeType="withEffect">
                                      <p:stCondLst>
                                        <p:cond delay="0"/>
                                      </p:stCondLst>
                                      <p:childTnLst>
                                        <p:animEffect transition="out" filter="fade">
                                          <p:cBhvr>
                                            <p:cTn id="8" dur="1250"/>
                                            <p:tgtEl>
                                              <p:spTgt spid="103"/>
                                            </p:tgtEl>
                                          </p:cBhvr>
                                        </p:animEffect>
                                        <p:set>
                                          <p:cBhvr>
                                            <p:cTn id="9" dur="1" fill="hold">
                                              <p:stCondLst>
                                                <p:cond delay="1249"/>
                                              </p:stCondLst>
                                            </p:cTn>
                                            <p:tgtEl>
                                              <p:spTgt spid="10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video>
                  <p:cMediaNode vol="80000">
                    <p:cTn id="10" fill="hold" display="0">
                      <p:stCondLst>
                        <p:cond delay="indefinite"/>
                      </p:stCondLst>
                    </p:cTn>
                    <p:tgtEl>
                      <p:spTgt spid="5"/>
                    </p:tgtEl>
                  </p:cMediaNode>
                </p:video>
              </p:childTnLst>
            </p:cTn>
          </p:par>
        </p:tnLst>
      </p:timing>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0" name="image26.png"/>
          <p:cNvPicPr>
            <a:picLocks noChangeAspect="1"/>
          </p:cNvPicPr>
          <p:nvPr/>
        </p:nvPicPr>
        <p:blipFill>
          <a:blip r:embed="rId3"/>
          <a:stretch>
            <a:fillRect/>
          </a:stretch>
        </p:blipFill>
        <p:spPr>
          <a:xfrm>
            <a:off x="691370" y="328483"/>
            <a:ext cx="7448601" cy="3254238"/>
          </a:xfrm>
          <a:prstGeom prst="rect">
            <a:avLst/>
          </a:prstGeom>
          <a:ln w="12700">
            <a:miter lim="400000"/>
          </a:ln>
        </p:spPr>
      </p:pic>
      <p:sp>
        <p:nvSpPr>
          <p:cNvPr id="131" name="Shape 131"/>
          <p:cNvSpPr/>
          <p:nvPr/>
        </p:nvSpPr>
        <p:spPr>
          <a:xfrm>
            <a:off x="757096" y="3632548"/>
            <a:ext cx="7566308" cy="2934454"/>
          </a:xfrm>
          <a:prstGeom prst="rect">
            <a:avLst/>
          </a:prstGeom>
          <a:ln w="12700">
            <a:miter lim="400000"/>
          </a:ln>
          <a:extLst>
            <a:ext uri="{C572A759-6A51-4108-AA02-DFA0A04FC94B}">
              <ma14:wrappingTextBoxFlag xmlns:ma14="http://schemas.microsoft.com/office/mac/drawingml/2011/main" xmlns="" val="1"/>
            </a:ext>
          </a:extLst>
        </p:spPr>
        <p:txBody>
          <a:bodyPr lIns="35717" tIns="35717" rIns="35717" bIns="35717" anchor="ctr">
            <a:spAutoFit/>
          </a:bodyPr>
          <a:lstStyle>
            <a:lvl1pPr algn="l" defTabSz="650240">
              <a:defRPr sz="6200">
                <a:latin typeface="Arial"/>
                <a:ea typeface="Arial"/>
                <a:cs typeface="Arial"/>
                <a:sym typeface="Arial"/>
              </a:defRPr>
            </a:lvl1pPr>
          </a:lstStyle>
          <a:p>
            <a:r>
              <a:t>What was the reason behind the Great Fear?</a:t>
            </a:r>
          </a:p>
        </p:txBody>
      </p:sp>
    </p:spTree>
    <p:extLst>
      <p:ext uri="{BB962C8B-B14F-4D97-AF65-F5344CB8AC3E}">
        <p14:creationId xmlns:p14="http://schemas.microsoft.com/office/powerpoint/2010/main" val="30895719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pageCurlDouble"/>
      </p:transition>
    </mc:Choice>
    <mc:Fallback>
      <p:transition spd="slow">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5" name="image3.png"/>
          <p:cNvPicPr>
            <a:picLocks noChangeAspect="1"/>
          </p:cNvPicPr>
          <p:nvPr/>
        </p:nvPicPr>
        <p:blipFill>
          <a:blip r:embed="rId3"/>
          <a:stretch>
            <a:fillRect/>
          </a:stretch>
        </p:blipFill>
        <p:spPr>
          <a:xfrm rot="20578802">
            <a:off x="2105383" y="3821564"/>
            <a:ext cx="6485169" cy="1927402"/>
          </a:xfrm>
          <a:prstGeom prst="rect">
            <a:avLst/>
          </a:prstGeom>
          <a:ln w="12700">
            <a:miter lim="400000"/>
          </a:ln>
          <a:effectLst>
            <a:outerShdw blurRad="1168400" dir="9240000" rotWithShape="0">
              <a:srgbClr val="FFFFFF"/>
            </a:outerShdw>
          </a:effectLst>
        </p:spPr>
      </p:pic>
      <p:sp>
        <p:nvSpPr>
          <p:cNvPr id="176" name="Shape 176"/>
          <p:cNvSpPr/>
          <p:nvPr/>
        </p:nvSpPr>
        <p:spPr>
          <a:xfrm>
            <a:off x="380130" y="96662"/>
            <a:ext cx="7445080" cy="3426575"/>
          </a:xfrm>
          <a:prstGeom prst="rect">
            <a:avLst/>
          </a:prstGeom>
          <a:ln w="12700">
            <a:miter lim="400000"/>
          </a:ln>
          <a:extLst>
            <a:ext uri="{C572A759-6A51-4108-AA02-DFA0A04FC94B}">
              <ma14:wrappingTextBoxFlag xmlns:ma14="http://schemas.microsoft.com/office/mac/drawingml/2011/main" xmlns="" val="1"/>
            </a:ext>
          </a:extLst>
        </p:spPr>
        <p:txBody>
          <a:bodyPr lIns="50798" tIns="50798" rIns="50798" bIns="50798" anchor="ctr">
            <a:spAutoFit/>
          </a:bodyPr>
          <a:lstStyle>
            <a:lvl1pPr algn="l" defTabSz="457200">
              <a:defRPr sz="8400" i="1">
                <a:latin typeface="Candara"/>
                <a:ea typeface="Candara"/>
                <a:cs typeface="Candara"/>
                <a:sym typeface="Candara"/>
              </a:defRPr>
            </a:lvl1pPr>
          </a:lstStyle>
          <a:p>
            <a:pPr>
              <a:defRPr>
                <a:latin typeface="+mn-lt"/>
                <a:ea typeface="+mn-ea"/>
                <a:cs typeface="+mn-cs"/>
                <a:sym typeface="Helvetica Light"/>
              </a:defRPr>
            </a:pPr>
            <a:r>
              <a:rPr sz="7200" dirty="0">
                <a:latin typeface="Candara"/>
                <a:ea typeface="Candara"/>
                <a:cs typeface="Candara"/>
                <a:sym typeface="Candara"/>
              </a:rPr>
              <a:t>What was the reason behind the Great Fear?</a:t>
            </a:r>
          </a:p>
        </p:txBody>
      </p:sp>
    </p:spTree>
    <p:extLst>
      <p:ext uri="{BB962C8B-B14F-4D97-AF65-F5344CB8AC3E}">
        <p14:creationId xmlns:p14="http://schemas.microsoft.com/office/powerpoint/2010/main" val="363215939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crush"/>
      </p:transition>
    </mc:Choice>
    <mc:Fallback>
      <p:transition spd="slow">
        <p:fade/>
      </p:transition>
    </mc:Fallback>
  </mc:AlternateContent>
</p:sld>
</file>

<file path=ppt/theme/theme1.xml><?xml version="1.0" encoding="utf-8"?>
<a:theme xmlns:a="http://schemas.openxmlformats.org/drawingml/2006/main" name="White">
  <a:themeElements>
    <a:clrScheme name="White">
      <a:dk1>
        <a:srgbClr val="000000"/>
      </a:dk1>
      <a:lt1>
        <a:srgbClr val="FFFFFF"/>
      </a:lt1>
      <a:dk2>
        <a:srgbClr val="53585F"/>
      </a:dk2>
      <a:lt2>
        <a:srgbClr val="DCDEE0"/>
      </a:lt2>
      <a:accent1>
        <a:srgbClr val="0365C0"/>
      </a:accent1>
      <a:accent2>
        <a:srgbClr val="00882B"/>
      </a:accent2>
      <a:accent3>
        <a:srgbClr val="DCBD23"/>
      </a:accent3>
      <a:accent4>
        <a:srgbClr val="DE6A10"/>
      </a:accent4>
      <a:accent5>
        <a:srgbClr val="C82506"/>
      </a:accent5>
      <a:accent6>
        <a:srgbClr val="773F9B"/>
      </a:accent6>
      <a:hlink>
        <a:srgbClr val="0000FF"/>
      </a:hlink>
      <a:folHlink>
        <a:srgbClr val="FF00FF"/>
      </a:folHlink>
    </a:clrScheme>
    <a:fontScheme name="White">
      <a:majorFont>
        <a:latin typeface="Hoefler Text"/>
        <a:ea typeface="Hoefler Text"/>
        <a:cs typeface="Hoefler Text"/>
      </a:majorFont>
      <a:minorFont>
        <a:latin typeface="Hoefler Text"/>
        <a:ea typeface="Hoefler Text"/>
        <a:cs typeface="Hoefler Text"/>
      </a:minorFont>
    </a:fontScheme>
    <a:fmtScheme name="Whit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outerShdw blurRad="38100" dist="25400" dir="5400000" rotWithShape="0">
              <a:srgbClr val="000000">
                <a:alpha val="50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0048AA"/>
        </a:solidFill>
        <a:ln w="12700" cap="flat">
          <a:solidFill>
            <a:srgbClr val="FFFFFF"/>
          </a:solidFill>
          <a:prstDash val="solid"/>
          <a:round/>
        </a:ln>
        <a:effectLst/>
      </a:spPr>
      <a:bodyPr rot="0" spcFirstLastPara="1" vertOverflow="overflow" horzOverflow="overflow" vert="horz" wrap="square" lIns="50800" tIns="50800" rIns="50800" bIns="50800" numCol="1" spcCol="38100" rtlCol="0" anchor="ctr">
        <a:spAutoFit/>
      </a:bodyPr>
      <a:lstStyle>
        <a:defPPr marL="40639" marR="40639" indent="0" algn="l" defTabSz="914400" rtl="0" fontAlgn="auto" latinLnBrk="1" hangingPunct="0">
          <a:lnSpc>
            <a:spcPct val="100000"/>
          </a:lnSpc>
          <a:spcBef>
            <a:spcPts val="0"/>
          </a:spcBef>
          <a:spcAft>
            <a:spcPts val="0"/>
          </a:spcAft>
          <a:buClrTx/>
          <a:buSzTx/>
          <a:buFontTx/>
          <a:buNone/>
          <a:tabLst/>
          <a:defRPr kumimoji="0" sz="2400" b="0" i="0" u="none" strike="noStrike" cap="none" spc="0" normalizeH="0" baseline="0">
            <a:ln>
              <a:noFill/>
            </a:ln>
            <a:solidFill>
              <a:srgbClr val="FFFFFF"/>
            </a:solidFill>
            <a:effectLst/>
            <a:uFill>
              <a:solidFill>
                <a:srgbClr val="FFFFFF"/>
              </a:solidFill>
            </a:uFill>
            <a:latin typeface="Verdana"/>
            <a:ea typeface="Verdana"/>
            <a:cs typeface="Verdana"/>
            <a:sym typeface="Verdana"/>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12700" cap="flat">
          <a:solidFill>
            <a:srgbClr val="FFFFFF"/>
          </a:solidFill>
          <a:prstDash val="solid"/>
          <a:round/>
        </a:ln>
        <a:effectLst/>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Pr>
      <a:bodyPr rot="0" spcFirstLastPara="1" vertOverflow="overflow" horzOverflow="overflow" vert="horz" wrap="square" lIns="50800" tIns="50800" rIns="50800" bIns="50800" numCol="1" spcCol="38100" rtlCol="0" anchor="ctr">
        <a:spAutoFit/>
      </a:bodyPr>
      <a:lstStyle>
        <a:defPPr marL="40639" marR="40639" indent="0" algn="l" defTabSz="914400" rtl="0" fontAlgn="auto" latinLnBrk="1" hangingPunct="0">
          <a:lnSpc>
            <a:spcPct val="100000"/>
          </a:lnSpc>
          <a:spcBef>
            <a:spcPts val="0"/>
          </a:spcBef>
          <a:spcAft>
            <a:spcPts val="0"/>
          </a:spcAft>
          <a:buClrTx/>
          <a:buSzTx/>
          <a:buFontTx/>
          <a:buNone/>
          <a:tabLst/>
          <a:defRPr kumimoji="0" sz="2400" b="0" i="0" u="none" strike="noStrike" cap="none" spc="0" normalizeH="0" baseline="0">
            <a:ln>
              <a:noFill/>
            </a:ln>
            <a:solidFill>
              <a:srgbClr val="FFFFFF"/>
            </a:solidFill>
            <a:effectLst/>
            <a:uFill>
              <a:solidFill>
                <a:srgbClr val="FFFFFF"/>
              </a:solidFill>
            </a:uFill>
            <a:latin typeface="Verdana"/>
            <a:ea typeface="Verdana"/>
            <a:cs typeface="Verdana"/>
            <a:sym typeface="Verdana"/>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ppt/theme/theme2.xml><?xml version="1.0" encoding="utf-8"?>
<a:theme xmlns:a="http://schemas.openxmlformats.org/drawingml/2006/main" name="White">
  <a:themeElements>
    <a:clrScheme name="White">
      <a:dk1>
        <a:srgbClr val="000000"/>
      </a:dk1>
      <a:lt1>
        <a:srgbClr val="FFFFFF"/>
      </a:lt1>
      <a:dk2>
        <a:srgbClr val="53585F"/>
      </a:dk2>
      <a:lt2>
        <a:srgbClr val="DCDEE0"/>
      </a:lt2>
      <a:accent1>
        <a:srgbClr val="0365C0"/>
      </a:accent1>
      <a:accent2>
        <a:srgbClr val="00882B"/>
      </a:accent2>
      <a:accent3>
        <a:srgbClr val="DCBD23"/>
      </a:accent3>
      <a:accent4>
        <a:srgbClr val="DE6A10"/>
      </a:accent4>
      <a:accent5>
        <a:srgbClr val="C82506"/>
      </a:accent5>
      <a:accent6>
        <a:srgbClr val="773F9B"/>
      </a:accent6>
      <a:hlink>
        <a:srgbClr val="0000FF"/>
      </a:hlink>
      <a:folHlink>
        <a:srgbClr val="FF00FF"/>
      </a:folHlink>
    </a:clrScheme>
    <a:fontScheme name="White">
      <a:majorFont>
        <a:latin typeface="Hoefler Text"/>
        <a:ea typeface="Hoefler Text"/>
        <a:cs typeface="Hoefler Text"/>
      </a:majorFont>
      <a:minorFont>
        <a:latin typeface="Hoefler Text"/>
        <a:ea typeface="Hoefler Text"/>
        <a:cs typeface="Hoefler Text"/>
      </a:minorFont>
    </a:fontScheme>
    <a:fmtScheme name="Whit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outerShdw blurRad="38100" dist="25400" dir="5400000" rotWithShape="0">
              <a:srgbClr val="000000">
                <a:alpha val="50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0048AA"/>
        </a:solidFill>
        <a:ln w="12700" cap="flat">
          <a:solidFill>
            <a:srgbClr val="FFFFFF"/>
          </a:solidFill>
          <a:prstDash val="solid"/>
          <a:round/>
        </a:ln>
        <a:effectLst/>
      </a:spPr>
      <a:bodyPr rot="0" spcFirstLastPara="1" vertOverflow="overflow" horzOverflow="overflow" vert="horz" wrap="square" lIns="50800" tIns="50800" rIns="50800" bIns="50800" numCol="1" spcCol="38100" rtlCol="0" anchor="ctr">
        <a:spAutoFit/>
      </a:bodyPr>
      <a:lstStyle>
        <a:defPPr marL="40639" marR="40639" indent="0" algn="l" defTabSz="914400" rtl="0" fontAlgn="auto" latinLnBrk="1" hangingPunct="0">
          <a:lnSpc>
            <a:spcPct val="100000"/>
          </a:lnSpc>
          <a:spcBef>
            <a:spcPts val="0"/>
          </a:spcBef>
          <a:spcAft>
            <a:spcPts val="0"/>
          </a:spcAft>
          <a:buClrTx/>
          <a:buSzTx/>
          <a:buFontTx/>
          <a:buNone/>
          <a:tabLst/>
          <a:defRPr kumimoji="0" sz="2400" b="0" i="0" u="none" strike="noStrike" cap="none" spc="0" normalizeH="0" baseline="0">
            <a:ln>
              <a:noFill/>
            </a:ln>
            <a:solidFill>
              <a:srgbClr val="FFFFFF"/>
            </a:solidFill>
            <a:effectLst/>
            <a:uFill>
              <a:solidFill>
                <a:srgbClr val="FFFFFF"/>
              </a:solidFill>
            </a:uFill>
            <a:latin typeface="Verdana"/>
            <a:ea typeface="Verdana"/>
            <a:cs typeface="Verdana"/>
            <a:sym typeface="Verdana"/>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12700" cap="flat">
          <a:solidFill>
            <a:srgbClr val="FFFFFF"/>
          </a:solidFill>
          <a:prstDash val="solid"/>
          <a:round/>
        </a:ln>
        <a:effectLst/>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Pr>
      <a:bodyPr rot="0" spcFirstLastPara="1" vertOverflow="overflow" horzOverflow="overflow" vert="horz" wrap="square" lIns="50800" tIns="50800" rIns="50800" bIns="50800" numCol="1" spcCol="38100" rtlCol="0" anchor="ctr">
        <a:spAutoFit/>
      </a:bodyPr>
      <a:lstStyle>
        <a:defPPr marL="40639" marR="40639" indent="0" algn="l" defTabSz="914400" rtl="0" fontAlgn="auto" latinLnBrk="1" hangingPunct="0">
          <a:lnSpc>
            <a:spcPct val="100000"/>
          </a:lnSpc>
          <a:spcBef>
            <a:spcPts val="0"/>
          </a:spcBef>
          <a:spcAft>
            <a:spcPts val="0"/>
          </a:spcAft>
          <a:buClrTx/>
          <a:buSzTx/>
          <a:buFontTx/>
          <a:buNone/>
          <a:tabLst/>
          <a:defRPr kumimoji="0" sz="2400" b="0" i="0" u="none" strike="noStrike" cap="none" spc="0" normalizeH="0" baseline="0">
            <a:ln>
              <a:noFill/>
            </a:ln>
            <a:solidFill>
              <a:srgbClr val="FFFFFF"/>
            </a:solidFill>
            <a:effectLst/>
            <a:uFill>
              <a:solidFill>
                <a:srgbClr val="FFFFFF"/>
              </a:solidFill>
            </a:uFill>
            <a:latin typeface="Verdana"/>
            <a:ea typeface="Verdana"/>
            <a:cs typeface="Verdana"/>
            <a:sym typeface="Verdana"/>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docProps/app.xml><?xml version="1.0" encoding="utf-8"?>
<Properties xmlns="http://schemas.openxmlformats.org/officeDocument/2006/extended-properties" xmlns:vt="http://schemas.openxmlformats.org/officeDocument/2006/docPropsVTypes">
  <TotalTime>419</TotalTime>
  <Words>2315</Words>
  <Application>Microsoft Macintosh PowerPoint</Application>
  <PresentationFormat>On-screen Show (4:3)</PresentationFormat>
  <Paragraphs>101</Paragraphs>
  <Slides>12</Slides>
  <Notes>12</Notes>
  <HiddenSlides>0</HiddenSlides>
  <MMClips>1</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12</vt:i4>
      </vt:variant>
    </vt:vector>
  </HeadingPairs>
  <TitlesOfParts>
    <vt:vector size="20" baseType="lpstr">
      <vt:lpstr>Arial</vt:lpstr>
      <vt:lpstr>Candara</vt:lpstr>
      <vt:lpstr>Helvetica</vt:lpstr>
      <vt:lpstr>Hoefler Text</vt:lpstr>
      <vt:lpstr>Lucida Grande</vt:lpstr>
      <vt:lpstr>Times</vt:lpstr>
      <vt:lpstr>Verdana</vt:lpstr>
      <vt:lpstr>White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Beattie, William R.</dc:creator>
  <cp:lastModifiedBy>Beattie, William R</cp:lastModifiedBy>
  <cp:revision>37</cp:revision>
  <dcterms:modified xsi:type="dcterms:W3CDTF">2021-02-28T19:48:49Z</dcterms:modified>
</cp:coreProperties>
</file>