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2" r:id="rId25"/>
    <p:sldId id="280" r:id="rId26"/>
    <p:sldId id="281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9" r:id="rId40"/>
    <p:sldId id="298" r:id="rId41"/>
    <p:sldId id="297" r:id="rId42"/>
    <p:sldId id="296" r:id="rId43"/>
    <p:sldId id="295" r:id="rId44"/>
    <p:sldId id="300" r:id="rId45"/>
    <p:sldId id="302" r:id="rId46"/>
    <p:sldId id="301" r:id="rId47"/>
    <p:sldId id="303" r:id="rId48"/>
    <p:sldId id="304" r:id="rId49"/>
  </p:sldIdLst>
  <p:sldSz cx="10058400" cy="7772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96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63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0386"/>
    </p:cViewPr>
  </p:sorterViewPr>
  <p:gridSpacing cx="38100" cy="381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4380" y="1272011"/>
            <a:ext cx="8549640" cy="2705947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7300" y="4082310"/>
            <a:ext cx="7543800" cy="1876530"/>
          </a:xfrm>
        </p:spPr>
        <p:txBody>
          <a:bodyPr/>
          <a:lstStyle>
            <a:lvl1pPr marL="0" indent="0" algn="ctr">
              <a:buNone/>
              <a:defRPr sz="2640"/>
            </a:lvl1pPr>
            <a:lvl2pPr marL="502920" indent="0" algn="ctr">
              <a:buNone/>
              <a:defRPr sz="2200"/>
            </a:lvl2pPr>
            <a:lvl3pPr marL="1005840" indent="0" algn="ctr">
              <a:buNone/>
              <a:defRPr sz="1980"/>
            </a:lvl3pPr>
            <a:lvl4pPr marL="1508760" indent="0" algn="ctr">
              <a:buNone/>
              <a:defRPr sz="1760"/>
            </a:lvl4pPr>
            <a:lvl5pPr marL="2011680" indent="0" algn="ctr">
              <a:buNone/>
              <a:defRPr sz="1760"/>
            </a:lvl5pPr>
            <a:lvl6pPr marL="2514600" indent="0" algn="ctr">
              <a:buNone/>
              <a:defRPr sz="1760"/>
            </a:lvl6pPr>
            <a:lvl7pPr marL="3017520" indent="0" algn="ctr">
              <a:buNone/>
              <a:defRPr sz="1760"/>
            </a:lvl7pPr>
            <a:lvl8pPr marL="3520440" indent="0" algn="ctr">
              <a:buNone/>
              <a:defRPr sz="1760"/>
            </a:lvl8pPr>
            <a:lvl9pPr marL="4023360" indent="0" algn="ctr">
              <a:buNone/>
              <a:defRPr sz="176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A610E-743D-4329-B9F1-8CB83204FE5C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B29BB-BD7E-4E16-A229-CDC522BE0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953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A610E-743D-4329-B9F1-8CB83204FE5C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B29BB-BD7E-4E16-A229-CDC522BE0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717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277" y="1937705"/>
            <a:ext cx="8675370" cy="3233102"/>
          </a:xfrm>
        </p:spPr>
        <p:txBody>
          <a:bodyPr anchor="b"/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6277" y="5201393"/>
            <a:ext cx="8675370" cy="1700212"/>
          </a:xfrm>
        </p:spPr>
        <p:txBody>
          <a:bodyPr/>
          <a:lstStyle>
            <a:lvl1pPr marL="0" indent="0">
              <a:buNone/>
              <a:defRPr sz="2640">
                <a:solidFill>
                  <a:schemeClr val="tx1"/>
                </a:solidFill>
              </a:defRPr>
            </a:lvl1pPr>
            <a:lvl2pPr marL="50292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005840" indent="0">
              <a:buNone/>
              <a:defRPr sz="1980">
                <a:solidFill>
                  <a:schemeClr val="tx1">
                    <a:tint val="75000"/>
                  </a:schemeClr>
                </a:solidFill>
              </a:defRPr>
            </a:lvl3pPr>
            <a:lvl4pPr marL="150876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4pPr>
            <a:lvl5pPr marL="201168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5pPr>
            <a:lvl6pPr marL="251460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6pPr>
            <a:lvl7pPr marL="301752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7pPr>
            <a:lvl8pPr marL="352044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8pPr>
            <a:lvl9pPr marL="402336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A610E-743D-4329-B9F1-8CB83204FE5C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B29BB-BD7E-4E16-A229-CDC522BE0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182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1515" y="2069042"/>
            <a:ext cx="4274820" cy="49315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2065" y="2069042"/>
            <a:ext cx="4274820" cy="49315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A610E-743D-4329-B9F1-8CB83204FE5C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B29BB-BD7E-4E16-A229-CDC522BE0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758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413810"/>
            <a:ext cx="8675370" cy="1502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2826" y="1905318"/>
            <a:ext cx="4255174" cy="933767"/>
          </a:xfrm>
        </p:spPr>
        <p:txBody>
          <a:bodyPr anchor="b"/>
          <a:lstStyle>
            <a:lvl1pPr marL="0" indent="0">
              <a:buNone/>
              <a:defRPr sz="2640" b="1"/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2826" y="2839085"/>
            <a:ext cx="4255174" cy="41758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2066" y="1905318"/>
            <a:ext cx="4276130" cy="933767"/>
          </a:xfrm>
        </p:spPr>
        <p:txBody>
          <a:bodyPr anchor="b"/>
          <a:lstStyle>
            <a:lvl1pPr marL="0" indent="0">
              <a:buNone/>
              <a:defRPr sz="2640" b="1"/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2066" y="2839085"/>
            <a:ext cx="4276130" cy="41758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A610E-743D-4329-B9F1-8CB83204FE5C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B29BB-BD7E-4E16-A229-CDC522BE0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83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A610E-743D-4329-B9F1-8CB83204FE5C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B29BB-BD7E-4E16-A229-CDC522BE0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918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A610E-743D-4329-B9F1-8CB83204FE5C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B29BB-BD7E-4E16-A229-CDC522BE0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406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518160"/>
            <a:ext cx="3244096" cy="1813560"/>
          </a:xfrm>
        </p:spPr>
        <p:txBody>
          <a:bodyPr anchor="b"/>
          <a:lstStyle>
            <a:lvl1pPr>
              <a:defRPr sz="3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76130" y="1119083"/>
            <a:ext cx="5092065" cy="5523442"/>
          </a:xfrm>
        </p:spPr>
        <p:txBody>
          <a:bodyPr/>
          <a:lstStyle>
            <a:lvl1pPr>
              <a:defRPr sz="3520"/>
            </a:lvl1pPr>
            <a:lvl2pPr>
              <a:defRPr sz="3080"/>
            </a:lvl2pPr>
            <a:lvl3pPr>
              <a:defRPr sz="264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2825" y="2331720"/>
            <a:ext cx="3244096" cy="4319800"/>
          </a:xfrm>
        </p:spPr>
        <p:txBody>
          <a:bodyPr/>
          <a:lstStyle>
            <a:lvl1pPr marL="0" indent="0">
              <a:buNone/>
              <a:defRPr sz="1760"/>
            </a:lvl1pPr>
            <a:lvl2pPr marL="502920" indent="0">
              <a:buNone/>
              <a:defRPr sz="1540"/>
            </a:lvl2pPr>
            <a:lvl3pPr marL="1005840" indent="0">
              <a:buNone/>
              <a:defRPr sz="1320"/>
            </a:lvl3pPr>
            <a:lvl4pPr marL="1508760" indent="0">
              <a:buNone/>
              <a:defRPr sz="1100"/>
            </a:lvl4pPr>
            <a:lvl5pPr marL="2011680" indent="0">
              <a:buNone/>
              <a:defRPr sz="1100"/>
            </a:lvl5pPr>
            <a:lvl6pPr marL="2514600" indent="0">
              <a:buNone/>
              <a:defRPr sz="1100"/>
            </a:lvl6pPr>
            <a:lvl7pPr marL="3017520" indent="0">
              <a:buNone/>
              <a:defRPr sz="1100"/>
            </a:lvl7pPr>
            <a:lvl8pPr marL="3520440" indent="0">
              <a:buNone/>
              <a:defRPr sz="1100"/>
            </a:lvl8pPr>
            <a:lvl9pPr marL="4023360" indent="0">
              <a:buNone/>
              <a:defRPr sz="11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A610E-743D-4329-B9F1-8CB83204FE5C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B29BB-BD7E-4E16-A229-CDC522BE0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462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518160"/>
            <a:ext cx="3244096" cy="1813560"/>
          </a:xfrm>
        </p:spPr>
        <p:txBody>
          <a:bodyPr anchor="b"/>
          <a:lstStyle>
            <a:lvl1pPr>
              <a:defRPr sz="3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76130" y="1119083"/>
            <a:ext cx="5092065" cy="5523442"/>
          </a:xfrm>
        </p:spPr>
        <p:txBody>
          <a:bodyPr anchor="t"/>
          <a:lstStyle>
            <a:lvl1pPr marL="0" indent="0">
              <a:buNone/>
              <a:defRPr sz="3520"/>
            </a:lvl1pPr>
            <a:lvl2pPr marL="502920" indent="0">
              <a:buNone/>
              <a:defRPr sz="3080"/>
            </a:lvl2pPr>
            <a:lvl3pPr marL="1005840" indent="0">
              <a:buNone/>
              <a:defRPr sz="2640"/>
            </a:lvl3pPr>
            <a:lvl4pPr marL="1508760" indent="0">
              <a:buNone/>
              <a:defRPr sz="2200"/>
            </a:lvl4pPr>
            <a:lvl5pPr marL="2011680" indent="0">
              <a:buNone/>
              <a:defRPr sz="2200"/>
            </a:lvl5pPr>
            <a:lvl6pPr marL="2514600" indent="0">
              <a:buNone/>
              <a:defRPr sz="2200"/>
            </a:lvl6pPr>
            <a:lvl7pPr marL="3017520" indent="0">
              <a:buNone/>
              <a:defRPr sz="2200"/>
            </a:lvl7pPr>
            <a:lvl8pPr marL="3520440" indent="0">
              <a:buNone/>
              <a:defRPr sz="2200"/>
            </a:lvl8pPr>
            <a:lvl9pPr marL="4023360" indent="0">
              <a:buNone/>
              <a:defRPr sz="2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2825" y="2331720"/>
            <a:ext cx="3244096" cy="4319800"/>
          </a:xfrm>
        </p:spPr>
        <p:txBody>
          <a:bodyPr/>
          <a:lstStyle>
            <a:lvl1pPr marL="0" indent="0">
              <a:buNone/>
              <a:defRPr sz="1760"/>
            </a:lvl1pPr>
            <a:lvl2pPr marL="502920" indent="0">
              <a:buNone/>
              <a:defRPr sz="1540"/>
            </a:lvl2pPr>
            <a:lvl3pPr marL="1005840" indent="0">
              <a:buNone/>
              <a:defRPr sz="1320"/>
            </a:lvl3pPr>
            <a:lvl4pPr marL="1508760" indent="0">
              <a:buNone/>
              <a:defRPr sz="1100"/>
            </a:lvl4pPr>
            <a:lvl5pPr marL="2011680" indent="0">
              <a:buNone/>
              <a:defRPr sz="1100"/>
            </a:lvl5pPr>
            <a:lvl6pPr marL="2514600" indent="0">
              <a:buNone/>
              <a:defRPr sz="1100"/>
            </a:lvl6pPr>
            <a:lvl7pPr marL="3017520" indent="0">
              <a:buNone/>
              <a:defRPr sz="1100"/>
            </a:lvl7pPr>
            <a:lvl8pPr marL="3520440" indent="0">
              <a:buNone/>
              <a:defRPr sz="1100"/>
            </a:lvl8pPr>
            <a:lvl9pPr marL="4023360" indent="0">
              <a:buNone/>
              <a:defRPr sz="11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A610E-743D-4329-B9F1-8CB83204FE5C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B29BB-BD7E-4E16-A229-CDC522BE0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449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A610E-743D-4329-B9F1-8CB83204FE5C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B29BB-BD7E-4E16-A229-CDC522BE0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165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98043" y="413808"/>
            <a:ext cx="2168843" cy="65867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1515" y="413808"/>
            <a:ext cx="6380798" cy="65867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A610E-743D-4329-B9F1-8CB83204FE5C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B29BB-BD7E-4E16-A229-CDC522BE0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1506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1515" y="413810"/>
            <a:ext cx="8675370" cy="1502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1515" y="2069042"/>
            <a:ext cx="8675370" cy="4931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1515" y="7203865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CA610E-743D-4329-B9F1-8CB83204FE5C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31845" y="7203865"/>
            <a:ext cx="339471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03745" y="7203865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6B29BB-BD7E-4E16-A229-CDC522BE0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433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l" defTabSz="1005840" rtl="0" eaLnBrk="1" latinLnBrk="0" hangingPunct="1">
        <a:lnSpc>
          <a:spcPct val="90000"/>
        </a:lnSpc>
        <a:spcBef>
          <a:spcPct val="0"/>
        </a:spcBef>
        <a:buNone/>
        <a:defRPr sz="4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460" indent="-251460" algn="l" defTabSz="1005840" rtl="0" eaLnBrk="1" latinLnBrk="0" hangingPunct="1">
        <a:lnSpc>
          <a:spcPct val="90000"/>
        </a:lnSpc>
        <a:spcBef>
          <a:spcPts val="1100"/>
        </a:spcBef>
        <a:buFont typeface="Arial" panose="020B0604020202020204" pitchFamily="34" charset="0"/>
        <a:buChar char="•"/>
        <a:defRPr sz="3080" kern="1200">
          <a:solidFill>
            <a:schemeClr val="tx1"/>
          </a:solidFill>
          <a:latin typeface="+mn-lt"/>
          <a:ea typeface="+mn-ea"/>
          <a:cs typeface="+mn-cs"/>
        </a:defRPr>
      </a:lvl1pPr>
      <a:lvl2pPr marL="75438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640" kern="1200">
          <a:solidFill>
            <a:schemeClr val="tx1"/>
          </a:solidFill>
          <a:latin typeface="+mn-lt"/>
          <a:ea typeface="+mn-ea"/>
          <a:cs typeface="+mn-cs"/>
        </a:defRPr>
      </a:lvl2pPr>
      <a:lvl3pPr marL="125730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6022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26314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76606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26898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77190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27482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3pPr>
      <a:lvl4pPr marL="15087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01168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0175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5204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0233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zfuExycGes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O_YT_XX790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qjT8oVK6AE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QBZF7b2Yv8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uwsx4MaaL4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Il2q_Vp_5s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BbmPSc80QxU" TargetMode="External"/><Relationship Id="rId4" Type="http://schemas.openxmlformats.org/officeDocument/2006/relationships/hyperlink" Target="https://www.youtube.com/watch?v=A6iyMM3qNgg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XPoYpxU4Uo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bs.org/wned/war-of-1812/essays/native-nations-perspective/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bsnews.com/news/the-1814-burning-of-washington-d-c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2cE2byzhPM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mithsonianmag.com/videos/category/smithsonian-channel/the-battle-of-fort-mchenry-through-francis-s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bs.org/video/war-1812-new-orleans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9D5DEBE-5DE3-4152-AA9B-1A8B38AAE6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121" name="Rectangle 120">
            <a:extLst>
              <a:ext uri="{FF2B5EF4-FFF2-40B4-BE49-F238E27FC236}">
                <a16:creationId xmlns:a16="http://schemas.microsoft.com/office/drawing/2014/main" id="{FB746692-9A25-4EA2-86D4-A2BA33EEF651}"/>
              </a:ext>
            </a:extLst>
          </p:cNvPr>
          <p:cNvSpPr/>
          <p:nvPr/>
        </p:nvSpPr>
        <p:spPr>
          <a:xfrm>
            <a:off x="5013693" y="2020495"/>
            <a:ext cx="1457450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24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Vermont</a:t>
            </a:r>
          </a:p>
        </p:txBody>
      </p:sp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F79E4C31-9A42-4D40-BCFE-597CD7F51DB4}"/>
              </a:ext>
            </a:extLst>
          </p:cNvPr>
          <p:cNvCxnSpPr/>
          <p:nvPr/>
        </p:nvCxnSpPr>
        <p:spPr>
          <a:xfrm>
            <a:off x="6017342" y="2389239"/>
            <a:ext cx="176981" cy="60977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4293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C768F4-0D73-4072-91B5-2C83879CE5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F79E4C31-9A42-4D40-BCFE-597CD7F51DB4}"/>
              </a:ext>
            </a:extLst>
          </p:cNvPr>
          <p:cNvCxnSpPr/>
          <p:nvPr/>
        </p:nvCxnSpPr>
        <p:spPr>
          <a:xfrm>
            <a:off x="6294162" y="2303347"/>
            <a:ext cx="176981" cy="60977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4272242" y="1467065"/>
            <a:ext cx="228950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Hampshire</a:t>
            </a:r>
          </a:p>
        </p:txBody>
      </p:sp>
    </p:spTree>
    <p:extLst>
      <p:ext uri="{BB962C8B-B14F-4D97-AF65-F5344CB8AC3E}">
        <p14:creationId xmlns:p14="http://schemas.microsoft.com/office/powerpoint/2010/main" val="3245601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CC3E6F-7990-4E5C-8FF8-D862FF2AA2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F79E4C31-9A42-4D40-BCFE-597CD7F51DB4}"/>
              </a:ext>
            </a:extLst>
          </p:cNvPr>
          <p:cNvCxnSpPr>
            <a:cxnSpLocks/>
          </p:cNvCxnSpPr>
          <p:nvPr/>
        </p:nvCxnSpPr>
        <p:spPr>
          <a:xfrm flipH="1">
            <a:off x="6383411" y="3289127"/>
            <a:ext cx="482501" cy="12762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5224987" y="2991002"/>
            <a:ext cx="228950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 rot="20830921">
            <a:off x="6784097" y="2618038"/>
            <a:ext cx="27206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Massachusetts</a:t>
            </a:r>
          </a:p>
        </p:txBody>
      </p:sp>
    </p:spTree>
    <p:extLst>
      <p:ext uri="{BB962C8B-B14F-4D97-AF65-F5344CB8AC3E}">
        <p14:creationId xmlns:p14="http://schemas.microsoft.com/office/powerpoint/2010/main" val="2764865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974346-BBEA-4A2A-904A-C075CC2F87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F79E4C31-9A42-4D40-BCFE-597CD7F51DB4}"/>
              </a:ext>
            </a:extLst>
          </p:cNvPr>
          <p:cNvCxnSpPr>
            <a:cxnSpLocks/>
          </p:cNvCxnSpPr>
          <p:nvPr/>
        </p:nvCxnSpPr>
        <p:spPr>
          <a:xfrm flipH="1" flipV="1">
            <a:off x="6135930" y="3549136"/>
            <a:ext cx="335213" cy="46547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 rot="20830921">
            <a:off x="5866627" y="3769945"/>
            <a:ext cx="23278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Connecticut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</p:spTree>
    <p:extLst>
      <p:ext uri="{BB962C8B-B14F-4D97-AF65-F5344CB8AC3E}">
        <p14:creationId xmlns:p14="http://schemas.microsoft.com/office/powerpoint/2010/main" val="628949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5F07C6-B340-4772-BF53-9B4CB9A057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F79E4C31-9A42-4D40-BCFE-597CD7F51DB4}"/>
              </a:ext>
            </a:extLst>
          </p:cNvPr>
          <p:cNvCxnSpPr>
            <a:cxnSpLocks/>
          </p:cNvCxnSpPr>
          <p:nvPr/>
        </p:nvCxnSpPr>
        <p:spPr>
          <a:xfrm flipH="1" flipV="1">
            <a:off x="6396723" y="3557302"/>
            <a:ext cx="682623" cy="8290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 rot="21402951">
            <a:off x="6761936" y="3125447"/>
            <a:ext cx="17958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Rhode Island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</p:spTree>
    <p:extLst>
      <p:ext uri="{BB962C8B-B14F-4D97-AF65-F5344CB8AC3E}">
        <p14:creationId xmlns:p14="http://schemas.microsoft.com/office/powerpoint/2010/main" val="2620126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797533F-4351-4149-96AE-44269A3BAB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 rot="21402951">
            <a:off x="4923475" y="1551553"/>
            <a:ext cx="17958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A2C521D-AFB4-4865-937D-24095CEECD52}"/>
              </a:ext>
            </a:extLst>
          </p:cNvPr>
          <p:cNvCxnSpPr/>
          <p:nvPr/>
        </p:nvCxnSpPr>
        <p:spPr>
          <a:xfrm>
            <a:off x="5537193" y="2466426"/>
            <a:ext cx="208399" cy="79802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94876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B51803D-2B16-4DED-95A5-FA0D80A051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 rot="21402951">
            <a:off x="6198606" y="3744561"/>
            <a:ext cx="17958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Jersey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A2C521D-AFB4-4865-937D-24095CEECD52}"/>
              </a:ext>
            </a:extLst>
          </p:cNvPr>
          <p:cNvCxnSpPr>
            <a:cxnSpLocks/>
          </p:cNvCxnSpPr>
          <p:nvPr/>
        </p:nvCxnSpPr>
        <p:spPr>
          <a:xfrm flipH="1" flipV="1">
            <a:off x="5738836" y="4014469"/>
            <a:ext cx="564655" cy="1659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</p:spTree>
    <p:extLst>
      <p:ext uri="{BB962C8B-B14F-4D97-AF65-F5344CB8AC3E}">
        <p14:creationId xmlns:p14="http://schemas.microsoft.com/office/powerpoint/2010/main" val="2647007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9A6E161-5567-4E63-B06A-6676E4EE05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 rot="21402951">
            <a:off x="2185235" y="3535081"/>
            <a:ext cx="29169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Pennsylvania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E15FAF60-E13A-4CA2-BCF3-D2E9E0E6F6E0}"/>
              </a:ext>
            </a:extLst>
          </p:cNvPr>
          <p:cNvCxnSpPr/>
          <p:nvPr/>
        </p:nvCxnSpPr>
        <p:spPr>
          <a:xfrm>
            <a:off x="4569525" y="3759548"/>
            <a:ext cx="724368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04247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03DF17-439C-43D8-91CC-6A43A4C3C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 rot="21402951">
            <a:off x="5850186" y="3899694"/>
            <a:ext cx="29169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Delaware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/>
          <p:nvPr/>
        </p:nvCxnSpPr>
        <p:spPr>
          <a:xfrm flipH="1" flipV="1">
            <a:off x="5592916" y="4223563"/>
            <a:ext cx="310081" cy="1223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9758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D633BC3-9F2E-4322-86DF-B21998E96F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 rot="21402951">
            <a:off x="5850185" y="4192947"/>
            <a:ext cx="29169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Maryland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</p:spTree>
    <p:extLst>
      <p:ext uri="{BB962C8B-B14F-4D97-AF65-F5344CB8AC3E}">
        <p14:creationId xmlns:p14="http://schemas.microsoft.com/office/powerpoint/2010/main" val="1970134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2EC96FC-71ED-48FC-97F0-50785F320B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 rot="176977">
            <a:off x="4278688" y="4304594"/>
            <a:ext cx="15091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</a:p>
        </p:txBody>
      </p:sp>
    </p:spTree>
    <p:extLst>
      <p:ext uri="{BB962C8B-B14F-4D97-AF65-F5344CB8AC3E}">
        <p14:creationId xmlns:p14="http://schemas.microsoft.com/office/powerpoint/2010/main" val="1202692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38E745C-7EE9-4A6B-8F84-7B76015CFC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 rot="176977">
            <a:off x="4382953" y="4661173"/>
            <a:ext cx="16878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North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321CC89-7223-42A1-99A3-EBE93C96EB13}"/>
              </a:ext>
            </a:extLst>
          </p:cNvPr>
          <p:cNvSpPr/>
          <p:nvPr/>
        </p:nvSpPr>
        <p:spPr>
          <a:xfrm>
            <a:off x="4811116" y="4932844"/>
            <a:ext cx="16722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Carolina</a:t>
            </a:r>
            <a:endParaRPr lang="en-US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063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1B7D869-EC7F-41A2-848B-1C4F42D3D8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 rot="176977">
            <a:off x="4312634" y="5112437"/>
            <a:ext cx="16878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South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321CC89-7223-42A1-99A3-EBE93C96EB13}"/>
              </a:ext>
            </a:extLst>
          </p:cNvPr>
          <p:cNvSpPr/>
          <p:nvPr/>
        </p:nvSpPr>
        <p:spPr>
          <a:xfrm>
            <a:off x="4526987" y="5382364"/>
            <a:ext cx="16722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Carolina</a:t>
            </a:r>
            <a:endParaRPr lang="en-US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</p:spTree>
    <p:extLst>
      <p:ext uri="{BB962C8B-B14F-4D97-AF65-F5344CB8AC3E}">
        <p14:creationId xmlns:p14="http://schemas.microsoft.com/office/powerpoint/2010/main" val="400918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9FEA38C-19A2-4376-B2CC-9DBAC54CF9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 rot="2443475">
            <a:off x="3550797" y="5497722"/>
            <a:ext cx="16878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</p:spTree>
    <p:extLst>
      <p:ext uri="{BB962C8B-B14F-4D97-AF65-F5344CB8AC3E}">
        <p14:creationId xmlns:p14="http://schemas.microsoft.com/office/powerpoint/2010/main" val="32431078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8DF3C6E-A688-4CBD-B3DE-6AD0C13153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 rot="2443475">
            <a:off x="1549587" y="5775269"/>
            <a:ext cx="19436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</p:spTree>
    <p:extLst>
      <p:ext uri="{BB962C8B-B14F-4D97-AF65-F5344CB8AC3E}">
        <p14:creationId xmlns:p14="http://schemas.microsoft.com/office/powerpoint/2010/main" val="1113506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6D5CDF-0A5C-499C-B1B6-36381B4B5A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2653904" y="4569943"/>
            <a:ext cx="20405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</p:spTree>
    <p:extLst>
      <p:ext uri="{BB962C8B-B14F-4D97-AF65-F5344CB8AC3E}">
        <p14:creationId xmlns:p14="http://schemas.microsoft.com/office/powerpoint/2010/main" val="1912431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71FDA28-3265-423B-A449-C24D1BBE9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2898367" y="4216649"/>
            <a:ext cx="20405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</p:spTree>
    <p:extLst>
      <p:ext uri="{BB962C8B-B14F-4D97-AF65-F5344CB8AC3E}">
        <p14:creationId xmlns:p14="http://schemas.microsoft.com/office/powerpoint/2010/main" val="1625159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C3423CD-CD58-4E38-827F-4E1F4F6509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3823929" y="3607253"/>
            <a:ext cx="10246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</p:spTree>
    <p:extLst>
      <p:ext uri="{BB962C8B-B14F-4D97-AF65-F5344CB8AC3E}">
        <p14:creationId xmlns:p14="http://schemas.microsoft.com/office/powerpoint/2010/main" val="3870098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C5C62FF-8933-4BE7-A8E9-01E4927982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1757884" y="3339644"/>
            <a:ext cx="20052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B02169A5-2594-4EEA-BF0E-C1C4428A92AF}"/>
              </a:ext>
            </a:extLst>
          </p:cNvPr>
          <p:cNvCxnSpPr/>
          <p:nvPr/>
        </p:nvCxnSpPr>
        <p:spPr>
          <a:xfrm>
            <a:off x="3145233" y="3762537"/>
            <a:ext cx="487895" cy="6519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018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42588FA-8658-430D-BBF8-E4A6058402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1767120" y="2679974"/>
            <a:ext cx="20052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B02169A5-2594-4EEA-BF0E-C1C4428A92AF}"/>
              </a:ext>
            </a:extLst>
          </p:cNvPr>
          <p:cNvCxnSpPr>
            <a:cxnSpLocks/>
          </p:cNvCxnSpPr>
          <p:nvPr/>
        </p:nvCxnSpPr>
        <p:spPr>
          <a:xfrm flipV="1">
            <a:off x="2325430" y="2640335"/>
            <a:ext cx="599073" cy="15656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</p:spTree>
    <p:extLst>
      <p:ext uri="{BB962C8B-B14F-4D97-AF65-F5344CB8AC3E}">
        <p14:creationId xmlns:p14="http://schemas.microsoft.com/office/powerpoint/2010/main" val="35726036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E6B2865-4E2D-4C83-9A1F-A337ECB2E4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4528181" y="1510449"/>
            <a:ext cx="20052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B02169A5-2594-4EEA-BF0E-C1C4428A92AF}"/>
              </a:ext>
            </a:extLst>
          </p:cNvPr>
          <p:cNvCxnSpPr>
            <a:cxnSpLocks/>
          </p:cNvCxnSpPr>
          <p:nvPr/>
        </p:nvCxnSpPr>
        <p:spPr>
          <a:xfrm flipH="1">
            <a:off x="3980646" y="2127058"/>
            <a:ext cx="566144" cy="62050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251759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</p:spTree>
    <p:extLst>
      <p:ext uri="{BB962C8B-B14F-4D97-AF65-F5344CB8AC3E}">
        <p14:creationId xmlns:p14="http://schemas.microsoft.com/office/powerpoint/2010/main" val="3324172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7C3755-0CC1-4F7D-9D74-19F171E250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 rot="20171838">
            <a:off x="1678223" y="3526543"/>
            <a:ext cx="20052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B02169A5-2594-4EEA-BF0E-C1C4428A92AF}"/>
              </a:ext>
            </a:extLst>
          </p:cNvPr>
          <p:cNvCxnSpPr>
            <a:cxnSpLocks/>
          </p:cNvCxnSpPr>
          <p:nvPr/>
        </p:nvCxnSpPr>
        <p:spPr>
          <a:xfrm>
            <a:off x="2403773" y="4541420"/>
            <a:ext cx="327712" cy="69515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251759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376837" y="275090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</p:spTree>
    <p:extLst>
      <p:ext uri="{BB962C8B-B14F-4D97-AF65-F5344CB8AC3E}">
        <p14:creationId xmlns:p14="http://schemas.microsoft.com/office/powerpoint/2010/main" val="642715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1322C4B-6B42-445B-A149-215F166490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42828" y="2369040"/>
            <a:ext cx="2712150" cy="1384995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251759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376837" y="275090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660E1785-6BB3-4579-80B2-0ED4156E0B83}"/>
              </a:ext>
            </a:extLst>
          </p:cNvPr>
          <p:cNvCxnSpPr>
            <a:cxnSpLocks/>
          </p:cNvCxnSpPr>
          <p:nvPr/>
        </p:nvCxnSpPr>
        <p:spPr>
          <a:xfrm>
            <a:off x="1610530" y="3654800"/>
            <a:ext cx="656950" cy="54075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31138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FDA4F47-A43D-4B8D-B01C-288132376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2146949" y="6398645"/>
            <a:ext cx="1515791" cy="954107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chemeClr val="accent2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 Florida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251759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376837" y="275090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660E1785-6BB3-4579-80B2-0ED4156E0B83}"/>
              </a:ext>
            </a:extLst>
          </p:cNvPr>
          <p:cNvCxnSpPr>
            <a:cxnSpLocks/>
          </p:cNvCxnSpPr>
          <p:nvPr/>
        </p:nvCxnSpPr>
        <p:spPr>
          <a:xfrm flipV="1">
            <a:off x="3657318" y="6394460"/>
            <a:ext cx="757912" cy="28695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Rectangle 53">
            <a:extLst>
              <a:ext uri="{FF2B5EF4-FFF2-40B4-BE49-F238E27FC236}">
                <a16:creationId xmlns:a16="http://schemas.microsoft.com/office/drawing/2014/main" id="{1E66EAA3-C111-4378-AE43-219D4DDD7B4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</p:spTree>
    <p:extLst>
      <p:ext uri="{BB962C8B-B14F-4D97-AF65-F5344CB8AC3E}">
        <p14:creationId xmlns:p14="http://schemas.microsoft.com/office/powerpoint/2010/main" val="3399766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97A024E-15EA-4ADA-8521-07F67E5FCF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4415322" y="1189573"/>
            <a:ext cx="271215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251759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376837" y="275090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656CB83-3C35-42B2-B45E-421752FA47EC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D6754BC-9411-4922-9458-DCD27228A3B7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2271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9ABEBD1-E7B0-4373-9422-188B1C99D4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4829904" y="1268737"/>
            <a:ext cx="19969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193663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376837" y="275090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08BEE97-EDD9-458C-A770-DFA7A71C958F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F813829-70DA-4962-9600-5FA3B1F4DB81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F06C4AF-CB3F-447F-8F48-2FA8B5C32A6E}"/>
              </a:ext>
            </a:extLst>
          </p:cNvPr>
          <p:cNvSpPr/>
          <p:nvPr/>
        </p:nvSpPr>
        <p:spPr>
          <a:xfrm rot="3424813">
            <a:off x="1583973" y="2720099"/>
            <a:ext cx="1395667" cy="953421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lvl="0" algn="ctr"/>
            <a:r>
              <a:rPr lang="en-US" sz="24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17B545-3113-439C-97FF-3DD011EC7CA6}"/>
              </a:ext>
            </a:extLst>
          </p:cNvPr>
          <p:cNvSpPr/>
          <p:nvPr/>
        </p:nvSpPr>
        <p:spPr>
          <a:xfrm rot="3466173">
            <a:off x="2486590" y="4082011"/>
            <a:ext cx="1144138" cy="33855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River</a:t>
            </a:r>
            <a:endParaRPr lang="en-US" sz="4000" dirty="0">
              <a:ln>
                <a:solidFill>
                  <a:sysClr val="windowText" lastClr="000000"/>
                </a:solidFill>
              </a:ln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042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0B476F9-2988-4D6B-8114-E76D70D26D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4829904" y="1268737"/>
            <a:ext cx="19969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193663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376837" y="275090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08BEE97-EDD9-458C-A770-DFA7A71C958F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F813829-70DA-4962-9600-5FA3B1F4DB81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F06C4AF-CB3F-447F-8F48-2FA8B5C32A6E}"/>
              </a:ext>
            </a:extLst>
          </p:cNvPr>
          <p:cNvSpPr/>
          <p:nvPr/>
        </p:nvSpPr>
        <p:spPr>
          <a:xfrm rot="3424813">
            <a:off x="1449631" y="2779137"/>
            <a:ext cx="1395667" cy="953421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lvl="0" algn="ctr"/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Mississippi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17B545-3113-439C-97FF-3DD011EC7CA6}"/>
              </a:ext>
            </a:extLst>
          </p:cNvPr>
          <p:cNvSpPr/>
          <p:nvPr/>
        </p:nvSpPr>
        <p:spPr>
          <a:xfrm rot="5233840">
            <a:off x="2290267" y="3944154"/>
            <a:ext cx="1144138" cy="33855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River</a:t>
            </a:r>
            <a:endParaRPr lang="en-US" sz="2400" dirty="0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37AF9A3A-8066-44A7-880F-1A61DC42F0DB}"/>
              </a:ext>
            </a:extLst>
          </p:cNvPr>
          <p:cNvSpPr/>
          <p:nvPr/>
        </p:nvSpPr>
        <p:spPr>
          <a:xfrm>
            <a:off x="6458705" y="4693011"/>
            <a:ext cx="1619892" cy="954107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n w="12700"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Century Gothic" panose="020B0502020202020204" pitchFamily="34" charset="0"/>
              </a:rPr>
              <a:t>Atlantic Ocean	</a:t>
            </a:r>
          </a:p>
        </p:txBody>
      </p:sp>
    </p:spTree>
    <p:extLst>
      <p:ext uri="{BB962C8B-B14F-4D97-AF65-F5344CB8AC3E}">
        <p14:creationId xmlns:p14="http://schemas.microsoft.com/office/powerpoint/2010/main" val="89201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FC49C5C1-1ACE-4912-86AD-4573BF149C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4829904" y="1268737"/>
            <a:ext cx="19969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193663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376837" y="275090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08BEE97-EDD9-458C-A770-DFA7A71C958F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F813829-70DA-4962-9600-5FA3B1F4DB81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F06C4AF-CB3F-447F-8F48-2FA8B5C32A6E}"/>
              </a:ext>
            </a:extLst>
          </p:cNvPr>
          <p:cNvSpPr/>
          <p:nvPr/>
        </p:nvSpPr>
        <p:spPr>
          <a:xfrm rot="3424813">
            <a:off x="1449631" y="2779137"/>
            <a:ext cx="1395667" cy="953421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lvl="0" algn="ctr"/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Mississippi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17B545-3113-439C-97FF-3DD011EC7CA6}"/>
              </a:ext>
            </a:extLst>
          </p:cNvPr>
          <p:cNvSpPr/>
          <p:nvPr/>
        </p:nvSpPr>
        <p:spPr>
          <a:xfrm rot="5233840">
            <a:off x="2290267" y="3944154"/>
            <a:ext cx="1144138" cy="33855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River</a:t>
            </a:r>
            <a:endParaRPr lang="en-US" sz="2400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CE7F7E47-5452-43BA-AE0B-AADEEA7AE4F8}"/>
              </a:ext>
            </a:extLst>
          </p:cNvPr>
          <p:cNvSpPr/>
          <p:nvPr/>
        </p:nvSpPr>
        <p:spPr>
          <a:xfrm>
            <a:off x="1787204" y="6487487"/>
            <a:ext cx="1565729" cy="954107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n w="12700"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Century Gothic" panose="020B0502020202020204" pitchFamily="34" charset="0"/>
              </a:rPr>
              <a:t>Gulf of Mexico	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728D404-D21F-4096-8D0F-0940CAB6666A}"/>
              </a:ext>
            </a:extLst>
          </p:cNvPr>
          <p:cNvSpPr/>
          <p:nvPr/>
        </p:nvSpPr>
        <p:spPr>
          <a:xfrm>
            <a:off x="6692391" y="482915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Atlantic Ocean</a:t>
            </a:r>
          </a:p>
        </p:txBody>
      </p:sp>
    </p:spTree>
    <p:extLst>
      <p:ext uri="{BB962C8B-B14F-4D97-AF65-F5344CB8AC3E}">
        <p14:creationId xmlns:p14="http://schemas.microsoft.com/office/powerpoint/2010/main" val="1962029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968DD83-F790-4826-9CE6-B69CD86574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4829904" y="1268737"/>
            <a:ext cx="19969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193663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376837" y="275090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08BEE97-EDD9-458C-A770-DFA7A71C958F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F813829-70DA-4962-9600-5FA3B1F4DB81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F06C4AF-CB3F-447F-8F48-2FA8B5C32A6E}"/>
              </a:ext>
            </a:extLst>
          </p:cNvPr>
          <p:cNvSpPr/>
          <p:nvPr/>
        </p:nvSpPr>
        <p:spPr>
          <a:xfrm rot="3424813">
            <a:off x="1449631" y="2779137"/>
            <a:ext cx="1395667" cy="953421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lvl="0" algn="ctr"/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Mississippi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17B545-3113-439C-97FF-3DD011EC7CA6}"/>
              </a:ext>
            </a:extLst>
          </p:cNvPr>
          <p:cNvSpPr/>
          <p:nvPr/>
        </p:nvSpPr>
        <p:spPr>
          <a:xfrm rot="5233840">
            <a:off x="2290267" y="3944154"/>
            <a:ext cx="1144138" cy="33855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River</a:t>
            </a:r>
            <a:endParaRPr lang="en-US" sz="24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628D6CD-D43A-4F82-8999-2F5B7D797794}"/>
              </a:ext>
            </a:extLst>
          </p:cNvPr>
          <p:cNvSpPr/>
          <p:nvPr/>
        </p:nvSpPr>
        <p:spPr>
          <a:xfrm>
            <a:off x="2665617" y="1642697"/>
            <a:ext cx="1509058" cy="68418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CE7F7E47-5452-43BA-AE0B-AADEEA7AE4F8}"/>
              </a:ext>
            </a:extLst>
          </p:cNvPr>
          <p:cNvSpPr/>
          <p:nvPr/>
        </p:nvSpPr>
        <p:spPr>
          <a:xfrm>
            <a:off x="2935221" y="1551648"/>
            <a:ext cx="16616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Century Gothic" panose="020B0502020202020204" pitchFamily="34" charset="0"/>
              </a:rPr>
              <a:t>Lake 	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728D404-D21F-4096-8D0F-0940CAB6666A}"/>
              </a:ext>
            </a:extLst>
          </p:cNvPr>
          <p:cNvSpPr/>
          <p:nvPr/>
        </p:nvSpPr>
        <p:spPr>
          <a:xfrm>
            <a:off x="6692391" y="482915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Atlantic Ocean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CC77141-6370-4485-840D-9E5398593335}"/>
              </a:ext>
            </a:extLst>
          </p:cNvPr>
          <p:cNvSpPr/>
          <p:nvPr/>
        </p:nvSpPr>
        <p:spPr>
          <a:xfrm>
            <a:off x="1779988" y="64954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Gulf of Mexico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E635696-C91F-49C6-90D0-F8EE68E1DB7E}"/>
              </a:ext>
            </a:extLst>
          </p:cNvPr>
          <p:cNvSpPr/>
          <p:nvPr/>
        </p:nvSpPr>
        <p:spPr>
          <a:xfrm>
            <a:off x="2608245" y="1854344"/>
            <a:ext cx="15985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Century Gothic" panose="020B0502020202020204" pitchFamily="34" charset="0"/>
              </a:rPr>
              <a:t>Superior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7951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9" grpId="0"/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705DCED8-9CC2-490C-8B53-AABFE9FFA9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4930972" y="1916789"/>
            <a:ext cx="19969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193663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376837" y="275090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08BEE97-EDD9-458C-A770-DFA7A71C958F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F813829-70DA-4962-9600-5FA3B1F4DB81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F06C4AF-CB3F-447F-8F48-2FA8B5C32A6E}"/>
              </a:ext>
            </a:extLst>
          </p:cNvPr>
          <p:cNvSpPr/>
          <p:nvPr/>
        </p:nvSpPr>
        <p:spPr>
          <a:xfrm rot="3424813">
            <a:off x="1449631" y="2779137"/>
            <a:ext cx="1395667" cy="953421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lvl="0" algn="ctr"/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Mississippi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17B545-3113-439C-97FF-3DD011EC7CA6}"/>
              </a:ext>
            </a:extLst>
          </p:cNvPr>
          <p:cNvSpPr/>
          <p:nvPr/>
        </p:nvSpPr>
        <p:spPr>
          <a:xfrm rot="5233840">
            <a:off x="2290267" y="3944154"/>
            <a:ext cx="1144138" cy="33855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River</a:t>
            </a:r>
            <a:endParaRPr lang="en-US" sz="2400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CE7F7E47-5452-43BA-AE0B-AADEEA7AE4F8}"/>
              </a:ext>
            </a:extLst>
          </p:cNvPr>
          <p:cNvSpPr/>
          <p:nvPr/>
        </p:nvSpPr>
        <p:spPr>
          <a:xfrm>
            <a:off x="4523978" y="1238164"/>
            <a:ext cx="16616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Century Gothic" panose="020B0502020202020204" pitchFamily="34" charset="0"/>
              </a:rPr>
              <a:t>Lake 	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728D404-D21F-4096-8D0F-0940CAB6666A}"/>
              </a:ext>
            </a:extLst>
          </p:cNvPr>
          <p:cNvSpPr/>
          <p:nvPr/>
        </p:nvSpPr>
        <p:spPr>
          <a:xfrm>
            <a:off x="6692391" y="482915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Atlantic Ocean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CC77141-6370-4485-840D-9E5398593335}"/>
              </a:ext>
            </a:extLst>
          </p:cNvPr>
          <p:cNvSpPr/>
          <p:nvPr/>
        </p:nvSpPr>
        <p:spPr>
          <a:xfrm>
            <a:off x="1779988" y="64954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Gulf of Mexico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E635696-C91F-49C6-90D0-F8EE68E1DB7E}"/>
              </a:ext>
            </a:extLst>
          </p:cNvPr>
          <p:cNvSpPr/>
          <p:nvPr/>
        </p:nvSpPr>
        <p:spPr>
          <a:xfrm>
            <a:off x="3912913" y="1552747"/>
            <a:ext cx="18149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Century Gothic" panose="020B0502020202020204" pitchFamily="34" charset="0"/>
              </a:rPr>
              <a:t>Michigan</a:t>
            </a:r>
            <a:endParaRPr lang="en-US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5A7217E-BB39-4430-9611-59957177E3AA}"/>
              </a:ext>
            </a:extLst>
          </p:cNvPr>
          <p:cNvSpPr/>
          <p:nvPr/>
        </p:nvSpPr>
        <p:spPr>
          <a:xfrm>
            <a:off x="2801188" y="1640620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75D068-2CAB-41CD-94B3-2A221F98742D}"/>
              </a:ext>
            </a:extLst>
          </p:cNvPr>
          <p:cNvSpPr/>
          <p:nvPr/>
        </p:nvSpPr>
        <p:spPr>
          <a:xfrm>
            <a:off x="2903600" y="1801472"/>
            <a:ext cx="9957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Superior</a:t>
            </a:r>
            <a:endParaRPr lang="en-US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8A1D12A-753D-4EE7-A411-036084F1D1A7}"/>
              </a:ext>
            </a:extLst>
          </p:cNvPr>
          <p:cNvCxnSpPr/>
          <p:nvPr/>
        </p:nvCxnSpPr>
        <p:spPr>
          <a:xfrm flipH="1">
            <a:off x="3445004" y="1957224"/>
            <a:ext cx="1235898" cy="119160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054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91E376D9-94AD-4DE6-A725-389C18D7B7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5037821" y="1879664"/>
            <a:ext cx="19969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193663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376837" y="275090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08BEE97-EDD9-458C-A770-DFA7A71C958F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F813829-70DA-4962-9600-5FA3B1F4DB81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F06C4AF-CB3F-447F-8F48-2FA8B5C32A6E}"/>
              </a:ext>
            </a:extLst>
          </p:cNvPr>
          <p:cNvSpPr/>
          <p:nvPr/>
        </p:nvSpPr>
        <p:spPr>
          <a:xfrm rot="3424813">
            <a:off x="1449631" y="2779137"/>
            <a:ext cx="1395667" cy="953421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lvl="0" algn="ctr"/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Mississippi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17B545-3113-439C-97FF-3DD011EC7CA6}"/>
              </a:ext>
            </a:extLst>
          </p:cNvPr>
          <p:cNvSpPr/>
          <p:nvPr/>
        </p:nvSpPr>
        <p:spPr>
          <a:xfrm rot="5233840">
            <a:off x="2290267" y="3944154"/>
            <a:ext cx="1144138" cy="33855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River</a:t>
            </a:r>
            <a:endParaRPr lang="en-US" sz="2400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CE7F7E47-5452-43BA-AE0B-AADEEA7AE4F8}"/>
              </a:ext>
            </a:extLst>
          </p:cNvPr>
          <p:cNvSpPr/>
          <p:nvPr/>
        </p:nvSpPr>
        <p:spPr>
          <a:xfrm>
            <a:off x="4342719" y="1257339"/>
            <a:ext cx="16616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Century Gothic" panose="020B0502020202020204" pitchFamily="34" charset="0"/>
              </a:rPr>
              <a:t>Lake 	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728D404-D21F-4096-8D0F-0940CAB6666A}"/>
              </a:ext>
            </a:extLst>
          </p:cNvPr>
          <p:cNvSpPr/>
          <p:nvPr/>
        </p:nvSpPr>
        <p:spPr>
          <a:xfrm>
            <a:off x="6692391" y="482915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Atlantic Ocean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CC77141-6370-4485-840D-9E5398593335}"/>
              </a:ext>
            </a:extLst>
          </p:cNvPr>
          <p:cNvSpPr/>
          <p:nvPr/>
        </p:nvSpPr>
        <p:spPr>
          <a:xfrm>
            <a:off x="1779988" y="64954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Gulf of Mexico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E635696-C91F-49C6-90D0-F8EE68E1DB7E}"/>
              </a:ext>
            </a:extLst>
          </p:cNvPr>
          <p:cNvSpPr/>
          <p:nvPr/>
        </p:nvSpPr>
        <p:spPr>
          <a:xfrm>
            <a:off x="4233698" y="1552074"/>
            <a:ext cx="12025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Century Gothic" panose="020B0502020202020204" pitchFamily="34" charset="0"/>
              </a:rPr>
              <a:t>Huron</a:t>
            </a:r>
            <a:endParaRPr lang="en-US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5A7217E-BB39-4430-9611-59957177E3AA}"/>
              </a:ext>
            </a:extLst>
          </p:cNvPr>
          <p:cNvSpPr/>
          <p:nvPr/>
        </p:nvSpPr>
        <p:spPr>
          <a:xfrm>
            <a:off x="2772343" y="1639476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75D068-2CAB-41CD-94B3-2A221F98742D}"/>
              </a:ext>
            </a:extLst>
          </p:cNvPr>
          <p:cNvSpPr/>
          <p:nvPr/>
        </p:nvSpPr>
        <p:spPr>
          <a:xfrm>
            <a:off x="2903600" y="1801472"/>
            <a:ext cx="9957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Superior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8A1D12A-753D-4EE7-A411-036084F1D1A7}"/>
              </a:ext>
            </a:extLst>
          </p:cNvPr>
          <p:cNvCxnSpPr>
            <a:cxnSpLocks/>
          </p:cNvCxnSpPr>
          <p:nvPr/>
        </p:nvCxnSpPr>
        <p:spPr>
          <a:xfrm flipH="1">
            <a:off x="4387091" y="1968183"/>
            <a:ext cx="312752" cy="66686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>
            <a:extLst>
              <a:ext uri="{FF2B5EF4-FFF2-40B4-BE49-F238E27FC236}">
                <a16:creationId xmlns:a16="http://schemas.microsoft.com/office/drawing/2014/main" id="{171EE67F-0782-4795-AD6B-CCB6DE423A59}"/>
              </a:ext>
            </a:extLst>
          </p:cNvPr>
          <p:cNvSpPr/>
          <p:nvPr/>
        </p:nvSpPr>
        <p:spPr>
          <a:xfrm rot="19659005">
            <a:off x="2924598" y="2433181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D1496DF-4A17-40C0-9A14-42B9DE89480B}"/>
              </a:ext>
            </a:extLst>
          </p:cNvPr>
          <p:cNvSpPr/>
          <p:nvPr/>
        </p:nvSpPr>
        <p:spPr>
          <a:xfrm rot="19531637">
            <a:off x="3096709" y="2589264"/>
            <a:ext cx="11192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964410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F24970E-E2FB-4CF6-8265-B666999FE1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5339390" y="1209723"/>
            <a:ext cx="19969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193663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376837" y="275090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08BEE97-EDD9-458C-A770-DFA7A71C958F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F813829-70DA-4962-9600-5FA3B1F4DB81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F06C4AF-CB3F-447F-8F48-2FA8B5C32A6E}"/>
              </a:ext>
            </a:extLst>
          </p:cNvPr>
          <p:cNvSpPr/>
          <p:nvPr/>
        </p:nvSpPr>
        <p:spPr>
          <a:xfrm rot="3424813">
            <a:off x="1449631" y="2779137"/>
            <a:ext cx="1395667" cy="953421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lvl="0" algn="ctr"/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Mississippi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17B545-3113-439C-97FF-3DD011EC7CA6}"/>
              </a:ext>
            </a:extLst>
          </p:cNvPr>
          <p:cNvSpPr/>
          <p:nvPr/>
        </p:nvSpPr>
        <p:spPr>
          <a:xfrm rot="5233840">
            <a:off x="2290267" y="3944154"/>
            <a:ext cx="1144138" cy="33855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River</a:t>
            </a:r>
            <a:endParaRPr lang="en-US" sz="2400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CE7F7E47-5452-43BA-AE0B-AADEEA7AE4F8}"/>
              </a:ext>
            </a:extLst>
          </p:cNvPr>
          <p:cNvSpPr/>
          <p:nvPr/>
        </p:nvSpPr>
        <p:spPr>
          <a:xfrm>
            <a:off x="4931965" y="1978030"/>
            <a:ext cx="16616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Century Gothic" panose="020B0502020202020204" pitchFamily="34" charset="0"/>
              </a:rPr>
              <a:t>Lake 	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728D404-D21F-4096-8D0F-0940CAB6666A}"/>
              </a:ext>
            </a:extLst>
          </p:cNvPr>
          <p:cNvSpPr/>
          <p:nvPr/>
        </p:nvSpPr>
        <p:spPr>
          <a:xfrm>
            <a:off x="6692391" y="482915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Atlantic Ocean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CC77141-6370-4485-840D-9E5398593335}"/>
              </a:ext>
            </a:extLst>
          </p:cNvPr>
          <p:cNvSpPr/>
          <p:nvPr/>
        </p:nvSpPr>
        <p:spPr>
          <a:xfrm>
            <a:off x="1779988" y="64954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Gulf of Mexico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E635696-C91F-49C6-90D0-F8EE68E1DB7E}"/>
              </a:ext>
            </a:extLst>
          </p:cNvPr>
          <p:cNvSpPr/>
          <p:nvPr/>
        </p:nvSpPr>
        <p:spPr>
          <a:xfrm>
            <a:off x="5013293" y="2290155"/>
            <a:ext cx="801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Century Gothic" panose="020B0502020202020204" pitchFamily="34" charset="0"/>
              </a:rPr>
              <a:t>Erie</a:t>
            </a:r>
            <a:endParaRPr lang="en-US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5A7217E-BB39-4430-9611-59957177E3AA}"/>
              </a:ext>
            </a:extLst>
          </p:cNvPr>
          <p:cNvSpPr/>
          <p:nvPr/>
        </p:nvSpPr>
        <p:spPr>
          <a:xfrm>
            <a:off x="2772343" y="1639476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75D068-2CAB-41CD-94B3-2A221F98742D}"/>
              </a:ext>
            </a:extLst>
          </p:cNvPr>
          <p:cNvSpPr/>
          <p:nvPr/>
        </p:nvSpPr>
        <p:spPr>
          <a:xfrm>
            <a:off x="2903600" y="1801472"/>
            <a:ext cx="9957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Superior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8A1D12A-753D-4EE7-A411-036084F1D1A7}"/>
              </a:ext>
            </a:extLst>
          </p:cNvPr>
          <p:cNvCxnSpPr>
            <a:cxnSpLocks/>
          </p:cNvCxnSpPr>
          <p:nvPr/>
        </p:nvCxnSpPr>
        <p:spPr>
          <a:xfrm flipH="1">
            <a:off x="4587007" y="2553346"/>
            <a:ext cx="470742" cy="89545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>
            <a:extLst>
              <a:ext uri="{FF2B5EF4-FFF2-40B4-BE49-F238E27FC236}">
                <a16:creationId xmlns:a16="http://schemas.microsoft.com/office/drawing/2014/main" id="{171EE67F-0782-4795-AD6B-CCB6DE423A59}"/>
              </a:ext>
            </a:extLst>
          </p:cNvPr>
          <p:cNvSpPr/>
          <p:nvPr/>
        </p:nvSpPr>
        <p:spPr>
          <a:xfrm rot="19659005">
            <a:off x="2924598" y="2433181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D1496DF-4A17-40C0-9A14-42B9DE89480B}"/>
              </a:ext>
            </a:extLst>
          </p:cNvPr>
          <p:cNvSpPr/>
          <p:nvPr/>
        </p:nvSpPr>
        <p:spPr>
          <a:xfrm rot="19531637">
            <a:off x="3096709" y="2589264"/>
            <a:ext cx="11192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403557A-FE7A-459F-95B4-B955E545AE5D}"/>
              </a:ext>
            </a:extLst>
          </p:cNvPr>
          <p:cNvSpPr/>
          <p:nvPr/>
        </p:nvSpPr>
        <p:spPr>
          <a:xfrm>
            <a:off x="3756802" y="217420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0E80FAB-0B60-4D25-8407-5F49C42AB01D}"/>
              </a:ext>
            </a:extLst>
          </p:cNvPr>
          <p:cNvSpPr/>
          <p:nvPr/>
        </p:nvSpPr>
        <p:spPr>
          <a:xfrm>
            <a:off x="4052156" y="2328249"/>
            <a:ext cx="7681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Huron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847218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8F34BCF9-BF4C-4CB4-9A60-5E1FDE5E4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5339390" y="1209723"/>
            <a:ext cx="19969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193663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376837" y="275090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08BEE97-EDD9-458C-A770-DFA7A71C958F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F813829-70DA-4962-9600-5FA3B1F4DB81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F06C4AF-CB3F-447F-8F48-2FA8B5C32A6E}"/>
              </a:ext>
            </a:extLst>
          </p:cNvPr>
          <p:cNvSpPr/>
          <p:nvPr/>
        </p:nvSpPr>
        <p:spPr>
          <a:xfrm rot="3424813">
            <a:off x="1449631" y="2779137"/>
            <a:ext cx="1395667" cy="953421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lvl="0" algn="ctr"/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Mississippi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17B545-3113-439C-97FF-3DD011EC7CA6}"/>
              </a:ext>
            </a:extLst>
          </p:cNvPr>
          <p:cNvSpPr/>
          <p:nvPr/>
        </p:nvSpPr>
        <p:spPr>
          <a:xfrm rot="5233840">
            <a:off x="2290267" y="3944154"/>
            <a:ext cx="1144138" cy="33855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River</a:t>
            </a:r>
            <a:endParaRPr lang="en-US" sz="2400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CE7F7E47-5452-43BA-AE0B-AADEEA7AE4F8}"/>
              </a:ext>
            </a:extLst>
          </p:cNvPr>
          <p:cNvSpPr/>
          <p:nvPr/>
        </p:nvSpPr>
        <p:spPr>
          <a:xfrm>
            <a:off x="4727755" y="1750085"/>
            <a:ext cx="16616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Century Gothic" panose="020B0502020202020204" pitchFamily="34" charset="0"/>
              </a:rPr>
              <a:t>Lake 	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728D404-D21F-4096-8D0F-0940CAB6666A}"/>
              </a:ext>
            </a:extLst>
          </p:cNvPr>
          <p:cNvSpPr/>
          <p:nvPr/>
        </p:nvSpPr>
        <p:spPr>
          <a:xfrm>
            <a:off x="6692391" y="482915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Atlantic Ocean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CC77141-6370-4485-840D-9E5398593335}"/>
              </a:ext>
            </a:extLst>
          </p:cNvPr>
          <p:cNvSpPr/>
          <p:nvPr/>
        </p:nvSpPr>
        <p:spPr>
          <a:xfrm>
            <a:off x="1779988" y="64954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Gulf of Mexico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E635696-C91F-49C6-90D0-F8EE68E1DB7E}"/>
              </a:ext>
            </a:extLst>
          </p:cNvPr>
          <p:cNvSpPr/>
          <p:nvPr/>
        </p:nvSpPr>
        <p:spPr>
          <a:xfrm>
            <a:off x="4668642" y="2045105"/>
            <a:ext cx="14766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Century Gothic" panose="020B0502020202020204" pitchFamily="34" charset="0"/>
              </a:rPr>
              <a:t>Ontario</a:t>
            </a:r>
            <a:endParaRPr lang="en-US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5A7217E-BB39-4430-9611-59957177E3AA}"/>
              </a:ext>
            </a:extLst>
          </p:cNvPr>
          <p:cNvSpPr/>
          <p:nvPr/>
        </p:nvSpPr>
        <p:spPr>
          <a:xfrm>
            <a:off x="2772343" y="1639476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75D068-2CAB-41CD-94B3-2A221F98742D}"/>
              </a:ext>
            </a:extLst>
          </p:cNvPr>
          <p:cNvSpPr/>
          <p:nvPr/>
        </p:nvSpPr>
        <p:spPr>
          <a:xfrm>
            <a:off x="2903600" y="1801472"/>
            <a:ext cx="9957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Superior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8A1D12A-753D-4EE7-A411-036084F1D1A7}"/>
              </a:ext>
            </a:extLst>
          </p:cNvPr>
          <p:cNvCxnSpPr>
            <a:cxnSpLocks/>
          </p:cNvCxnSpPr>
          <p:nvPr/>
        </p:nvCxnSpPr>
        <p:spPr>
          <a:xfrm>
            <a:off x="5198981" y="2443980"/>
            <a:ext cx="123920" cy="52737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>
            <a:extLst>
              <a:ext uri="{FF2B5EF4-FFF2-40B4-BE49-F238E27FC236}">
                <a16:creationId xmlns:a16="http://schemas.microsoft.com/office/drawing/2014/main" id="{171EE67F-0782-4795-AD6B-CCB6DE423A59}"/>
              </a:ext>
            </a:extLst>
          </p:cNvPr>
          <p:cNvSpPr/>
          <p:nvPr/>
        </p:nvSpPr>
        <p:spPr>
          <a:xfrm rot="19659005">
            <a:off x="2924598" y="2433181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D1496DF-4A17-40C0-9A14-42B9DE89480B}"/>
              </a:ext>
            </a:extLst>
          </p:cNvPr>
          <p:cNvSpPr/>
          <p:nvPr/>
        </p:nvSpPr>
        <p:spPr>
          <a:xfrm rot="19531637">
            <a:off x="3096709" y="2589264"/>
            <a:ext cx="11192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403557A-FE7A-459F-95B4-B955E545AE5D}"/>
              </a:ext>
            </a:extLst>
          </p:cNvPr>
          <p:cNvSpPr/>
          <p:nvPr/>
        </p:nvSpPr>
        <p:spPr>
          <a:xfrm>
            <a:off x="3756802" y="217420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0E80FAB-0B60-4D25-8407-5F49C42AB01D}"/>
              </a:ext>
            </a:extLst>
          </p:cNvPr>
          <p:cNvSpPr/>
          <p:nvPr/>
        </p:nvSpPr>
        <p:spPr>
          <a:xfrm>
            <a:off x="4052156" y="2328249"/>
            <a:ext cx="7681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Huron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4D76530C-ED29-4A58-A927-9F0117385A0C}"/>
              </a:ext>
            </a:extLst>
          </p:cNvPr>
          <p:cNvSpPr/>
          <p:nvPr/>
        </p:nvSpPr>
        <p:spPr>
          <a:xfrm>
            <a:off x="3948784" y="3045168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655DD4D-E7FF-4BA2-9990-AB86237C2DC0}"/>
              </a:ext>
            </a:extLst>
          </p:cNvPr>
          <p:cNvSpPr/>
          <p:nvPr/>
        </p:nvSpPr>
        <p:spPr>
          <a:xfrm>
            <a:off x="4293212" y="3227457"/>
            <a:ext cx="5389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Erie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783606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1B02CEBE-C791-49EA-B184-9EC231559E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4387092" y="1209723"/>
            <a:ext cx="29492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193663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376837" y="275090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08BEE97-EDD9-458C-A770-DFA7A71C958F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F813829-70DA-4962-9600-5FA3B1F4DB81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F06C4AF-CB3F-447F-8F48-2FA8B5C32A6E}"/>
              </a:ext>
            </a:extLst>
          </p:cNvPr>
          <p:cNvSpPr/>
          <p:nvPr/>
        </p:nvSpPr>
        <p:spPr>
          <a:xfrm rot="3424813">
            <a:off x="1449631" y="2779137"/>
            <a:ext cx="1395667" cy="953421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lvl="0" algn="ctr"/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Mississippi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17B545-3113-439C-97FF-3DD011EC7CA6}"/>
              </a:ext>
            </a:extLst>
          </p:cNvPr>
          <p:cNvSpPr/>
          <p:nvPr/>
        </p:nvSpPr>
        <p:spPr>
          <a:xfrm rot="5233840">
            <a:off x="2290267" y="3944154"/>
            <a:ext cx="1144138" cy="33855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River</a:t>
            </a:r>
            <a:endParaRPr lang="en-US" sz="2400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CE7F7E47-5452-43BA-AE0B-AADEEA7AE4F8}"/>
              </a:ext>
            </a:extLst>
          </p:cNvPr>
          <p:cNvSpPr/>
          <p:nvPr/>
        </p:nvSpPr>
        <p:spPr>
          <a:xfrm>
            <a:off x="4727755" y="1750085"/>
            <a:ext cx="26085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Century Gothic" panose="020B0502020202020204" pitchFamily="34" charset="0"/>
              </a:rPr>
              <a:t>St. Lawrence	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728D404-D21F-4096-8D0F-0940CAB6666A}"/>
              </a:ext>
            </a:extLst>
          </p:cNvPr>
          <p:cNvSpPr/>
          <p:nvPr/>
        </p:nvSpPr>
        <p:spPr>
          <a:xfrm>
            <a:off x="6692391" y="482915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Atlantic Ocean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CC77141-6370-4485-840D-9E5398593335}"/>
              </a:ext>
            </a:extLst>
          </p:cNvPr>
          <p:cNvSpPr/>
          <p:nvPr/>
        </p:nvSpPr>
        <p:spPr>
          <a:xfrm>
            <a:off x="1779988" y="64954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Gulf of Mexico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E635696-C91F-49C6-90D0-F8EE68E1DB7E}"/>
              </a:ext>
            </a:extLst>
          </p:cNvPr>
          <p:cNvSpPr/>
          <p:nvPr/>
        </p:nvSpPr>
        <p:spPr>
          <a:xfrm>
            <a:off x="4849464" y="2038046"/>
            <a:ext cx="10246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Century Gothic" panose="020B0502020202020204" pitchFamily="34" charset="0"/>
              </a:rPr>
              <a:t>River</a:t>
            </a:r>
            <a:endParaRPr lang="en-US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5A7217E-BB39-4430-9611-59957177E3AA}"/>
              </a:ext>
            </a:extLst>
          </p:cNvPr>
          <p:cNvSpPr/>
          <p:nvPr/>
        </p:nvSpPr>
        <p:spPr>
          <a:xfrm>
            <a:off x="2772343" y="1639476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75D068-2CAB-41CD-94B3-2A221F98742D}"/>
              </a:ext>
            </a:extLst>
          </p:cNvPr>
          <p:cNvSpPr/>
          <p:nvPr/>
        </p:nvSpPr>
        <p:spPr>
          <a:xfrm>
            <a:off x="2903600" y="1801472"/>
            <a:ext cx="9957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Superior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8A1D12A-753D-4EE7-A411-036084F1D1A7}"/>
              </a:ext>
            </a:extLst>
          </p:cNvPr>
          <p:cNvCxnSpPr>
            <a:cxnSpLocks/>
          </p:cNvCxnSpPr>
          <p:nvPr/>
        </p:nvCxnSpPr>
        <p:spPr>
          <a:xfrm>
            <a:off x="5771397" y="2273305"/>
            <a:ext cx="515748" cy="17679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>
            <a:extLst>
              <a:ext uri="{FF2B5EF4-FFF2-40B4-BE49-F238E27FC236}">
                <a16:creationId xmlns:a16="http://schemas.microsoft.com/office/drawing/2014/main" id="{171EE67F-0782-4795-AD6B-CCB6DE423A59}"/>
              </a:ext>
            </a:extLst>
          </p:cNvPr>
          <p:cNvSpPr/>
          <p:nvPr/>
        </p:nvSpPr>
        <p:spPr>
          <a:xfrm rot="19659005">
            <a:off x="2924598" y="2433181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D1496DF-4A17-40C0-9A14-42B9DE89480B}"/>
              </a:ext>
            </a:extLst>
          </p:cNvPr>
          <p:cNvSpPr/>
          <p:nvPr/>
        </p:nvSpPr>
        <p:spPr>
          <a:xfrm rot="19531637">
            <a:off x="3096709" y="2589264"/>
            <a:ext cx="11192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403557A-FE7A-459F-95B4-B955E545AE5D}"/>
              </a:ext>
            </a:extLst>
          </p:cNvPr>
          <p:cNvSpPr/>
          <p:nvPr/>
        </p:nvSpPr>
        <p:spPr>
          <a:xfrm>
            <a:off x="3756802" y="217420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0E80FAB-0B60-4D25-8407-5F49C42AB01D}"/>
              </a:ext>
            </a:extLst>
          </p:cNvPr>
          <p:cNvSpPr/>
          <p:nvPr/>
        </p:nvSpPr>
        <p:spPr>
          <a:xfrm>
            <a:off x="4052156" y="2328249"/>
            <a:ext cx="7681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Huron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4D76530C-ED29-4A58-A927-9F0117385A0C}"/>
              </a:ext>
            </a:extLst>
          </p:cNvPr>
          <p:cNvSpPr/>
          <p:nvPr/>
        </p:nvSpPr>
        <p:spPr>
          <a:xfrm>
            <a:off x="3948784" y="3045168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655DD4D-E7FF-4BA2-9990-AB86237C2DC0}"/>
              </a:ext>
            </a:extLst>
          </p:cNvPr>
          <p:cNvSpPr/>
          <p:nvPr/>
        </p:nvSpPr>
        <p:spPr>
          <a:xfrm>
            <a:off x="4293212" y="3227457"/>
            <a:ext cx="5389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Erie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30FCB94-39C8-44A6-AB47-1984FCF1CEC8}"/>
              </a:ext>
            </a:extLst>
          </p:cNvPr>
          <p:cNvSpPr/>
          <p:nvPr/>
        </p:nvSpPr>
        <p:spPr>
          <a:xfrm>
            <a:off x="4600862" y="2621667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010E36A-43C6-46B7-9000-AB4D0D2A208A}"/>
              </a:ext>
            </a:extLst>
          </p:cNvPr>
          <p:cNvSpPr/>
          <p:nvPr/>
        </p:nvSpPr>
        <p:spPr>
          <a:xfrm>
            <a:off x="4823872" y="2796272"/>
            <a:ext cx="92525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Ontario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012220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39E399B-9EBF-44EA-8766-9CB02ECD2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5339390" y="1209723"/>
            <a:ext cx="19969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193663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376837" y="275090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08BEE97-EDD9-458C-A770-DFA7A71C958F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F813829-70DA-4962-9600-5FA3B1F4DB81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F06C4AF-CB3F-447F-8F48-2FA8B5C32A6E}"/>
              </a:ext>
            </a:extLst>
          </p:cNvPr>
          <p:cNvSpPr/>
          <p:nvPr/>
        </p:nvSpPr>
        <p:spPr>
          <a:xfrm rot="3424813">
            <a:off x="1449631" y="2779137"/>
            <a:ext cx="1395667" cy="953421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lvl="0" algn="ctr"/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Mississippi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17B545-3113-439C-97FF-3DD011EC7CA6}"/>
              </a:ext>
            </a:extLst>
          </p:cNvPr>
          <p:cNvSpPr/>
          <p:nvPr/>
        </p:nvSpPr>
        <p:spPr>
          <a:xfrm rot="5233840">
            <a:off x="2290267" y="3944154"/>
            <a:ext cx="1144138" cy="33855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River</a:t>
            </a:r>
            <a:endParaRPr lang="en-US" sz="2400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728D404-D21F-4096-8D0F-0940CAB6666A}"/>
              </a:ext>
            </a:extLst>
          </p:cNvPr>
          <p:cNvSpPr/>
          <p:nvPr/>
        </p:nvSpPr>
        <p:spPr>
          <a:xfrm>
            <a:off x="6692391" y="482915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Atlantic Ocean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CC77141-6370-4485-840D-9E5398593335}"/>
              </a:ext>
            </a:extLst>
          </p:cNvPr>
          <p:cNvSpPr/>
          <p:nvPr/>
        </p:nvSpPr>
        <p:spPr>
          <a:xfrm>
            <a:off x="1779988" y="64954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Gulf of Mexico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5A7217E-BB39-4430-9611-59957177E3AA}"/>
              </a:ext>
            </a:extLst>
          </p:cNvPr>
          <p:cNvSpPr/>
          <p:nvPr/>
        </p:nvSpPr>
        <p:spPr>
          <a:xfrm>
            <a:off x="2772343" y="1639476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75D068-2CAB-41CD-94B3-2A221F98742D}"/>
              </a:ext>
            </a:extLst>
          </p:cNvPr>
          <p:cNvSpPr/>
          <p:nvPr/>
        </p:nvSpPr>
        <p:spPr>
          <a:xfrm>
            <a:off x="2903600" y="1801472"/>
            <a:ext cx="9957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Superior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8A1D12A-753D-4EE7-A411-036084F1D1A7}"/>
              </a:ext>
            </a:extLst>
          </p:cNvPr>
          <p:cNvCxnSpPr>
            <a:cxnSpLocks/>
          </p:cNvCxnSpPr>
          <p:nvPr/>
        </p:nvCxnSpPr>
        <p:spPr>
          <a:xfrm>
            <a:off x="6038932" y="2359225"/>
            <a:ext cx="307554" cy="81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>
            <a:extLst>
              <a:ext uri="{FF2B5EF4-FFF2-40B4-BE49-F238E27FC236}">
                <a16:creationId xmlns:a16="http://schemas.microsoft.com/office/drawing/2014/main" id="{171EE67F-0782-4795-AD6B-CCB6DE423A59}"/>
              </a:ext>
            </a:extLst>
          </p:cNvPr>
          <p:cNvSpPr/>
          <p:nvPr/>
        </p:nvSpPr>
        <p:spPr>
          <a:xfrm rot="19659005">
            <a:off x="2924598" y="2433181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D1496DF-4A17-40C0-9A14-42B9DE89480B}"/>
              </a:ext>
            </a:extLst>
          </p:cNvPr>
          <p:cNvSpPr/>
          <p:nvPr/>
        </p:nvSpPr>
        <p:spPr>
          <a:xfrm rot="19531637">
            <a:off x="3096709" y="2589264"/>
            <a:ext cx="11192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403557A-FE7A-459F-95B4-B955E545AE5D}"/>
              </a:ext>
            </a:extLst>
          </p:cNvPr>
          <p:cNvSpPr/>
          <p:nvPr/>
        </p:nvSpPr>
        <p:spPr>
          <a:xfrm>
            <a:off x="3756802" y="217420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0E80FAB-0B60-4D25-8407-5F49C42AB01D}"/>
              </a:ext>
            </a:extLst>
          </p:cNvPr>
          <p:cNvSpPr/>
          <p:nvPr/>
        </p:nvSpPr>
        <p:spPr>
          <a:xfrm>
            <a:off x="4052156" y="2328249"/>
            <a:ext cx="7681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Huron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4D76530C-ED29-4A58-A927-9F0117385A0C}"/>
              </a:ext>
            </a:extLst>
          </p:cNvPr>
          <p:cNvSpPr/>
          <p:nvPr/>
        </p:nvSpPr>
        <p:spPr>
          <a:xfrm>
            <a:off x="3948784" y="3045168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655DD4D-E7FF-4BA2-9990-AB86237C2DC0}"/>
              </a:ext>
            </a:extLst>
          </p:cNvPr>
          <p:cNvSpPr/>
          <p:nvPr/>
        </p:nvSpPr>
        <p:spPr>
          <a:xfrm>
            <a:off x="4293212" y="3227457"/>
            <a:ext cx="5389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Erie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30FCB94-39C8-44A6-AB47-1984FCF1CEC8}"/>
              </a:ext>
            </a:extLst>
          </p:cNvPr>
          <p:cNvSpPr/>
          <p:nvPr/>
        </p:nvSpPr>
        <p:spPr>
          <a:xfrm>
            <a:off x="4600862" y="2621667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010E36A-43C6-46B7-9000-AB4D0D2A208A}"/>
              </a:ext>
            </a:extLst>
          </p:cNvPr>
          <p:cNvSpPr/>
          <p:nvPr/>
        </p:nvSpPr>
        <p:spPr>
          <a:xfrm>
            <a:off x="4823872" y="2796272"/>
            <a:ext cx="92525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Ontario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329384A-3622-4CEF-8ED3-0C32FC450FF9}"/>
              </a:ext>
            </a:extLst>
          </p:cNvPr>
          <p:cNvSpPr/>
          <p:nvPr/>
        </p:nvSpPr>
        <p:spPr>
          <a:xfrm>
            <a:off x="5088935" y="2031694"/>
            <a:ext cx="17598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St. Lawrence River</a:t>
            </a:r>
          </a:p>
        </p:txBody>
      </p:sp>
    </p:spTree>
    <p:extLst>
      <p:ext uri="{BB962C8B-B14F-4D97-AF65-F5344CB8AC3E}">
        <p14:creationId xmlns:p14="http://schemas.microsoft.com/office/powerpoint/2010/main" val="3364237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A54EEED8-8F0C-4E87-A016-6385F48997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56" name="Rectangle 55"/>
          <p:cNvSpPr/>
          <p:nvPr/>
        </p:nvSpPr>
        <p:spPr>
          <a:xfrm rot="3468933">
            <a:off x="239650" y="2860517"/>
            <a:ext cx="15696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  <a:latin typeface="KG Miss Kindergarten" panose="02000000000000000000" pitchFamily="2" charset="0"/>
              </a:rPr>
              <a:t>Mississippi River</a:t>
            </a:r>
            <a:r>
              <a:rPr lang="en-US" sz="1200" dirty="0">
                <a:solidFill>
                  <a:prstClr val="black"/>
                </a:solidFill>
              </a:rPr>
              <a:t>	</a:t>
            </a:r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5339390" y="1209723"/>
            <a:ext cx="19969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193663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376837" y="275090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08BEE97-EDD9-458C-A770-DFA7A71C958F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F813829-70DA-4962-9600-5FA3B1F4DB81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F06C4AF-CB3F-447F-8F48-2FA8B5C32A6E}"/>
              </a:ext>
            </a:extLst>
          </p:cNvPr>
          <p:cNvSpPr/>
          <p:nvPr/>
        </p:nvSpPr>
        <p:spPr>
          <a:xfrm rot="3424813">
            <a:off x="1449631" y="2779137"/>
            <a:ext cx="1395667" cy="953421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lvl="0" algn="ctr"/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Mississippi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17B545-3113-439C-97FF-3DD011EC7CA6}"/>
              </a:ext>
            </a:extLst>
          </p:cNvPr>
          <p:cNvSpPr/>
          <p:nvPr/>
        </p:nvSpPr>
        <p:spPr>
          <a:xfrm rot="5233840">
            <a:off x="2290267" y="3944154"/>
            <a:ext cx="1144138" cy="33855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River</a:t>
            </a:r>
            <a:endParaRPr lang="en-US" sz="2400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728D404-D21F-4096-8D0F-0940CAB6666A}"/>
              </a:ext>
            </a:extLst>
          </p:cNvPr>
          <p:cNvSpPr/>
          <p:nvPr/>
        </p:nvSpPr>
        <p:spPr>
          <a:xfrm>
            <a:off x="6692391" y="482915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Atlantic Ocean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CC77141-6370-4485-840D-9E5398593335}"/>
              </a:ext>
            </a:extLst>
          </p:cNvPr>
          <p:cNvSpPr/>
          <p:nvPr/>
        </p:nvSpPr>
        <p:spPr>
          <a:xfrm>
            <a:off x="1779988" y="64954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Gulf of Mexico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5A7217E-BB39-4430-9611-59957177E3AA}"/>
              </a:ext>
            </a:extLst>
          </p:cNvPr>
          <p:cNvSpPr/>
          <p:nvPr/>
        </p:nvSpPr>
        <p:spPr>
          <a:xfrm>
            <a:off x="2772343" y="1639476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75D068-2CAB-41CD-94B3-2A221F98742D}"/>
              </a:ext>
            </a:extLst>
          </p:cNvPr>
          <p:cNvSpPr/>
          <p:nvPr/>
        </p:nvSpPr>
        <p:spPr>
          <a:xfrm>
            <a:off x="2903600" y="1801472"/>
            <a:ext cx="9957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Superior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8A1D12A-753D-4EE7-A411-036084F1D1A7}"/>
              </a:ext>
            </a:extLst>
          </p:cNvPr>
          <p:cNvCxnSpPr>
            <a:cxnSpLocks/>
          </p:cNvCxnSpPr>
          <p:nvPr/>
        </p:nvCxnSpPr>
        <p:spPr>
          <a:xfrm>
            <a:off x="6038932" y="2359225"/>
            <a:ext cx="307554" cy="81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>
            <a:extLst>
              <a:ext uri="{FF2B5EF4-FFF2-40B4-BE49-F238E27FC236}">
                <a16:creationId xmlns:a16="http://schemas.microsoft.com/office/drawing/2014/main" id="{171EE67F-0782-4795-AD6B-CCB6DE423A59}"/>
              </a:ext>
            </a:extLst>
          </p:cNvPr>
          <p:cNvSpPr/>
          <p:nvPr/>
        </p:nvSpPr>
        <p:spPr>
          <a:xfrm rot="19659005">
            <a:off x="2924598" y="2433181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D1496DF-4A17-40C0-9A14-42B9DE89480B}"/>
              </a:ext>
            </a:extLst>
          </p:cNvPr>
          <p:cNvSpPr/>
          <p:nvPr/>
        </p:nvSpPr>
        <p:spPr>
          <a:xfrm rot="19531637">
            <a:off x="3096709" y="2589264"/>
            <a:ext cx="11192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403557A-FE7A-459F-95B4-B955E545AE5D}"/>
              </a:ext>
            </a:extLst>
          </p:cNvPr>
          <p:cNvSpPr/>
          <p:nvPr/>
        </p:nvSpPr>
        <p:spPr>
          <a:xfrm>
            <a:off x="3756802" y="217420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0E80FAB-0B60-4D25-8407-5F49C42AB01D}"/>
              </a:ext>
            </a:extLst>
          </p:cNvPr>
          <p:cNvSpPr/>
          <p:nvPr/>
        </p:nvSpPr>
        <p:spPr>
          <a:xfrm>
            <a:off x="4052156" y="2328249"/>
            <a:ext cx="7681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Huron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4D76530C-ED29-4A58-A927-9F0117385A0C}"/>
              </a:ext>
            </a:extLst>
          </p:cNvPr>
          <p:cNvSpPr/>
          <p:nvPr/>
        </p:nvSpPr>
        <p:spPr>
          <a:xfrm>
            <a:off x="3948784" y="3045168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655DD4D-E7FF-4BA2-9990-AB86237C2DC0}"/>
              </a:ext>
            </a:extLst>
          </p:cNvPr>
          <p:cNvSpPr/>
          <p:nvPr/>
        </p:nvSpPr>
        <p:spPr>
          <a:xfrm>
            <a:off x="4293212" y="3227457"/>
            <a:ext cx="5389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Erie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30FCB94-39C8-44A6-AB47-1984FCF1CEC8}"/>
              </a:ext>
            </a:extLst>
          </p:cNvPr>
          <p:cNvSpPr/>
          <p:nvPr/>
        </p:nvSpPr>
        <p:spPr>
          <a:xfrm>
            <a:off x="4600862" y="2621667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010E36A-43C6-46B7-9000-AB4D0D2A208A}"/>
              </a:ext>
            </a:extLst>
          </p:cNvPr>
          <p:cNvSpPr/>
          <p:nvPr/>
        </p:nvSpPr>
        <p:spPr>
          <a:xfrm>
            <a:off x="4823872" y="2796272"/>
            <a:ext cx="92525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Ontario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329384A-3622-4CEF-8ED3-0C32FC450FF9}"/>
              </a:ext>
            </a:extLst>
          </p:cNvPr>
          <p:cNvSpPr/>
          <p:nvPr/>
        </p:nvSpPr>
        <p:spPr>
          <a:xfrm>
            <a:off x="5088935" y="2031694"/>
            <a:ext cx="17598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St. Lawrence River</a:t>
            </a:r>
          </a:p>
        </p:txBody>
      </p:sp>
    </p:spTree>
    <p:extLst>
      <p:ext uri="{BB962C8B-B14F-4D97-AF65-F5344CB8AC3E}">
        <p14:creationId xmlns:p14="http://schemas.microsoft.com/office/powerpoint/2010/main" val="3138956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2FEECC8-9172-42F7-9F8C-7261F78DD9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4486450" y="1288605"/>
            <a:ext cx="19969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193663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376837" y="275090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08BEE97-EDD9-458C-A770-DFA7A71C958F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F813829-70DA-4962-9600-5FA3B1F4DB81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F06C4AF-CB3F-447F-8F48-2FA8B5C32A6E}"/>
              </a:ext>
            </a:extLst>
          </p:cNvPr>
          <p:cNvSpPr/>
          <p:nvPr/>
        </p:nvSpPr>
        <p:spPr>
          <a:xfrm rot="3424813">
            <a:off x="1449631" y="2779137"/>
            <a:ext cx="1395667" cy="953421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lvl="0" algn="ctr"/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Mississippi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17B545-3113-439C-97FF-3DD011EC7CA6}"/>
              </a:ext>
            </a:extLst>
          </p:cNvPr>
          <p:cNvSpPr/>
          <p:nvPr/>
        </p:nvSpPr>
        <p:spPr>
          <a:xfrm rot="5233840">
            <a:off x="2290267" y="3944154"/>
            <a:ext cx="1144138" cy="33855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River</a:t>
            </a:r>
            <a:endParaRPr lang="en-US" sz="2400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728D404-D21F-4096-8D0F-0940CAB6666A}"/>
              </a:ext>
            </a:extLst>
          </p:cNvPr>
          <p:cNvSpPr/>
          <p:nvPr/>
        </p:nvSpPr>
        <p:spPr>
          <a:xfrm>
            <a:off x="6692391" y="482915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Atlantic Ocean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CC77141-6370-4485-840D-9E5398593335}"/>
              </a:ext>
            </a:extLst>
          </p:cNvPr>
          <p:cNvSpPr/>
          <p:nvPr/>
        </p:nvSpPr>
        <p:spPr>
          <a:xfrm>
            <a:off x="1779988" y="64954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Gulf of Mexico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5A7217E-BB39-4430-9611-59957177E3AA}"/>
              </a:ext>
            </a:extLst>
          </p:cNvPr>
          <p:cNvSpPr/>
          <p:nvPr/>
        </p:nvSpPr>
        <p:spPr>
          <a:xfrm>
            <a:off x="2772343" y="1639476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75D068-2CAB-41CD-94B3-2A221F98742D}"/>
              </a:ext>
            </a:extLst>
          </p:cNvPr>
          <p:cNvSpPr/>
          <p:nvPr/>
        </p:nvSpPr>
        <p:spPr>
          <a:xfrm>
            <a:off x="2903600" y="1801472"/>
            <a:ext cx="9957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Superior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8A1D12A-753D-4EE7-A411-036084F1D1A7}"/>
              </a:ext>
            </a:extLst>
          </p:cNvPr>
          <p:cNvCxnSpPr>
            <a:cxnSpLocks/>
          </p:cNvCxnSpPr>
          <p:nvPr/>
        </p:nvCxnSpPr>
        <p:spPr>
          <a:xfrm>
            <a:off x="6038932" y="2359225"/>
            <a:ext cx="307554" cy="81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>
            <a:extLst>
              <a:ext uri="{FF2B5EF4-FFF2-40B4-BE49-F238E27FC236}">
                <a16:creationId xmlns:a16="http://schemas.microsoft.com/office/drawing/2014/main" id="{171EE67F-0782-4795-AD6B-CCB6DE423A59}"/>
              </a:ext>
            </a:extLst>
          </p:cNvPr>
          <p:cNvSpPr/>
          <p:nvPr/>
        </p:nvSpPr>
        <p:spPr>
          <a:xfrm rot="19659005">
            <a:off x="2924598" y="2433181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D1496DF-4A17-40C0-9A14-42B9DE89480B}"/>
              </a:ext>
            </a:extLst>
          </p:cNvPr>
          <p:cNvSpPr/>
          <p:nvPr/>
        </p:nvSpPr>
        <p:spPr>
          <a:xfrm rot="19531637">
            <a:off x="3096709" y="2589264"/>
            <a:ext cx="11192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403557A-FE7A-459F-95B4-B955E545AE5D}"/>
              </a:ext>
            </a:extLst>
          </p:cNvPr>
          <p:cNvSpPr/>
          <p:nvPr/>
        </p:nvSpPr>
        <p:spPr>
          <a:xfrm>
            <a:off x="3756802" y="217420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0E80FAB-0B60-4D25-8407-5F49C42AB01D}"/>
              </a:ext>
            </a:extLst>
          </p:cNvPr>
          <p:cNvSpPr/>
          <p:nvPr/>
        </p:nvSpPr>
        <p:spPr>
          <a:xfrm>
            <a:off x="4052156" y="2328249"/>
            <a:ext cx="7681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Huron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4D76530C-ED29-4A58-A927-9F0117385A0C}"/>
              </a:ext>
            </a:extLst>
          </p:cNvPr>
          <p:cNvSpPr/>
          <p:nvPr/>
        </p:nvSpPr>
        <p:spPr>
          <a:xfrm>
            <a:off x="3948784" y="3045168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655DD4D-E7FF-4BA2-9990-AB86237C2DC0}"/>
              </a:ext>
            </a:extLst>
          </p:cNvPr>
          <p:cNvSpPr/>
          <p:nvPr/>
        </p:nvSpPr>
        <p:spPr>
          <a:xfrm>
            <a:off x="4293212" y="3227457"/>
            <a:ext cx="5389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Erie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30FCB94-39C8-44A6-AB47-1984FCF1CEC8}"/>
              </a:ext>
            </a:extLst>
          </p:cNvPr>
          <p:cNvSpPr/>
          <p:nvPr/>
        </p:nvSpPr>
        <p:spPr>
          <a:xfrm>
            <a:off x="4600862" y="2621667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010E36A-43C6-46B7-9000-AB4D0D2A208A}"/>
              </a:ext>
            </a:extLst>
          </p:cNvPr>
          <p:cNvSpPr/>
          <p:nvPr/>
        </p:nvSpPr>
        <p:spPr>
          <a:xfrm>
            <a:off x="4823872" y="2796272"/>
            <a:ext cx="92525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Ontario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329384A-3622-4CEF-8ED3-0C32FC450FF9}"/>
              </a:ext>
            </a:extLst>
          </p:cNvPr>
          <p:cNvSpPr/>
          <p:nvPr/>
        </p:nvSpPr>
        <p:spPr>
          <a:xfrm>
            <a:off x="5088935" y="2031694"/>
            <a:ext cx="17598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St. Lawrence River</a:t>
            </a:r>
          </a:p>
        </p:txBody>
      </p:sp>
    </p:spTree>
    <p:extLst>
      <p:ext uri="{BB962C8B-B14F-4D97-AF65-F5344CB8AC3E}">
        <p14:creationId xmlns:p14="http://schemas.microsoft.com/office/powerpoint/2010/main" val="20554495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36EEF4F4-BFE1-4BBD-A1D9-4093D49C89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4486450" y="1288605"/>
            <a:ext cx="19969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193663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240426" y="273173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08BEE97-EDD9-458C-A770-DFA7A71C958F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F813829-70DA-4962-9600-5FA3B1F4DB81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F06C4AF-CB3F-447F-8F48-2FA8B5C32A6E}"/>
              </a:ext>
            </a:extLst>
          </p:cNvPr>
          <p:cNvSpPr/>
          <p:nvPr/>
        </p:nvSpPr>
        <p:spPr>
          <a:xfrm rot="3424813">
            <a:off x="1449631" y="2779137"/>
            <a:ext cx="1395667" cy="953421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lvl="0" algn="ctr"/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Mississippi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17B545-3113-439C-97FF-3DD011EC7CA6}"/>
              </a:ext>
            </a:extLst>
          </p:cNvPr>
          <p:cNvSpPr/>
          <p:nvPr/>
        </p:nvSpPr>
        <p:spPr>
          <a:xfrm rot="5233840">
            <a:off x="2290267" y="3944154"/>
            <a:ext cx="1144138" cy="33855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River</a:t>
            </a:r>
            <a:endParaRPr lang="en-US" sz="2400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728D404-D21F-4096-8D0F-0940CAB6666A}"/>
              </a:ext>
            </a:extLst>
          </p:cNvPr>
          <p:cNvSpPr/>
          <p:nvPr/>
        </p:nvSpPr>
        <p:spPr>
          <a:xfrm>
            <a:off x="6692391" y="482915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Atlantic Ocean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CC77141-6370-4485-840D-9E5398593335}"/>
              </a:ext>
            </a:extLst>
          </p:cNvPr>
          <p:cNvSpPr/>
          <p:nvPr/>
        </p:nvSpPr>
        <p:spPr>
          <a:xfrm>
            <a:off x="1779988" y="64954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Gulf of Mexico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5A7217E-BB39-4430-9611-59957177E3AA}"/>
              </a:ext>
            </a:extLst>
          </p:cNvPr>
          <p:cNvSpPr/>
          <p:nvPr/>
        </p:nvSpPr>
        <p:spPr>
          <a:xfrm>
            <a:off x="2772343" y="1639476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75D068-2CAB-41CD-94B3-2A221F98742D}"/>
              </a:ext>
            </a:extLst>
          </p:cNvPr>
          <p:cNvSpPr/>
          <p:nvPr/>
        </p:nvSpPr>
        <p:spPr>
          <a:xfrm>
            <a:off x="2903600" y="1801472"/>
            <a:ext cx="9957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Superior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8A1D12A-753D-4EE7-A411-036084F1D1A7}"/>
              </a:ext>
            </a:extLst>
          </p:cNvPr>
          <p:cNvCxnSpPr>
            <a:cxnSpLocks/>
          </p:cNvCxnSpPr>
          <p:nvPr/>
        </p:nvCxnSpPr>
        <p:spPr>
          <a:xfrm>
            <a:off x="6038932" y="2359225"/>
            <a:ext cx="307554" cy="81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>
            <a:extLst>
              <a:ext uri="{FF2B5EF4-FFF2-40B4-BE49-F238E27FC236}">
                <a16:creationId xmlns:a16="http://schemas.microsoft.com/office/drawing/2014/main" id="{171EE67F-0782-4795-AD6B-CCB6DE423A59}"/>
              </a:ext>
            </a:extLst>
          </p:cNvPr>
          <p:cNvSpPr/>
          <p:nvPr/>
        </p:nvSpPr>
        <p:spPr>
          <a:xfrm rot="19659005">
            <a:off x="2924598" y="2433181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D1496DF-4A17-40C0-9A14-42B9DE89480B}"/>
              </a:ext>
            </a:extLst>
          </p:cNvPr>
          <p:cNvSpPr/>
          <p:nvPr/>
        </p:nvSpPr>
        <p:spPr>
          <a:xfrm rot="19531637">
            <a:off x="3096709" y="2589264"/>
            <a:ext cx="11192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403557A-FE7A-459F-95B4-B955E545AE5D}"/>
              </a:ext>
            </a:extLst>
          </p:cNvPr>
          <p:cNvSpPr/>
          <p:nvPr/>
        </p:nvSpPr>
        <p:spPr>
          <a:xfrm>
            <a:off x="3756802" y="217420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0E80FAB-0B60-4D25-8407-5F49C42AB01D}"/>
              </a:ext>
            </a:extLst>
          </p:cNvPr>
          <p:cNvSpPr/>
          <p:nvPr/>
        </p:nvSpPr>
        <p:spPr>
          <a:xfrm>
            <a:off x="4052156" y="2328249"/>
            <a:ext cx="7681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Huron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4D76530C-ED29-4A58-A927-9F0117385A0C}"/>
              </a:ext>
            </a:extLst>
          </p:cNvPr>
          <p:cNvSpPr/>
          <p:nvPr/>
        </p:nvSpPr>
        <p:spPr>
          <a:xfrm>
            <a:off x="3948784" y="3045168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655DD4D-E7FF-4BA2-9990-AB86237C2DC0}"/>
              </a:ext>
            </a:extLst>
          </p:cNvPr>
          <p:cNvSpPr/>
          <p:nvPr/>
        </p:nvSpPr>
        <p:spPr>
          <a:xfrm>
            <a:off x="4293212" y="3227457"/>
            <a:ext cx="5389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Erie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30FCB94-39C8-44A6-AB47-1984FCF1CEC8}"/>
              </a:ext>
            </a:extLst>
          </p:cNvPr>
          <p:cNvSpPr/>
          <p:nvPr/>
        </p:nvSpPr>
        <p:spPr>
          <a:xfrm>
            <a:off x="4600862" y="2621667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010E36A-43C6-46B7-9000-AB4D0D2A208A}"/>
              </a:ext>
            </a:extLst>
          </p:cNvPr>
          <p:cNvSpPr/>
          <p:nvPr/>
        </p:nvSpPr>
        <p:spPr>
          <a:xfrm>
            <a:off x="4823872" y="2796272"/>
            <a:ext cx="92525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Ontario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329384A-3622-4CEF-8ED3-0C32FC450FF9}"/>
              </a:ext>
            </a:extLst>
          </p:cNvPr>
          <p:cNvSpPr/>
          <p:nvPr/>
        </p:nvSpPr>
        <p:spPr>
          <a:xfrm>
            <a:off x="5088935" y="2031694"/>
            <a:ext cx="17598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St. Lawrence River</a:t>
            </a:r>
          </a:p>
        </p:txBody>
      </p:sp>
      <p:sp>
        <p:nvSpPr>
          <p:cNvPr id="69" name="Explosion: 8 Points 68">
            <a:extLst>
              <a:ext uri="{FF2B5EF4-FFF2-40B4-BE49-F238E27FC236}">
                <a16:creationId xmlns:a16="http://schemas.microsoft.com/office/drawing/2014/main" id="{0DF58CFC-F088-47E0-87FD-79F26B511857}"/>
              </a:ext>
            </a:extLst>
          </p:cNvPr>
          <p:cNvSpPr/>
          <p:nvPr/>
        </p:nvSpPr>
        <p:spPr>
          <a:xfrm>
            <a:off x="4086328" y="3032197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F0C584F-DE5B-4EEE-8B18-EA59AF9F3EBD}"/>
              </a:ext>
            </a:extLst>
          </p:cNvPr>
          <p:cNvCxnSpPr>
            <a:cxnSpLocks/>
          </p:cNvCxnSpPr>
          <p:nvPr/>
        </p:nvCxnSpPr>
        <p:spPr>
          <a:xfrm flipV="1">
            <a:off x="1973197" y="3168868"/>
            <a:ext cx="2247601" cy="2420004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5A395449-0F9A-4987-8E47-A997E05FD74D}"/>
              </a:ext>
            </a:extLst>
          </p:cNvPr>
          <p:cNvSpPr/>
          <p:nvPr/>
        </p:nvSpPr>
        <p:spPr>
          <a:xfrm>
            <a:off x="0" y="5518258"/>
            <a:ext cx="10058400" cy="1602151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08380C-074C-4FD9-9E0F-82E7853B4EEE}"/>
              </a:ext>
            </a:extLst>
          </p:cNvPr>
          <p:cNvSpPr txBox="1"/>
          <p:nvPr/>
        </p:nvSpPr>
        <p:spPr>
          <a:xfrm>
            <a:off x="30640" y="5639453"/>
            <a:ext cx="1002776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August 15-16, 1812: </a:t>
            </a:r>
            <a:r>
              <a:rPr lang="en-US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BATTLE OF FT. DETROIT </a:t>
            </a:r>
            <a:r>
              <a:rPr lang="en-US" sz="3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– </a:t>
            </a:r>
          </a:p>
          <a:p>
            <a:pPr algn="ctr"/>
            <a:r>
              <a:rPr lang="en-US" sz="3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won by Great Britain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4B84E1D-DFF7-4974-A954-1B320D3A7F9C}"/>
              </a:ext>
            </a:extLst>
          </p:cNvPr>
          <p:cNvSpPr/>
          <p:nvPr/>
        </p:nvSpPr>
        <p:spPr>
          <a:xfrm>
            <a:off x="7718477" y="6694019"/>
            <a:ext cx="2043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Battle of Ft. Detroit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309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4" grpId="0" animBg="1"/>
      <p:bldP spid="1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98F237B7-D67A-456D-8359-4627140489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56" name="Rectangle 55"/>
          <p:cNvSpPr/>
          <p:nvPr/>
        </p:nvSpPr>
        <p:spPr>
          <a:xfrm rot="3468933">
            <a:off x="239650" y="2860517"/>
            <a:ext cx="15696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  <a:latin typeface="KG Miss Kindergarten" panose="02000000000000000000" pitchFamily="2" charset="0"/>
              </a:rPr>
              <a:t>Mississippi River</a:t>
            </a:r>
            <a:r>
              <a:rPr lang="en-US" sz="1200" dirty="0">
                <a:solidFill>
                  <a:prstClr val="black"/>
                </a:solidFill>
              </a:rPr>
              <a:t>	</a:t>
            </a:r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4486450" y="1288605"/>
            <a:ext cx="19969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193663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240426" y="273173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08BEE97-EDD9-458C-A770-DFA7A71C958F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F813829-70DA-4962-9600-5FA3B1F4DB81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F06C4AF-CB3F-447F-8F48-2FA8B5C32A6E}"/>
              </a:ext>
            </a:extLst>
          </p:cNvPr>
          <p:cNvSpPr/>
          <p:nvPr/>
        </p:nvSpPr>
        <p:spPr>
          <a:xfrm rot="3424813">
            <a:off x="1449631" y="2779137"/>
            <a:ext cx="1395667" cy="953421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lvl="0" algn="ctr"/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Mississippi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17B545-3113-439C-97FF-3DD011EC7CA6}"/>
              </a:ext>
            </a:extLst>
          </p:cNvPr>
          <p:cNvSpPr/>
          <p:nvPr/>
        </p:nvSpPr>
        <p:spPr>
          <a:xfrm rot="5233840">
            <a:off x="2290267" y="3944154"/>
            <a:ext cx="1144138" cy="33855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River</a:t>
            </a:r>
            <a:endParaRPr lang="en-US" sz="2400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728D404-D21F-4096-8D0F-0940CAB6666A}"/>
              </a:ext>
            </a:extLst>
          </p:cNvPr>
          <p:cNvSpPr/>
          <p:nvPr/>
        </p:nvSpPr>
        <p:spPr>
          <a:xfrm>
            <a:off x="6692391" y="482915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Atlantic Ocean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CC77141-6370-4485-840D-9E5398593335}"/>
              </a:ext>
            </a:extLst>
          </p:cNvPr>
          <p:cNvSpPr/>
          <p:nvPr/>
        </p:nvSpPr>
        <p:spPr>
          <a:xfrm>
            <a:off x="1779988" y="64954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Gulf of Mexico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5A7217E-BB39-4430-9611-59957177E3AA}"/>
              </a:ext>
            </a:extLst>
          </p:cNvPr>
          <p:cNvSpPr/>
          <p:nvPr/>
        </p:nvSpPr>
        <p:spPr>
          <a:xfrm>
            <a:off x="2772343" y="1639476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75D068-2CAB-41CD-94B3-2A221F98742D}"/>
              </a:ext>
            </a:extLst>
          </p:cNvPr>
          <p:cNvSpPr/>
          <p:nvPr/>
        </p:nvSpPr>
        <p:spPr>
          <a:xfrm>
            <a:off x="2903600" y="1801472"/>
            <a:ext cx="9957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Superior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8A1D12A-753D-4EE7-A411-036084F1D1A7}"/>
              </a:ext>
            </a:extLst>
          </p:cNvPr>
          <p:cNvCxnSpPr>
            <a:cxnSpLocks/>
          </p:cNvCxnSpPr>
          <p:nvPr/>
        </p:nvCxnSpPr>
        <p:spPr>
          <a:xfrm>
            <a:off x="6038932" y="2359225"/>
            <a:ext cx="307554" cy="81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>
            <a:extLst>
              <a:ext uri="{FF2B5EF4-FFF2-40B4-BE49-F238E27FC236}">
                <a16:creationId xmlns:a16="http://schemas.microsoft.com/office/drawing/2014/main" id="{171EE67F-0782-4795-AD6B-CCB6DE423A59}"/>
              </a:ext>
            </a:extLst>
          </p:cNvPr>
          <p:cNvSpPr/>
          <p:nvPr/>
        </p:nvSpPr>
        <p:spPr>
          <a:xfrm rot="19659005">
            <a:off x="2924598" y="2433181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D1496DF-4A17-40C0-9A14-42B9DE89480B}"/>
              </a:ext>
            </a:extLst>
          </p:cNvPr>
          <p:cNvSpPr/>
          <p:nvPr/>
        </p:nvSpPr>
        <p:spPr>
          <a:xfrm rot="19531637">
            <a:off x="3096709" y="2589264"/>
            <a:ext cx="11192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403557A-FE7A-459F-95B4-B955E545AE5D}"/>
              </a:ext>
            </a:extLst>
          </p:cNvPr>
          <p:cNvSpPr/>
          <p:nvPr/>
        </p:nvSpPr>
        <p:spPr>
          <a:xfrm>
            <a:off x="3756802" y="217420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0E80FAB-0B60-4D25-8407-5F49C42AB01D}"/>
              </a:ext>
            </a:extLst>
          </p:cNvPr>
          <p:cNvSpPr/>
          <p:nvPr/>
        </p:nvSpPr>
        <p:spPr>
          <a:xfrm>
            <a:off x="4052156" y="2328249"/>
            <a:ext cx="7681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Huron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4D76530C-ED29-4A58-A927-9F0117385A0C}"/>
              </a:ext>
            </a:extLst>
          </p:cNvPr>
          <p:cNvSpPr/>
          <p:nvPr/>
        </p:nvSpPr>
        <p:spPr>
          <a:xfrm>
            <a:off x="3948784" y="3045168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655DD4D-E7FF-4BA2-9990-AB86237C2DC0}"/>
              </a:ext>
            </a:extLst>
          </p:cNvPr>
          <p:cNvSpPr/>
          <p:nvPr/>
        </p:nvSpPr>
        <p:spPr>
          <a:xfrm>
            <a:off x="4293212" y="3227457"/>
            <a:ext cx="5389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Erie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30FCB94-39C8-44A6-AB47-1984FCF1CEC8}"/>
              </a:ext>
            </a:extLst>
          </p:cNvPr>
          <p:cNvSpPr/>
          <p:nvPr/>
        </p:nvSpPr>
        <p:spPr>
          <a:xfrm>
            <a:off x="4600862" y="2621667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010E36A-43C6-46B7-9000-AB4D0D2A208A}"/>
              </a:ext>
            </a:extLst>
          </p:cNvPr>
          <p:cNvSpPr/>
          <p:nvPr/>
        </p:nvSpPr>
        <p:spPr>
          <a:xfrm>
            <a:off x="4823872" y="2796272"/>
            <a:ext cx="92525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Ontario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329384A-3622-4CEF-8ED3-0C32FC450FF9}"/>
              </a:ext>
            </a:extLst>
          </p:cNvPr>
          <p:cNvSpPr/>
          <p:nvPr/>
        </p:nvSpPr>
        <p:spPr>
          <a:xfrm>
            <a:off x="5088935" y="2031694"/>
            <a:ext cx="17598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St. Lawrence River</a:t>
            </a:r>
          </a:p>
        </p:txBody>
      </p:sp>
      <p:sp>
        <p:nvSpPr>
          <p:cNvPr id="86" name="Explosion: 8 Points 85">
            <a:extLst>
              <a:ext uri="{FF2B5EF4-FFF2-40B4-BE49-F238E27FC236}">
                <a16:creationId xmlns:a16="http://schemas.microsoft.com/office/drawing/2014/main" id="{CDA0AA10-7891-44FF-84DF-0790B29F5E2B}"/>
              </a:ext>
            </a:extLst>
          </p:cNvPr>
          <p:cNvSpPr/>
          <p:nvPr/>
        </p:nvSpPr>
        <p:spPr>
          <a:xfrm>
            <a:off x="7532072" y="2909927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F0C584F-DE5B-4EEE-8B18-EA59AF9F3EBD}"/>
              </a:ext>
            </a:extLst>
          </p:cNvPr>
          <p:cNvCxnSpPr>
            <a:cxnSpLocks/>
            <a:endCxn id="86" idx="2"/>
          </p:cNvCxnSpPr>
          <p:nvPr/>
        </p:nvCxnSpPr>
        <p:spPr>
          <a:xfrm flipV="1">
            <a:off x="6948489" y="3183859"/>
            <a:ext cx="703736" cy="2380906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5A395449-0F9A-4987-8E47-A997E05FD74D}"/>
              </a:ext>
            </a:extLst>
          </p:cNvPr>
          <p:cNvSpPr/>
          <p:nvPr/>
        </p:nvSpPr>
        <p:spPr>
          <a:xfrm>
            <a:off x="-2394" y="5531193"/>
            <a:ext cx="10058400" cy="1602151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08380C-074C-4FD9-9E0F-82E7853B4EEE}"/>
              </a:ext>
            </a:extLst>
          </p:cNvPr>
          <p:cNvSpPr txBox="1"/>
          <p:nvPr/>
        </p:nvSpPr>
        <p:spPr>
          <a:xfrm>
            <a:off x="-81915" y="5556503"/>
            <a:ext cx="10027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August 19, 1812: </a:t>
            </a:r>
          </a:p>
          <a:p>
            <a:pPr algn="ctr"/>
            <a:r>
              <a:rPr lang="fr-FR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USS CONSTITUTION VS HMS GUERRIERE </a:t>
            </a:r>
            <a:r>
              <a:rPr lang="en-US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– 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won by United States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F06A94D-0D98-45EA-8278-DB8384095B38}"/>
              </a:ext>
            </a:extLst>
          </p:cNvPr>
          <p:cNvSpPr/>
          <p:nvPr/>
        </p:nvSpPr>
        <p:spPr>
          <a:xfrm>
            <a:off x="7226989" y="6623253"/>
            <a:ext cx="17530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USS Constitution</a:t>
            </a:r>
            <a:endParaRPr lang="en-US" dirty="0"/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DBD30FA5-3B56-451B-8A99-04FA7DBAA283}"/>
              </a:ext>
            </a:extLst>
          </p:cNvPr>
          <p:cNvSpPr txBox="1"/>
          <p:nvPr/>
        </p:nvSpPr>
        <p:spPr>
          <a:xfrm>
            <a:off x="3211297" y="2946543"/>
            <a:ext cx="1021165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Ft. Detroit</a:t>
            </a:r>
          </a:p>
        </p:txBody>
      </p:sp>
      <p:sp>
        <p:nvSpPr>
          <p:cNvPr id="69" name="Explosion: 8 Points 68">
            <a:extLst>
              <a:ext uri="{FF2B5EF4-FFF2-40B4-BE49-F238E27FC236}">
                <a16:creationId xmlns:a16="http://schemas.microsoft.com/office/drawing/2014/main" id="{0DF58CFC-F088-47E0-87FD-79F26B511857}"/>
              </a:ext>
            </a:extLst>
          </p:cNvPr>
          <p:cNvSpPr/>
          <p:nvPr/>
        </p:nvSpPr>
        <p:spPr>
          <a:xfrm>
            <a:off x="4086328" y="3032197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372783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4" grpId="0" animBg="1"/>
      <p:bldP spid="1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ECF93E83-4A26-4506-8B87-75A8175BD6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4486450" y="1288605"/>
            <a:ext cx="19969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193663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268560" y="27514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08BEE97-EDD9-458C-A770-DFA7A71C958F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F813829-70DA-4962-9600-5FA3B1F4DB81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F06C4AF-CB3F-447F-8F48-2FA8B5C32A6E}"/>
              </a:ext>
            </a:extLst>
          </p:cNvPr>
          <p:cNvSpPr/>
          <p:nvPr/>
        </p:nvSpPr>
        <p:spPr>
          <a:xfrm rot="3424813">
            <a:off x="1449631" y="2779137"/>
            <a:ext cx="1395667" cy="953421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lvl="0" algn="ctr"/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Mississippi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17B545-3113-439C-97FF-3DD011EC7CA6}"/>
              </a:ext>
            </a:extLst>
          </p:cNvPr>
          <p:cNvSpPr/>
          <p:nvPr/>
        </p:nvSpPr>
        <p:spPr>
          <a:xfrm rot="5233840">
            <a:off x="2290267" y="3944154"/>
            <a:ext cx="1144138" cy="33855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River</a:t>
            </a:r>
            <a:endParaRPr lang="en-US" sz="2400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728D404-D21F-4096-8D0F-0940CAB6666A}"/>
              </a:ext>
            </a:extLst>
          </p:cNvPr>
          <p:cNvSpPr/>
          <p:nvPr/>
        </p:nvSpPr>
        <p:spPr>
          <a:xfrm>
            <a:off x="6692391" y="482915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Atlantic Ocean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CC77141-6370-4485-840D-9E5398593335}"/>
              </a:ext>
            </a:extLst>
          </p:cNvPr>
          <p:cNvSpPr/>
          <p:nvPr/>
        </p:nvSpPr>
        <p:spPr>
          <a:xfrm>
            <a:off x="1779988" y="64954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Gulf of Mexico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5A7217E-BB39-4430-9611-59957177E3AA}"/>
              </a:ext>
            </a:extLst>
          </p:cNvPr>
          <p:cNvSpPr/>
          <p:nvPr/>
        </p:nvSpPr>
        <p:spPr>
          <a:xfrm>
            <a:off x="2772343" y="1639476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75D068-2CAB-41CD-94B3-2A221F98742D}"/>
              </a:ext>
            </a:extLst>
          </p:cNvPr>
          <p:cNvSpPr/>
          <p:nvPr/>
        </p:nvSpPr>
        <p:spPr>
          <a:xfrm>
            <a:off x="2903600" y="1801472"/>
            <a:ext cx="9957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Superior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8A1D12A-753D-4EE7-A411-036084F1D1A7}"/>
              </a:ext>
            </a:extLst>
          </p:cNvPr>
          <p:cNvCxnSpPr>
            <a:cxnSpLocks/>
          </p:cNvCxnSpPr>
          <p:nvPr/>
        </p:nvCxnSpPr>
        <p:spPr>
          <a:xfrm>
            <a:off x="6038932" y="2359225"/>
            <a:ext cx="307554" cy="81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>
            <a:extLst>
              <a:ext uri="{FF2B5EF4-FFF2-40B4-BE49-F238E27FC236}">
                <a16:creationId xmlns:a16="http://schemas.microsoft.com/office/drawing/2014/main" id="{171EE67F-0782-4795-AD6B-CCB6DE423A59}"/>
              </a:ext>
            </a:extLst>
          </p:cNvPr>
          <p:cNvSpPr/>
          <p:nvPr/>
        </p:nvSpPr>
        <p:spPr>
          <a:xfrm rot="19659005">
            <a:off x="2924598" y="2433181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D1496DF-4A17-40C0-9A14-42B9DE89480B}"/>
              </a:ext>
            </a:extLst>
          </p:cNvPr>
          <p:cNvSpPr/>
          <p:nvPr/>
        </p:nvSpPr>
        <p:spPr>
          <a:xfrm rot="19531637">
            <a:off x="3096709" y="2589264"/>
            <a:ext cx="11192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403557A-FE7A-459F-95B4-B955E545AE5D}"/>
              </a:ext>
            </a:extLst>
          </p:cNvPr>
          <p:cNvSpPr/>
          <p:nvPr/>
        </p:nvSpPr>
        <p:spPr>
          <a:xfrm>
            <a:off x="3756802" y="217420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0E80FAB-0B60-4D25-8407-5F49C42AB01D}"/>
              </a:ext>
            </a:extLst>
          </p:cNvPr>
          <p:cNvSpPr/>
          <p:nvPr/>
        </p:nvSpPr>
        <p:spPr>
          <a:xfrm>
            <a:off x="4052156" y="2328249"/>
            <a:ext cx="7681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Huron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4D76530C-ED29-4A58-A927-9F0117385A0C}"/>
              </a:ext>
            </a:extLst>
          </p:cNvPr>
          <p:cNvSpPr/>
          <p:nvPr/>
        </p:nvSpPr>
        <p:spPr>
          <a:xfrm>
            <a:off x="3948784" y="3045168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655DD4D-E7FF-4BA2-9990-AB86237C2DC0}"/>
              </a:ext>
            </a:extLst>
          </p:cNvPr>
          <p:cNvSpPr/>
          <p:nvPr/>
        </p:nvSpPr>
        <p:spPr>
          <a:xfrm>
            <a:off x="4293212" y="3227457"/>
            <a:ext cx="5389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Erie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30FCB94-39C8-44A6-AB47-1984FCF1CEC8}"/>
              </a:ext>
            </a:extLst>
          </p:cNvPr>
          <p:cNvSpPr/>
          <p:nvPr/>
        </p:nvSpPr>
        <p:spPr>
          <a:xfrm>
            <a:off x="4600862" y="2621667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010E36A-43C6-46B7-9000-AB4D0D2A208A}"/>
              </a:ext>
            </a:extLst>
          </p:cNvPr>
          <p:cNvSpPr/>
          <p:nvPr/>
        </p:nvSpPr>
        <p:spPr>
          <a:xfrm>
            <a:off x="4823872" y="2796272"/>
            <a:ext cx="92525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Ontario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329384A-3622-4CEF-8ED3-0C32FC450FF9}"/>
              </a:ext>
            </a:extLst>
          </p:cNvPr>
          <p:cNvSpPr/>
          <p:nvPr/>
        </p:nvSpPr>
        <p:spPr>
          <a:xfrm>
            <a:off x="5088935" y="2031694"/>
            <a:ext cx="17598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St. Lawrence River</a:t>
            </a:r>
          </a:p>
        </p:txBody>
      </p:sp>
      <p:sp>
        <p:nvSpPr>
          <p:cNvPr id="75" name="Explosion: 8 Points 74">
            <a:extLst>
              <a:ext uri="{FF2B5EF4-FFF2-40B4-BE49-F238E27FC236}">
                <a16:creationId xmlns:a16="http://schemas.microsoft.com/office/drawing/2014/main" id="{35530051-124D-4552-B323-EAC698FC359B}"/>
              </a:ext>
            </a:extLst>
          </p:cNvPr>
          <p:cNvSpPr/>
          <p:nvPr/>
        </p:nvSpPr>
        <p:spPr>
          <a:xfrm>
            <a:off x="4002595" y="3253859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F0C584F-DE5B-4EEE-8B18-EA59AF9F3EBD}"/>
              </a:ext>
            </a:extLst>
          </p:cNvPr>
          <p:cNvCxnSpPr>
            <a:cxnSpLocks/>
          </p:cNvCxnSpPr>
          <p:nvPr/>
        </p:nvCxnSpPr>
        <p:spPr>
          <a:xfrm flipV="1">
            <a:off x="2497394" y="3384359"/>
            <a:ext cx="1624027" cy="1957752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5A395449-0F9A-4987-8E47-A997E05FD74D}"/>
              </a:ext>
            </a:extLst>
          </p:cNvPr>
          <p:cNvSpPr/>
          <p:nvPr/>
        </p:nvSpPr>
        <p:spPr>
          <a:xfrm>
            <a:off x="0" y="5260061"/>
            <a:ext cx="10058400" cy="1862007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08380C-074C-4FD9-9E0F-82E7853B4EEE}"/>
              </a:ext>
            </a:extLst>
          </p:cNvPr>
          <p:cNvSpPr txBox="1"/>
          <p:nvPr/>
        </p:nvSpPr>
        <p:spPr>
          <a:xfrm>
            <a:off x="-20749" y="5221909"/>
            <a:ext cx="99054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Jan. 22, 1813: </a:t>
            </a:r>
          </a:p>
          <a:p>
            <a:pPr algn="ctr"/>
            <a:r>
              <a:rPr lang="en-US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BATTLE OF FRENCHTOWN (Raisin River) – </a:t>
            </a:r>
          </a:p>
          <a:p>
            <a:pPr algn="ctr"/>
            <a:r>
              <a:rPr lang="en-US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won by Great Britain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241E0DD-FC3A-408F-85E0-FFE78D2BBB2B}"/>
              </a:ext>
            </a:extLst>
          </p:cNvPr>
          <p:cNvSpPr/>
          <p:nvPr/>
        </p:nvSpPr>
        <p:spPr>
          <a:xfrm>
            <a:off x="7263986" y="6603168"/>
            <a:ext cx="27386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Little Raisin Battlefield Park</a:t>
            </a:r>
            <a:endParaRPr lang="en-US" dirty="0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FF09E3D9-841E-4347-9CF7-49E48E1A0636}"/>
              </a:ext>
            </a:extLst>
          </p:cNvPr>
          <p:cNvSpPr txBox="1"/>
          <p:nvPr/>
        </p:nvSpPr>
        <p:spPr>
          <a:xfrm>
            <a:off x="3211297" y="2946543"/>
            <a:ext cx="1021165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Ft. Detroit</a:t>
            </a:r>
          </a:p>
        </p:txBody>
      </p:sp>
      <p:sp>
        <p:nvSpPr>
          <p:cNvPr id="69" name="Explosion: 8 Points 68">
            <a:extLst>
              <a:ext uri="{FF2B5EF4-FFF2-40B4-BE49-F238E27FC236}">
                <a16:creationId xmlns:a16="http://schemas.microsoft.com/office/drawing/2014/main" id="{0DF58CFC-F088-47E0-87FD-79F26B511857}"/>
              </a:ext>
            </a:extLst>
          </p:cNvPr>
          <p:cNvSpPr/>
          <p:nvPr/>
        </p:nvSpPr>
        <p:spPr>
          <a:xfrm>
            <a:off x="4086328" y="3032197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46C3F806-BC3C-40C6-BCE6-B6DD75E132E5}"/>
              </a:ext>
            </a:extLst>
          </p:cNvPr>
          <p:cNvSpPr txBox="1"/>
          <p:nvPr/>
        </p:nvSpPr>
        <p:spPr>
          <a:xfrm>
            <a:off x="7002012" y="3116695"/>
            <a:ext cx="1886537" cy="5232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USS Constitution vs. HMS </a:t>
            </a:r>
            <a:r>
              <a:rPr lang="en-US" sz="1400" b="1" dirty="0" err="1">
                <a:latin typeface="Century Gothic" panose="020B0502020202020204" pitchFamily="34" charset="0"/>
              </a:rPr>
              <a:t>Guerriere</a:t>
            </a:r>
            <a:r>
              <a:rPr lang="en-US" sz="1400" b="1" dirty="0">
                <a:latin typeface="Century Gothic" panose="020B0502020202020204" pitchFamily="34" charset="0"/>
              </a:rPr>
              <a:t>  </a:t>
            </a:r>
          </a:p>
        </p:txBody>
      </p:sp>
      <p:sp>
        <p:nvSpPr>
          <p:cNvPr id="87" name="Explosion: 8 Points 86">
            <a:extLst>
              <a:ext uri="{FF2B5EF4-FFF2-40B4-BE49-F238E27FC236}">
                <a16:creationId xmlns:a16="http://schemas.microsoft.com/office/drawing/2014/main" id="{AC9D3F21-5378-47C7-AB62-1F48279FC8C1}"/>
              </a:ext>
            </a:extLst>
          </p:cNvPr>
          <p:cNvSpPr/>
          <p:nvPr/>
        </p:nvSpPr>
        <p:spPr>
          <a:xfrm>
            <a:off x="7532072" y="2909927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4456739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4" grpId="0" animBg="1"/>
      <p:bldP spid="1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66B6CC3F-79D0-44F9-824B-EE3BF39669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4486450" y="1288605"/>
            <a:ext cx="19969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193663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278286" y="2711942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08BEE97-EDD9-458C-A770-DFA7A71C958F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F813829-70DA-4962-9600-5FA3B1F4DB81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F06C4AF-CB3F-447F-8F48-2FA8B5C32A6E}"/>
              </a:ext>
            </a:extLst>
          </p:cNvPr>
          <p:cNvSpPr/>
          <p:nvPr/>
        </p:nvSpPr>
        <p:spPr>
          <a:xfrm rot="3424813">
            <a:off x="1449631" y="2779137"/>
            <a:ext cx="1395667" cy="953421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lvl="0" algn="ctr"/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Mississippi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17B545-3113-439C-97FF-3DD011EC7CA6}"/>
              </a:ext>
            </a:extLst>
          </p:cNvPr>
          <p:cNvSpPr/>
          <p:nvPr/>
        </p:nvSpPr>
        <p:spPr>
          <a:xfrm rot="5233840">
            <a:off x="2290267" y="3944154"/>
            <a:ext cx="1144138" cy="33855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River</a:t>
            </a:r>
            <a:endParaRPr lang="en-US" sz="2400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728D404-D21F-4096-8D0F-0940CAB6666A}"/>
              </a:ext>
            </a:extLst>
          </p:cNvPr>
          <p:cNvSpPr/>
          <p:nvPr/>
        </p:nvSpPr>
        <p:spPr>
          <a:xfrm>
            <a:off x="6692391" y="482915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Atlantic Ocean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CC77141-6370-4485-840D-9E5398593335}"/>
              </a:ext>
            </a:extLst>
          </p:cNvPr>
          <p:cNvSpPr/>
          <p:nvPr/>
        </p:nvSpPr>
        <p:spPr>
          <a:xfrm>
            <a:off x="1779988" y="64954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Gulf of Mexico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5A7217E-BB39-4430-9611-59957177E3AA}"/>
              </a:ext>
            </a:extLst>
          </p:cNvPr>
          <p:cNvSpPr/>
          <p:nvPr/>
        </p:nvSpPr>
        <p:spPr>
          <a:xfrm>
            <a:off x="2772343" y="1639476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75D068-2CAB-41CD-94B3-2A221F98742D}"/>
              </a:ext>
            </a:extLst>
          </p:cNvPr>
          <p:cNvSpPr/>
          <p:nvPr/>
        </p:nvSpPr>
        <p:spPr>
          <a:xfrm>
            <a:off x="2903600" y="1801472"/>
            <a:ext cx="9957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Superior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8A1D12A-753D-4EE7-A411-036084F1D1A7}"/>
              </a:ext>
            </a:extLst>
          </p:cNvPr>
          <p:cNvCxnSpPr>
            <a:cxnSpLocks/>
          </p:cNvCxnSpPr>
          <p:nvPr/>
        </p:nvCxnSpPr>
        <p:spPr>
          <a:xfrm>
            <a:off x="6038932" y="2359225"/>
            <a:ext cx="307554" cy="81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>
            <a:extLst>
              <a:ext uri="{FF2B5EF4-FFF2-40B4-BE49-F238E27FC236}">
                <a16:creationId xmlns:a16="http://schemas.microsoft.com/office/drawing/2014/main" id="{171EE67F-0782-4795-AD6B-CCB6DE423A59}"/>
              </a:ext>
            </a:extLst>
          </p:cNvPr>
          <p:cNvSpPr/>
          <p:nvPr/>
        </p:nvSpPr>
        <p:spPr>
          <a:xfrm rot="19659005">
            <a:off x="2924598" y="2433181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D1496DF-4A17-40C0-9A14-42B9DE89480B}"/>
              </a:ext>
            </a:extLst>
          </p:cNvPr>
          <p:cNvSpPr/>
          <p:nvPr/>
        </p:nvSpPr>
        <p:spPr>
          <a:xfrm rot="19531637">
            <a:off x="3096709" y="2589264"/>
            <a:ext cx="11192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403557A-FE7A-459F-95B4-B955E545AE5D}"/>
              </a:ext>
            </a:extLst>
          </p:cNvPr>
          <p:cNvSpPr/>
          <p:nvPr/>
        </p:nvSpPr>
        <p:spPr>
          <a:xfrm>
            <a:off x="3756802" y="217420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0E80FAB-0B60-4D25-8407-5F49C42AB01D}"/>
              </a:ext>
            </a:extLst>
          </p:cNvPr>
          <p:cNvSpPr/>
          <p:nvPr/>
        </p:nvSpPr>
        <p:spPr>
          <a:xfrm>
            <a:off x="4052156" y="2328249"/>
            <a:ext cx="7681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Huron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4D76530C-ED29-4A58-A927-9F0117385A0C}"/>
              </a:ext>
            </a:extLst>
          </p:cNvPr>
          <p:cNvSpPr/>
          <p:nvPr/>
        </p:nvSpPr>
        <p:spPr>
          <a:xfrm>
            <a:off x="3948784" y="3045168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655DD4D-E7FF-4BA2-9990-AB86237C2DC0}"/>
              </a:ext>
            </a:extLst>
          </p:cNvPr>
          <p:cNvSpPr/>
          <p:nvPr/>
        </p:nvSpPr>
        <p:spPr>
          <a:xfrm>
            <a:off x="4293212" y="3227457"/>
            <a:ext cx="5389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Erie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30FCB94-39C8-44A6-AB47-1984FCF1CEC8}"/>
              </a:ext>
            </a:extLst>
          </p:cNvPr>
          <p:cNvSpPr/>
          <p:nvPr/>
        </p:nvSpPr>
        <p:spPr>
          <a:xfrm>
            <a:off x="4600862" y="2621667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010E36A-43C6-46B7-9000-AB4D0D2A208A}"/>
              </a:ext>
            </a:extLst>
          </p:cNvPr>
          <p:cNvSpPr/>
          <p:nvPr/>
        </p:nvSpPr>
        <p:spPr>
          <a:xfrm>
            <a:off x="4823872" y="2796272"/>
            <a:ext cx="92525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Ontario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329384A-3622-4CEF-8ED3-0C32FC450FF9}"/>
              </a:ext>
            </a:extLst>
          </p:cNvPr>
          <p:cNvSpPr/>
          <p:nvPr/>
        </p:nvSpPr>
        <p:spPr>
          <a:xfrm>
            <a:off x="5088935" y="2031694"/>
            <a:ext cx="17598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St. Lawrence River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395449-0F9A-4987-8E47-A997E05FD74D}"/>
              </a:ext>
            </a:extLst>
          </p:cNvPr>
          <p:cNvSpPr/>
          <p:nvPr/>
        </p:nvSpPr>
        <p:spPr>
          <a:xfrm>
            <a:off x="0" y="5541429"/>
            <a:ext cx="10058400" cy="1602151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08380C-074C-4FD9-9E0F-82E7853B4EEE}"/>
              </a:ext>
            </a:extLst>
          </p:cNvPr>
          <p:cNvSpPr txBox="1"/>
          <p:nvPr/>
        </p:nvSpPr>
        <p:spPr>
          <a:xfrm>
            <a:off x="76486" y="5672483"/>
            <a:ext cx="9905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April 27, 1813: BATTLE OF YORK (Toronto) – </a:t>
            </a:r>
          </a:p>
          <a:p>
            <a:pPr algn="ctr"/>
            <a:r>
              <a:rPr lang="en-US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won by United States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F0C584F-DE5B-4EEE-8B18-EA59AF9F3EBD}"/>
              </a:ext>
            </a:extLst>
          </p:cNvPr>
          <p:cNvCxnSpPr>
            <a:cxnSpLocks/>
            <a:endCxn id="79" idx="2"/>
          </p:cNvCxnSpPr>
          <p:nvPr/>
        </p:nvCxnSpPr>
        <p:spPr>
          <a:xfrm flipV="1">
            <a:off x="4424024" y="2981705"/>
            <a:ext cx="453349" cy="2577816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A1AD3170-13FB-41C1-8D7A-2FF7E00A26D4}"/>
              </a:ext>
            </a:extLst>
          </p:cNvPr>
          <p:cNvSpPr/>
          <p:nvPr/>
        </p:nvSpPr>
        <p:spPr>
          <a:xfrm>
            <a:off x="7887926" y="6476539"/>
            <a:ext cx="14893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Battle of York </a:t>
            </a:r>
            <a:endParaRPr lang="en-US" dirty="0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D7B6C074-41FF-48D4-8B9D-B73AF9F3B398}"/>
              </a:ext>
            </a:extLst>
          </p:cNvPr>
          <p:cNvSpPr txBox="1"/>
          <p:nvPr/>
        </p:nvSpPr>
        <p:spPr>
          <a:xfrm>
            <a:off x="3211297" y="2946543"/>
            <a:ext cx="1021165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Ft. Detroit</a:t>
            </a:r>
          </a:p>
        </p:txBody>
      </p:sp>
      <p:sp>
        <p:nvSpPr>
          <p:cNvPr id="69" name="Explosion: 8 Points 68">
            <a:extLst>
              <a:ext uri="{FF2B5EF4-FFF2-40B4-BE49-F238E27FC236}">
                <a16:creationId xmlns:a16="http://schemas.microsoft.com/office/drawing/2014/main" id="{0DF58CFC-F088-47E0-87FD-79F26B511857}"/>
              </a:ext>
            </a:extLst>
          </p:cNvPr>
          <p:cNvSpPr/>
          <p:nvPr/>
        </p:nvSpPr>
        <p:spPr>
          <a:xfrm>
            <a:off x="4086328" y="3032197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CB39849E-5877-44A9-A748-7273A9ECF83E}"/>
              </a:ext>
            </a:extLst>
          </p:cNvPr>
          <p:cNvSpPr txBox="1"/>
          <p:nvPr/>
        </p:nvSpPr>
        <p:spPr>
          <a:xfrm>
            <a:off x="7002012" y="3116695"/>
            <a:ext cx="1886537" cy="5232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USS Constitution vs. HMS </a:t>
            </a:r>
            <a:r>
              <a:rPr lang="en-US" sz="1400" b="1" dirty="0" err="1">
                <a:latin typeface="Century Gothic" panose="020B0502020202020204" pitchFamily="34" charset="0"/>
              </a:rPr>
              <a:t>Guerriere</a:t>
            </a:r>
            <a:r>
              <a:rPr lang="en-US" sz="1400" b="1" dirty="0">
                <a:latin typeface="Century Gothic" panose="020B0502020202020204" pitchFamily="34" charset="0"/>
              </a:rPr>
              <a:t>  </a:t>
            </a:r>
          </a:p>
        </p:txBody>
      </p:sp>
      <p:sp>
        <p:nvSpPr>
          <p:cNvPr id="87" name="Explosion: 8 Points 86">
            <a:extLst>
              <a:ext uri="{FF2B5EF4-FFF2-40B4-BE49-F238E27FC236}">
                <a16:creationId xmlns:a16="http://schemas.microsoft.com/office/drawing/2014/main" id="{AB829FC7-7003-4EF1-9475-90BA62D31137}"/>
              </a:ext>
            </a:extLst>
          </p:cNvPr>
          <p:cNvSpPr/>
          <p:nvPr/>
        </p:nvSpPr>
        <p:spPr>
          <a:xfrm>
            <a:off x="7532072" y="2909927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6DD4CF7E-21DF-4789-BB8E-74D727E7949E}"/>
              </a:ext>
            </a:extLst>
          </p:cNvPr>
          <p:cNvSpPr txBox="1"/>
          <p:nvPr/>
        </p:nvSpPr>
        <p:spPr>
          <a:xfrm>
            <a:off x="2938262" y="3257773"/>
            <a:ext cx="1279915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Frenchtown</a:t>
            </a:r>
          </a:p>
        </p:txBody>
      </p:sp>
      <p:sp>
        <p:nvSpPr>
          <p:cNvPr id="75" name="Explosion: 8 Points 74">
            <a:extLst>
              <a:ext uri="{FF2B5EF4-FFF2-40B4-BE49-F238E27FC236}">
                <a16:creationId xmlns:a16="http://schemas.microsoft.com/office/drawing/2014/main" id="{35530051-124D-4552-B323-EAC698FC359B}"/>
              </a:ext>
            </a:extLst>
          </p:cNvPr>
          <p:cNvSpPr/>
          <p:nvPr/>
        </p:nvSpPr>
        <p:spPr>
          <a:xfrm>
            <a:off x="4002595" y="3253859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79" name="Explosion: 8 Points 78">
            <a:extLst>
              <a:ext uri="{FF2B5EF4-FFF2-40B4-BE49-F238E27FC236}">
                <a16:creationId xmlns:a16="http://schemas.microsoft.com/office/drawing/2014/main" id="{BCE50954-5D95-4A83-AECA-B77030779677}"/>
              </a:ext>
            </a:extLst>
          </p:cNvPr>
          <p:cNvSpPr/>
          <p:nvPr/>
        </p:nvSpPr>
        <p:spPr>
          <a:xfrm>
            <a:off x="4757220" y="2707773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8125294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/>
      <p:bldP spid="7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FA7E78CC-1849-41D7-81E3-0A701F5BED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4486450" y="1288605"/>
            <a:ext cx="19969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193663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238262" y="2750361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08BEE97-EDD9-458C-A770-DFA7A71C958F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F813829-70DA-4962-9600-5FA3B1F4DB81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F06C4AF-CB3F-447F-8F48-2FA8B5C32A6E}"/>
              </a:ext>
            </a:extLst>
          </p:cNvPr>
          <p:cNvSpPr/>
          <p:nvPr/>
        </p:nvSpPr>
        <p:spPr>
          <a:xfrm rot="3424813">
            <a:off x="1449631" y="2779137"/>
            <a:ext cx="1395667" cy="953421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lvl="0" algn="ctr"/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Mississippi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17B545-3113-439C-97FF-3DD011EC7CA6}"/>
              </a:ext>
            </a:extLst>
          </p:cNvPr>
          <p:cNvSpPr/>
          <p:nvPr/>
        </p:nvSpPr>
        <p:spPr>
          <a:xfrm rot="5233840">
            <a:off x="2290267" y="3944154"/>
            <a:ext cx="1144138" cy="33855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River</a:t>
            </a:r>
            <a:endParaRPr lang="en-US" sz="2400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728D404-D21F-4096-8D0F-0940CAB6666A}"/>
              </a:ext>
            </a:extLst>
          </p:cNvPr>
          <p:cNvSpPr/>
          <p:nvPr/>
        </p:nvSpPr>
        <p:spPr>
          <a:xfrm>
            <a:off x="6692391" y="482915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Atlantic Ocean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CC77141-6370-4485-840D-9E5398593335}"/>
              </a:ext>
            </a:extLst>
          </p:cNvPr>
          <p:cNvSpPr/>
          <p:nvPr/>
        </p:nvSpPr>
        <p:spPr>
          <a:xfrm>
            <a:off x="1779988" y="64954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Gulf of Mexico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5A7217E-BB39-4430-9611-59957177E3AA}"/>
              </a:ext>
            </a:extLst>
          </p:cNvPr>
          <p:cNvSpPr/>
          <p:nvPr/>
        </p:nvSpPr>
        <p:spPr>
          <a:xfrm>
            <a:off x="2772343" y="1639476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75D068-2CAB-41CD-94B3-2A221F98742D}"/>
              </a:ext>
            </a:extLst>
          </p:cNvPr>
          <p:cNvSpPr/>
          <p:nvPr/>
        </p:nvSpPr>
        <p:spPr>
          <a:xfrm>
            <a:off x="2903600" y="1801472"/>
            <a:ext cx="9957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Superior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8A1D12A-753D-4EE7-A411-036084F1D1A7}"/>
              </a:ext>
            </a:extLst>
          </p:cNvPr>
          <p:cNvCxnSpPr>
            <a:cxnSpLocks/>
          </p:cNvCxnSpPr>
          <p:nvPr/>
        </p:nvCxnSpPr>
        <p:spPr>
          <a:xfrm>
            <a:off x="6038932" y="2359225"/>
            <a:ext cx="307554" cy="81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>
            <a:extLst>
              <a:ext uri="{FF2B5EF4-FFF2-40B4-BE49-F238E27FC236}">
                <a16:creationId xmlns:a16="http://schemas.microsoft.com/office/drawing/2014/main" id="{171EE67F-0782-4795-AD6B-CCB6DE423A59}"/>
              </a:ext>
            </a:extLst>
          </p:cNvPr>
          <p:cNvSpPr/>
          <p:nvPr/>
        </p:nvSpPr>
        <p:spPr>
          <a:xfrm rot="19659005">
            <a:off x="2924598" y="2433181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D1496DF-4A17-40C0-9A14-42B9DE89480B}"/>
              </a:ext>
            </a:extLst>
          </p:cNvPr>
          <p:cNvSpPr/>
          <p:nvPr/>
        </p:nvSpPr>
        <p:spPr>
          <a:xfrm rot="19531637">
            <a:off x="3096709" y="2589264"/>
            <a:ext cx="11192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403557A-FE7A-459F-95B4-B955E545AE5D}"/>
              </a:ext>
            </a:extLst>
          </p:cNvPr>
          <p:cNvSpPr/>
          <p:nvPr/>
        </p:nvSpPr>
        <p:spPr>
          <a:xfrm>
            <a:off x="3756802" y="217420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0E80FAB-0B60-4D25-8407-5F49C42AB01D}"/>
              </a:ext>
            </a:extLst>
          </p:cNvPr>
          <p:cNvSpPr/>
          <p:nvPr/>
        </p:nvSpPr>
        <p:spPr>
          <a:xfrm>
            <a:off x="4052156" y="2328249"/>
            <a:ext cx="7681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Huron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4D76530C-ED29-4A58-A927-9F0117385A0C}"/>
              </a:ext>
            </a:extLst>
          </p:cNvPr>
          <p:cNvSpPr/>
          <p:nvPr/>
        </p:nvSpPr>
        <p:spPr>
          <a:xfrm>
            <a:off x="3948784" y="3045168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655DD4D-E7FF-4BA2-9990-AB86237C2DC0}"/>
              </a:ext>
            </a:extLst>
          </p:cNvPr>
          <p:cNvSpPr/>
          <p:nvPr/>
        </p:nvSpPr>
        <p:spPr>
          <a:xfrm>
            <a:off x="4293212" y="3227457"/>
            <a:ext cx="5389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Erie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30FCB94-39C8-44A6-AB47-1984FCF1CEC8}"/>
              </a:ext>
            </a:extLst>
          </p:cNvPr>
          <p:cNvSpPr/>
          <p:nvPr/>
        </p:nvSpPr>
        <p:spPr>
          <a:xfrm>
            <a:off x="4600862" y="2621667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010E36A-43C6-46B7-9000-AB4D0D2A208A}"/>
              </a:ext>
            </a:extLst>
          </p:cNvPr>
          <p:cNvSpPr/>
          <p:nvPr/>
        </p:nvSpPr>
        <p:spPr>
          <a:xfrm>
            <a:off x="4823872" y="2796272"/>
            <a:ext cx="92525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Ontario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329384A-3622-4CEF-8ED3-0C32FC450FF9}"/>
              </a:ext>
            </a:extLst>
          </p:cNvPr>
          <p:cNvSpPr/>
          <p:nvPr/>
        </p:nvSpPr>
        <p:spPr>
          <a:xfrm>
            <a:off x="5088935" y="2031694"/>
            <a:ext cx="17598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St. Lawrence River</a:t>
            </a:r>
          </a:p>
        </p:txBody>
      </p:sp>
      <p:sp>
        <p:nvSpPr>
          <p:cNvPr id="85" name="Explosion: 8 Points 84">
            <a:extLst>
              <a:ext uri="{FF2B5EF4-FFF2-40B4-BE49-F238E27FC236}">
                <a16:creationId xmlns:a16="http://schemas.microsoft.com/office/drawing/2014/main" id="{20A13AB0-FB9C-4ED6-8920-2C7B4D74114B}"/>
              </a:ext>
            </a:extLst>
          </p:cNvPr>
          <p:cNvSpPr/>
          <p:nvPr/>
        </p:nvSpPr>
        <p:spPr>
          <a:xfrm>
            <a:off x="4243231" y="3387761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F0C584F-DE5B-4EEE-8B18-EA59AF9F3EBD}"/>
              </a:ext>
            </a:extLst>
          </p:cNvPr>
          <p:cNvCxnSpPr>
            <a:cxnSpLocks/>
          </p:cNvCxnSpPr>
          <p:nvPr/>
        </p:nvCxnSpPr>
        <p:spPr>
          <a:xfrm flipV="1">
            <a:off x="4002595" y="3533831"/>
            <a:ext cx="383759" cy="2107584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5A395449-0F9A-4987-8E47-A997E05FD74D}"/>
              </a:ext>
            </a:extLst>
          </p:cNvPr>
          <p:cNvSpPr/>
          <p:nvPr/>
        </p:nvSpPr>
        <p:spPr>
          <a:xfrm>
            <a:off x="-9558" y="5305641"/>
            <a:ext cx="10058400" cy="1602151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08380C-074C-4FD9-9E0F-82E7853B4EEE}"/>
              </a:ext>
            </a:extLst>
          </p:cNvPr>
          <p:cNvSpPr txBox="1"/>
          <p:nvPr/>
        </p:nvSpPr>
        <p:spPr>
          <a:xfrm>
            <a:off x="136221" y="5377486"/>
            <a:ext cx="9905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September 10,1813: BATTLE OF LAKE ERIE – </a:t>
            </a:r>
          </a:p>
          <a:p>
            <a:pPr algn="ctr"/>
            <a:r>
              <a:rPr lang="en-US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won by United States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03CF0EB2-D02B-4418-9DF9-1053E9431FAB}"/>
              </a:ext>
            </a:extLst>
          </p:cNvPr>
          <p:cNvSpPr txBox="1"/>
          <p:nvPr/>
        </p:nvSpPr>
        <p:spPr>
          <a:xfrm>
            <a:off x="3211297" y="2946543"/>
            <a:ext cx="1021165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Ft. Detroit</a:t>
            </a:r>
          </a:p>
        </p:txBody>
      </p:sp>
      <p:sp>
        <p:nvSpPr>
          <p:cNvPr id="69" name="Explosion: 8 Points 68">
            <a:extLst>
              <a:ext uri="{FF2B5EF4-FFF2-40B4-BE49-F238E27FC236}">
                <a16:creationId xmlns:a16="http://schemas.microsoft.com/office/drawing/2014/main" id="{0DF58CFC-F088-47E0-87FD-79F26B511857}"/>
              </a:ext>
            </a:extLst>
          </p:cNvPr>
          <p:cNvSpPr/>
          <p:nvPr/>
        </p:nvSpPr>
        <p:spPr>
          <a:xfrm>
            <a:off x="4086328" y="3032197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D36D8D61-1808-4324-A2A8-94675CA352AC}"/>
              </a:ext>
            </a:extLst>
          </p:cNvPr>
          <p:cNvSpPr txBox="1"/>
          <p:nvPr/>
        </p:nvSpPr>
        <p:spPr>
          <a:xfrm>
            <a:off x="7002012" y="3116695"/>
            <a:ext cx="1886537" cy="5232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USS Constitution vs. HMS </a:t>
            </a:r>
            <a:r>
              <a:rPr lang="en-US" sz="1400" b="1" dirty="0" err="1">
                <a:latin typeface="Century Gothic" panose="020B0502020202020204" pitchFamily="34" charset="0"/>
              </a:rPr>
              <a:t>Guerriere</a:t>
            </a:r>
            <a:r>
              <a:rPr lang="en-US" sz="1400" b="1" dirty="0">
                <a:latin typeface="Century Gothic" panose="020B0502020202020204" pitchFamily="34" charset="0"/>
              </a:rPr>
              <a:t>  </a:t>
            </a:r>
          </a:p>
        </p:txBody>
      </p:sp>
      <p:sp>
        <p:nvSpPr>
          <p:cNvPr id="87" name="Explosion: 8 Points 86">
            <a:extLst>
              <a:ext uri="{FF2B5EF4-FFF2-40B4-BE49-F238E27FC236}">
                <a16:creationId xmlns:a16="http://schemas.microsoft.com/office/drawing/2014/main" id="{0D541308-3DE1-4089-93E3-7DC70F87ABB9}"/>
              </a:ext>
            </a:extLst>
          </p:cNvPr>
          <p:cNvSpPr/>
          <p:nvPr/>
        </p:nvSpPr>
        <p:spPr>
          <a:xfrm>
            <a:off x="7532072" y="2909927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D2B92315-6F4C-48A2-8697-9CC3F06D5B6E}"/>
              </a:ext>
            </a:extLst>
          </p:cNvPr>
          <p:cNvSpPr txBox="1"/>
          <p:nvPr/>
        </p:nvSpPr>
        <p:spPr>
          <a:xfrm>
            <a:off x="2938262" y="3257773"/>
            <a:ext cx="1279915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Frenchtown</a:t>
            </a:r>
          </a:p>
        </p:txBody>
      </p:sp>
      <p:sp>
        <p:nvSpPr>
          <p:cNvPr id="75" name="Explosion: 8 Points 74">
            <a:extLst>
              <a:ext uri="{FF2B5EF4-FFF2-40B4-BE49-F238E27FC236}">
                <a16:creationId xmlns:a16="http://schemas.microsoft.com/office/drawing/2014/main" id="{35530051-124D-4552-B323-EAC698FC359B}"/>
              </a:ext>
            </a:extLst>
          </p:cNvPr>
          <p:cNvSpPr/>
          <p:nvPr/>
        </p:nvSpPr>
        <p:spPr>
          <a:xfrm>
            <a:off x="4002595" y="3253859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7D830258-15DF-4259-8A6E-17C29D6C14E5}"/>
              </a:ext>
            </a:extLst>
          </p:cNvPr>
          <p:cNvSpPr txBox="1"/>
          <p:nvPr/>
        </p:nvSpPr>
        <p:spPr>
          <a:xfrm>
            <a:off x="4213470" y="2623792"/>
            <a:ext cx="688642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York</a:t>
            </a:r>
          </a:p>
        </p:txBody>
      </p:sp>
      <p:sp>
        <p:nvSpPr>
          <p:cNvPr id="93" name="Explosion: 8 Points 92">
            <a:extLst>
              <a:ext uri="{FF2B5EF4-FFF2-40B4-BE49-F238E27FC236}">
                <a16:creationId xmlns:a16="http://schemas.microsoft.com/office/drawing/2014/main" id="{8D319340-BB98-450E-9C7C-C837391931B4}"/>
              </a:ext>
            </a:extLst>
          </p:cNvPr>
          <p:cNvSpPr/>
          <p:nvPr/>
        </p:nvSpPr>
        <p:spPr>
          <a:xfrm>
            <a:off x="4757220" y="2707773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5C68AA2-45FB-437E-B69D-1C9D4865BA68}"/>
              </a:ext>
            </a:extLst>
          </p:cNvPr>
          <p:cNvSpPr/>
          <p:nvPr/>
        </p:nvSpPr>
        <p:spPr>
          <a:xfrm>
            <a:off x="7860955" y="6532782"/>
            <a:ext cx="19223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Battle of Lake Erie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1049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4" grpId="0" animBg="1"/>
      <p:bldP spid="1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E4A9FAF9-17BB-439F-B7DC-1748476691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56" name="Rectangle 55"/>
          <p:cNvSpPr/>
          <p:nvPr/>
        </p:nvSpPr>
        <p:spPr>
          <a:xfrm rot="3468933">
            <a:off x="239650" y="2860517"/>
            <a:ext cx="15696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  <a:latin typeface="KG Miss Kindergarten" panose="02000000000000000000" pitchFamily="2" charset="0"/>
              </a:rPr>
              <a:t>Mississippi River</a:t>
            </a:r>
            <a:r>
              <a:rPr lang="en-US" sz="1200" dirty="0">
                <a:solidFill>
                  <a:prstClr val="black"/>
                </a:solidFill>
              </a:rPr>
              <a:t>	</a:t>
            </a:r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4486450" y="1288605"/>
            <a:ext cx="19969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193663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278286" y="2731641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08BEE97-EDD9-458C-A770-DFA7A71C958F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F813829-70DA-4962-9600-5FA3B1F4DB81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F06C4AF-CB3F-447F-8F48-2FA8B5C32A6E}"/>
              </a:ext>
            </a:extLst>
          </p:cNvPr>
          <p:cNvSpPr/>
          <p:nvPr/>
        </p:nvSpPr>
        <p:spPr>
          <a:xfrm rot="3424813">
            <a:off x="1449631" y="2779137"/>
            <a:ext cx="1395667" cy="953421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lvl="0" algn="ctr"/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Mississippi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17B545-3113-439C-97FF-3DD011EC7CA6}"/>
              </a:ext>
            </a:extLst>
          </p:cNvPr>
          <p:cNvSpPr/>
          <p:nvPr/>
        </p:nvSpPr>
        <p:spPr>
          <a:xfrm rot="5233840">
            <a:off x="2290267" y="3944154"/>
            <a:ext cx="1144138" cy="33855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River</a:t>
            </a:r>
            <a:endParaRPr lang="en-US" sz="2400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728D404-D21F-4096-8D0F-0940CAB6666A}"/>
              </a:ext>
            </a:extLst>
          </p:cNvPr>
          <p:cNvSpPr/>
          <p:nvPr/>
        </p:nvSpPr>
        <p:spPr>
          <a:xfrm>
            <a:off x="6692391" y="482915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Atlantic Ocean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CC77141-6370-4485-840D-9E5398593335}"/>
              </a:ext>
            </a:extLst>
          </p:cNvPr>
          <p:cNvSpPr/>
          <p:nvPr/>
        </p:nvSpPr>
        <p:spPr>
          <a:xfrm>
            <a:off x="1779988" y="64954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Gulf of Mexico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5A7217E-BB39-4430-9611-59957177E3AA}"/>
              </a:ext>
            </a:extLst>
          </p:cNvPr>
          <p:cNvSpPr/>
          <p:nvPr/>
        </p:nvSpPr>
        <p:spPr>
          <a:xfrm>
            <a:off x="2772343" y="1639476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75D068-2CAB-41CD-94B3-2A221F98742D}"/>
              </a:ext>
            </a:extLst>
          </p:cNvPr>
          <p:cNvSpPr/>
          <p:nvPr/>
        </p:nvSpPr>
        <p:spPr>
          <a:xfrm>
            <a:off x="2903600" y="1801472"/>
            <a:ext cx="9957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Superior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8A1D12A-753D-4EE7-A411-036084F1D1A7}"/>
              </a:ext>
            </a:extLst>
          </p:cNvPr>
          <p:cNvCxnSpPr>
            <a:cxnSpLocks/>
          </p:cNvCxnSpPr>
          <p:nvPr/>
        </p:nvCxnSpPr>
        <p:spPr>
          <a:xfrm>
            <a:off x="6038932" y="2359225"/>
            <a:ext cx="307554" cy="81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>
            <a:extLst>
              <a:ext uri="{FF2B5EF4-FFF2-40B4-BE49-F238E27FC236}">
                <a16:creationId xmlns:a16="http://schemas.microsoft.com/office/drawing/2014/main" id="{171EE67F-0782-4795-AD6B-CCB6DE423A59}"/>
              </a:ext>
            </a:extLst>
          </p:cNvPr>
          <p:cNvSpPr/>
          <p:nvPr/>
        </p:nvSpPr>
        <p:spPr>
          <a:xfrm rot="19659005">
            <a:off x="2924598" y="2433181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D1496DF-4A17-40C0-9A14-42B9DE89480B}"/>
              </a:ext>
            </a:extLst>
          </p:cNvPr>
          <p:cNvSpPr/>
          <p:nvPr/>
        </p:nvSpPr>
        <p:spPr>
          <a:xfrm rot="19531637">
            <a:off x="3096709" y="2589264"/>
            <a:ext cx="11192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403557A-FE7A-459F-95B4-B955E545AE5D}"/>
              </a:ext>
            </a:extLst>
          </p:cNvPr>
          <p:cNvSpPr/>
          <p:nvPr/>
        </p:nvSpPr>
        <p:spPr>
          <a:xfrm>
            <a:off x="3756802" y="217420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0E80FAB-0B60-4D25-8407-5F49C42AB01D}"/>
              </a:ext>
            </a:extLst>
          </p:cNvPr>
          <p:cNvSpPr/>
          <p:nvPr/>
        </p:nvSpPr>
        <p:spPr>
          <a:xfrm>
            <a:off x="4052156" y="2328249"/>
            <a:ext cx="7681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Huron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4D76530C-ED29-4A58-A927-9F0117385A0C}"/>
              </a:ext>
            </a:extLst>
          </p:cNvPr>
          <p:cNvSpPr/>
          <p:nvPr/>
        </p:nvSpPr>
        <p:spPr>
          <a:xfrm>
            <a:off x="3948784" y="3045168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655DD4D-E7FF-4BA2-9990-AB86237C2DC0}"/>
              </a:ext>
            </a:extLst>
          </p:cNvPr>
          <p:cNvSpPr/>
          <p:nvPr/>
        </p:nvSpPr>
        <p:spPr>
          <a:xfrm>
            <a:off x="4293212" y="3227457"/>
            <a:ext cx="5389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Erie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30FCB94-39C8-44A6-AB47-1984FCF1CEC8}"/>
              </a:ext>
            </a:extLst>
          </p:cNvPr>
          <p:cNvSpPr/>
          <p:nvPr/>
        </p:nvSpPr>
        <p:spPr>
          <a:xfrm>
            <a:off x="4600862" y="2621667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010E36A-43C6-46B7-9000-AB4D0D2A208A}"/>
              </a:ext>
            </a:extLst>
          </p:cNvPr>
          <p:cNvSpPr/>
          <p:nvPr/>
        </p:nvSpPr>
        <p:spPr>
          <a:xfrm>
            <a:off x="4823872" y="2796272"/>
            <a:ext cx="92525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Ontario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329384A-3622-4CEF-8ED3-0C32FC450FF9}"/>
              </a:ext>
            </a:extLst>
          </p:cNvPr>
          <p:cNvSpPr/>
          <p:nvPr/>
        </p:nvSpPr>
        <p:spPr>
          <a:xfrm>
            <a:off x="5088935" y="2031694"/>
            <a:ext cx="17598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St. Lawrence River</a:t>
            </a:r>
          </a:p>
        </p:txBody>
      </p:sp>
      <p:sp>
        <p:nvSpPr>
          <p:cNvPr id="79" name="Explosion: 8 Points 78">
            <a:extLst>
              <a:ext uri="{FF2B5EF4-FFF2-40B4-BE49-F238E27FC236}">
                <a16:creationId xmlns:a16="http://schemas.microsoft.com/office/drawing/2014/main" id="{BCE50954-5D95-4A83-AECA-B77030779677}"/>
              </a:ext>
            </a:extLst>
          </p:cNvPr>
          <p:cNvSpPr/>
          <p:nvPr/>
        </p:nvSpPr>
        <p:spPr>
          <a:xfrm>
            <a:off x="4636077" y="2944844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395449-0F9A-4987-8E47-A997E05FD74D}"/>
              </a:ext>
            </a:extLst>
          </p:cNvPr>
          <p:cNvSpPr/>
          <p:nvPr/>
        </p:nvSpPr>
        <p:spPr>
          <a:xfrm>
            <a:off x="-12679" y="5543533"/>
            <a:ext cx="10058400" cy="1602151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08380C-074C-4FD9-9E0F-82E7853B4EEE}"/>
              </a:ext>
            </a:extLst>
          </p:cNvPr>
          <p:cNvSpPr txBox="1"/>
          <p:nvPr/>
        </p:nvSpPr>
        <p:spPr>
          <a:xfrm>
            <a:off x="140293" y="5663664"/>
            <a:ext cx="99054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Oct. 5, 1813: BATTLE OF THAMES RIVER – </a:t>
            </a:r>
          </a:p>
          <a:p>
            <a:pPr algn="ctr"/>
            <a:r>
              <a:rPr lang="en-US" sz="4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won by United States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1884F4C-FB73-476F-924B-41749642127F}"/>
              </a:ext>
            </a:extLst>
          </p:cNvPr>
          <p:cNvSpPr/>
          <p:nvPr/>
        </p:nvSpPr>
        <p:spPr>
          <a:xfrm>
            <a:off x="7773414" y="6577258"/>
            <a:ext cx="21365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Battle of the Thames</a:t>
            </a:r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6FD1C4E-C9D9-4062-BC04-93AAB0F721FD}"/>
              </a:ext>
            </a:extLst>
          </p:cNvPr>
          <p:cNvSpPr/>
          <p:nvPr/>
        </p:nvSpPr>
        <p:spPr>
          <a:xfrm>
            <a:off x="7721880" y="6226591"/>
            <a:ext cx="2323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4"/>
              </a:rPr>
              <a:t>Remember the Raisin! </a:t>
            </a:r>
            <a:endParaRPr lang="en-US" dirty="0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377AC318-C0AF-49D1-8C9F-F13447F633CB}"/>
              </a:ext>
            </a:extLst>
          </p:cNvPr>
          <p:cNvSpPr/>
          <p:nvPr/>
        </p:nvSpPr>
        <p:spPr>
          <a:xfrm>
            <a:off x="546393" y="6254092"/>
            <a:ext cx="14322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5"/>
              </a:rPr>
              <a:t>Death of Tecumseh</a:t>
            </a:r>
            <a:endParaRPr lang="en-US" dirty="0"/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D535DDF3-5CE9-44F5-82F9-D463B3E352E7}"/>
              </a:ext>
            </a:extLst>
          </p:cNvPr>
          <p:cNvSpPr txBox="1"/>
          <p:nvPr/>
        </p:nvSpPr>
        <p:spPr>
          <a:xfrm>
            <a:off x="3211297" y="2946543"/>
            <a:ext cx="1021165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Ft. Detroit</a:t>
            </a:r>
          </a:p>
        </p:txBody>
      </p:sp>
      <p:sp>
        <p:nvSpPr>
          <p:cNvPr id="69" name="Explosion: 8 Points 68">
            <a:extLst>
              <a:ext uri="{FF2B5EF4-FFF2-40B4-BE49-F238E27FC236}">
                <a16:creationId xmlns:a16="http://schemas.microsoft.com/office/drawing/2014/main" id="{0DF58CFC-F088-47E0-87FD-79F26B511857}"/>
              </a:ext>
            </a:extLst>
          </p:cNvPr>
          <p:cNvSpPr/>
          <p:nvPr/>
        </p:nvSpPr>
        <p:spPr>
          <a:xfrm>
            <a:off x="4086328" y="3032197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167AC9E7-F58B-4FF3-A0E4-4B4781EC2823}"/>
              </a:ext>
            </a:extLst>
          </p:cNvPr>
          <p:cNvSpPr txBox="1"/>
          <p:nvPr/>
        </p:nvSpPr>
        <p:spPr>
          <a:xfrm>
            <a:off x="7002012" y="3116695"/>
            <a:ext cx="1886537" cy="5232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USS Constitution vs. HMS </a:t>
            </a:r>
            <a:r>
              <a:rPr lang="en-US" sz="1400" b="1" dirty="0" err="1">
                <a:latin typeface="Century Gothic" panose="020B0502020202020204" pitchFamily="34" charset="0"/>
              </a:rPr>
              <a:t>Guerriere</a:t>
            </a:r>
            <a:r>
              <a:rPr lang="en-US" sz="1400" b="1" dirty="0">
                <a:latin typeface="Century Gothic" panose="020B0502020202020204" pitchFamily="34" charset="0"/>
              </a:rPr>
              <a:t>  </a:t>
            </a:r>
          </a:p>
        </p:txBody>
      </p:sp>
      <p:sp>
        <p:nvSpPr>
          <p:cNvPr id="87" name="Explosion: 8 Points 86">
            <a:extLst>
              <a:ext uri="{FF2B5EF4-FFF2-40B4-BE49-F238E27FC236}">
                <a16:creationId xmlns:a16="http://schemas.microsoft.com/office/drawing/2014/main" id="{49BC8458-180F-4111-9FE9-2DCF9B741208}"/>
              </a:ext>
            </a:extLst>
          </p:cNvPr>
          <p:cNvSpPr/>
          <p:nvPr/>
        </p:nvSpPr>
        <p:spPr>
          <a:xfrm>
            <a:off x="7532072" y="2909927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A0D61C20-926E-4C0E-B352-F4ACD90E09A9}"/>
              </a:ext>
            </a:extLst>
          </p:cNvPr>
          <p:cNvSpPr txBox="1"/>
          <p:nvPr/>
        </p:nvSpPr>
        <p:spPr>
          <a:xfrm>
            <a:off x="2938262" y="3257773"/>
            <a:ext cx="1279915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Frenchtown</a:t>
            </a:r>
          </a:p>
        </p:txBody>
      </p:sp>
      <p:sp>
        <p:nvSpPr>
          <p:cNvPr id="75" name="Explosion: 8 Points 74">
            <a:extLst>
              <a:ext uri="{FF2B5EF4-FFF2-40B4-BE49-F238E27FC236}">
                <a16:creationId xmlns:a16="http://schemas.microsoft.com/office/drawing/2014/main" id="{35530051-124D-4552-B323-EAC698FC359B}"/>
              </a:ext>
            </a:extLst>
          </p:cNvPr>
          <p:cNvSpPr/>
          <p:nvPr/>
        </p:nvSpPr>
        <p:spPr>
          <a:xfrm>
            <a:off x="4002595" y="3253859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7408B4DC-36CC-4AD5-81C5-62F2AA488CA5}"/>
              </a:ext>
            </a:extLst>
          </p:cNvPr>
          <p:cNvSpPr txBox="1"/>
          <p:nvPr/>
        </p:nvSpPr>
        <p:spPr>
          <a:xfrm>
            <a:off x="4271111" y="2565270"/>
            <a:ext cx="688642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York</a:t>
            </a:r>
          </a:p>
        </p:txBody>
      </p:sp>
      <p:sp>
        <p:nvSpPr>
          <p:cNvPr id="80" name="Explosion: 8 Points 79">
            <a:extLst>
              <a:ext uri="{FF2B5EF4-FFF2-40B4-BE49-F238E27FC236}">
                <a16:creationId xmlns:a16="http://schemas.microsoft.com/office/drawing/2014/main" id="{E9061421-F95D-4426-AC45-5B695DF7B041}"/>
              </a:ext>
            </a:extLst>
          </p:cNvPr>
          <p:cNvSpPr/>
          <p:nvPr/>
        </p:nvSpPr>
        <p:spPr>
          <a:xfrm>
            <a:off x="4731866" y="2695047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D0DFB56C-CC35-4209-AA8C-D4A645E3ECBF}"/>
              </a:ext>
            </a:extLst>
          </p:cNvPr>
          <p:cNvSpPr txBox="1"/>
          <p:nvPr/>
        </p:nvSpPr>
        <p:spPr>
          <a:xfrm>
            <a:off x="4054529" y="3576267"/>
            <a:ext cx="688642" cy="5232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Lake Erie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F0C584F-DE5B-4EEE-8B18-EA59AF9F3EBD}"/>
              </a:ext>
            </a:extLst>
          </p:cNvPr>
          <p:cNvCxnSpPr>
            <a:cxnSpLocks/>
          </p:cNvCxnSpPr>
          <p:nvPr/>
        </p:nvCxnSpPr>
        <p:spPr>
          <a:xfrm flipV="1">
            <a:off x="4424024" y="3080960"/>
            <a:ext cx="385725" cy="2478559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Explosion: 8 Points 84">
            <a:extLst>
              <a:ext uri="{FF2B5EF4-FFF2-40B4-BE49-F238E27FC236}">
                <a16:creationId xmlns:a16="http://schemas.microsoft.com/office/drawing/2014/main" id="{20A13AB0-FB9C-4ED6-8920-2C7B4D74114B}"/>
              </a:ext>
            </a:extLst>
          </p:cNvPr>
          <p:cNvSpPr/>
          <p:nvPr/>
        </p:nvSpPr>
        <p:spPr>
          <a:xfrm>
            <a:off x="4243231" y="3387761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045240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4" grpId="0" animBg="1"/>
      <p:bldP spid="18" grpId="0"/>
      <p:bldP spid="20" grpId="0"/>
      <p:bldP spid="8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97AF3C63-CC47-4F20-9E36-10A7F43694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56" name="Rectangle 55"/>
          <p:cNvSpPr/>
          <p:nvPr/>
        </p:nvSpPr>
        <p:spPr>
          <a:xfrm rot="3468933">
            <a:off x="239650" y="2860517"/>
            <a:ext cx="15696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  <a:latin typeface="KG Miss Kindergarten" panose="02000000000000000000" pitchFamily="2" charset="0"/>
              </a:rPr>
              <a:t>Mississippi River</a:t>
            </a:r>
            <a:r>
              <a:rPr lang="en-US" sz="1200" dirty="0">
                <a:solidFill>
                  <a:prstClr val="black"/>
                </a:solidFill>
              </a:rPr>
              <a:t>	</a:t>
            </a:r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4486450" y="1288605"/>
            <a:ext cx="19969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193663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287509" y="271124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08BEE97-EDD9-458C-A770-DFA7A71C958F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F813829-70DA-4962-9600-5FA3B1F4DB81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F06C4AF-CB3F-447F-8F48-2FA8B5C32A6E}"/>
              </a:ext>
            </a:extLst>
          </p:cNvPr>
          <p:cNvSpPr/>
          <p:nvPr/>
        </p:nvSpPr>
        <p:spPr>
          <a:xfrm rot="3424813">
            <a:off x="1449631" y="2779137"/>
            <a:ext cx="1395667" cy="953421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lvl="0" algn="ctr"/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Mississippi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17B545-3113-439C-97FF-3DD011EC7CA6}"/>
              </a:ext>
            </a:extLst>
          </p:cNvPr>
          <p:cNvSpPr/>
          <p:nvPr/>
        </p:nvSpPr>
        <p:spPr>
          <a:xfrm rot="5233840">
            <a:off x="2290267" y="3944154"/>
            <a:ext cx="1144138" cy="33855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River</a:t>
            </a:r>
            <a:endParaRPr lang="en-US" sz="2400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728D404-D21F-4096-8D0F-0940CAB6666A}"/>
              </a:ext>
            </a:extLst>
          </p:cNvPr>
          <p:cNvSpPr/>
          <p:nvPr/>
        </p:nvSpPr>
        <p:spPr>
          <a:xfrm>
            <a:off x="6692391" y="482915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Atlantic Ocean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CC77141-6370-4485-840D-9E5398593335}"/>
              </a:ext>
            </a:extLst>
          </p:cNvPr>
          <p:cNvSpPr/>
          <p:nvPr/>
        </p:nvSpPr>
        <p:spPr>
          <a:xfrm>
            <a:off x="1779988" y="64954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Gulf of Mexico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5A7217E-BB39-4430-9611-59957177E3AA}"/>
              </a:ext>
            </a:extLst>
          </p:cNvPr>
          <p:cNvSpPr/>
          <p:nvPr/>
        </p:nvSpPr>
        <p:spPr>
          <a:xfrm>
            <a:off x="2772343" y="1639476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75D068-2CAB-41CD-94B3-2A221F98742D}"/>
              </a:ext>
            </a:extLst>
          </p:cNvPr>
          <p:cNvSpPr/>
          <p:nvPr/>
        </p:nvSpPr>
        <p:spPr>
          <a:xfrm>
            <a:off x="2903600" y="1801472"/>
            <a:ext cx="9957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Superior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8A1D12A-753D-4EE7-A411-036084F1D1A7}"/>
              </a:ext>
            </a:extLst>
          </p:cNvPr>
          <p:cNvCxnSpPr>
            <a:cxnSpLocks/>
          </p:cNvCxnSpPr>
          <p:nvPr/>
        </p:nvCxnSpPr>
        <p:spPr>
          <a:xfrm>
            <a:off x="6038932" y="2359225"/>
            <a:ext cx="307554" cy="81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>
            <a:extLst>
              <a:ext uri="{FF2B5EF4-FFF2-40B4-BE49-F238E27FC236}">
                <a16:creationId xmlns:a16="http://schemas.microsoft.com/office/drawing/2014/main" id="{171EE67F-0782-4795-AD6B-CCB6DE423A59}"/>
              </a:ext>
            </a:extLst>
          </p:cNvPr>
          <p:cNvSpPr/>
          <p:nvPr/>
        </p:nvSpPr>
        <p:spPr>
          <a:xfrm rot="19659005">
            <a:off x="2924598" y="2433181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D1496DF-4A17-40C0-9A14-42B9DE89480B}"/>
              </a:ext>
            </a:extLst>
          </p:cNvPr>
          <p:cNvSpPr/>
          <p:nvPr/>
        </p:nvSpPr>
        <p:spPr>
          <a:xfrm rot="19531637">
            <a:off x="3096709" y="2589264"/>
            <a:ext cx="11192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403557A-FE7A-459F-95B4-B955E545AE5D}"/>
              </a:ext>
            </a:extLst>
          </p:cNvPr>
          <p:cNvSpPr/>
          <p:nvPr/>
        </p:nvSpPr>
        <p:spPr>
          <a:xfrm>
            <a:off x="3756802" y="217420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0E80FAB-0B60-4D25-8407-5F49C42AB01D}"/>
              </a:ext>
            </a:extLst>
          </p:cNvPr>
          <p:cNvSpPr/>
          <p:nvPr/>
        </p:nvSpPr>
        <p:spPr>
          <a:xfrm>
            <a:off x="4052156" y="2328249"/>
            <a:ext cx="7681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Huron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4D76530C-ED29-4A58-A927-9F0117385A0C}"/>
              </a:ext>
            </a:extLst>
          </p:cNvPr>
          <p:cNvSpPr/>
          <p:nvPr/>
        </p:nvSpPr>
        <p:spPr>
          <a:xfrm>
            <a:off x="3948784" y="3045168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655DD4D-E7FF-4BA2-9990-AB86237C2DC0}"/>
              </a:ext>
            </a:extLst>
          </p:cNvPr>
          <p:cNvSpPr/>
          <p:nvPr/>
        </p:nvSpPr>
        <p:spPr>
          <a:xfrm>
            <a:off x="4293212" y="3227457"/>
            <a:ext cx="5389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Erie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30FCB94-39C8-44A6-AB47-1984FCF1CEC8}"/>
              </a:ext>
            </a:extLst>
          </p:cNvPr>
          <p:cNvSpPr/>
          <p:nvPr/>
        </p:nvSpPr>
        <p:spPr>
          <a:xfrm>
            <a:off x="4600862" y="2621667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010E36A-43C6-46B7-9000-AB4D0D2A208A}"/>
              </a:ext>
            </a:extLst>
          </p:cNvPr>
          <p:cNvSpPr/>
          <p:nvPr/>
        </p:nvSpPr>
        <p:spPr>
          <a:xfrm>
            <a:off x="4823872" y="2796272"/>
            <a:ext cx="92525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Ontario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329384A-3622-4CEF-8ED3-0C32FC450FF9}"/>
              </a:ext>
            </a:extLst>
          </p:cNvPr>
          <p:cNvSpPr/>
          <p:nvPr/>
        </p:nvSpPr>
        <p:spPr>
          <a:xfrm>
            <a:off x="5088935" y="2031694"/>
            <a:ext cx="17598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St. Lawrence River</a:t>
            </a:r>
          </a:p>
        </p:txBody>
      </p:sp>
      <p:sp>
        <p:nvSpPr>
          <p:cNvPr id="83" name="Explosion: 8 Points 82">
            <a:extLst>
              <a:ext uri="{FF2B5EF4-FFF2-40B4-BE49-F238E27FC236}">
                <a16:creationId xmlns:a16="http://schemas.microsoft.com/office/drawing/2014/main" id="{61964561-A45D-4B7F-A958-21154AF85ECF}"/>
              </a:ext>
            </a:extLst>
          </p:cNvPr>
          <p:cNvSpPr/>
          <p:nvPr/>
        </p:nvSpPr>
        <p:spPr>
          <a:xfrm>
            <a:off x="3696726" y="5393349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30A9EFB3-AED9-4146-9CFA-7D33133C38A1}"/>
              </a:ext>
            </a:extLst>
          </p:cNvPr>
          <p:cNvSpPr txBox="1"/>
          <p:nvPr/>
        </p:nvSpPr>
        <p:spPr>
          <a:xfrm>
            <a:off x="3211297" y="2946543"/>
            <a:ext cx="1021165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Ft. Detroit</a:t>
            </a:r>
          </a:p>
        </p:txBody>
      </p:sp>
      <p:sp>
        <p:nvSpPr>
          <p:cNvPr id="69" name="Explosion: 8 Points 68">
            <a:extLst>
              <a:ext uri="{FF2B5EF4-FFF2-40B4-BE49-F238E27FC236}">
                <a16:creationId xmlns:a16="http://schemas.microsoft.com/office/drawing/2014/main" id="{0DF58CFC-F088-47E0-87FD-79F26B511857}"/>
              </a:ext>
            </a:extLst>
          </p:cNvPr>
          <p:cNvSpPr/>
          <p:nvPr/>
        </p:nvSpPr>
        <p:spPr>
          <a:xfrm>
            <a:off x="4086328" y="3032197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23477176-EB5D-40D6-8D88-1D7348618210}"/>
              </a:ext>
            </a:extLst>
          </p:cNvPr>
          <p:cNvSpPr txBox="1"/>
          <p:nvPr/>
        </p:nvSpPr>
        <p:spPr>
          <a:xfrm>
            <a:off x="7002012" y="3116695"/>
            <a:ext cx="1886537" cy="5232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USS Constitution vs. HMS </a:t>
            </a:r>
            <a:r>
              <a:rPr lang="en-US" sz="1400" b="1" dirty="0" err="1">
                <a:latin typeface="Century Gothic" panose="020B0502020202020204" pitchFamily="34" charset="0"/>
              </a:rPr>
              <a:t>Guerriere</a:t>
            </a:r>
            <a:r>
              <a:rPr lang="en-US" sz="1400" b="1" dirty="0">
                <a:latin typeface="Century Gothic" panose="020B0502020202020204" pitchFamily="34" charset="0"/>
              </a:rPr>
              <a:t>  </a:t>
            </a:r>
          </a:p>
        </p:txBody>
      </p:sp>
      <p:sp>
        <p:nvSpPr>
          <p:cNvPr id="87" name="Explosion: 8 Points 86">
            <a:extLst>
              <a:ext uri="{FF2B5EF4-FFF2-40B4-BE49-F238E27FC236}">
                <a16:creationId xmlns:a16="http://schemas.microsoft.com/office/drawing/2014/main" id="{17FDB527-AC31-4732-8E7E-4F99AB20A87F}"/>
              </a:ext>
            </a:extLst>
          </p:cNvPr>
          <p:cNvSpPr/>
          <p:nvPr/>
        </p:nvSpPr>
        <p:spPr>
          <a:xfrm>
            <a:off x="7532072" y="2909927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D330365C-7187-4503-9B08-880338DB56F1}"/>
              </a:ext>
            </a:extLst>
          </p:cNvPr>
          <p:cNvSpPr txBox="1"/>
          <p:nvPr/>
        </p:nvSpPr>
        <p:spPr>
          <a:xfrm>
            <a:off x="2938262" y="3257773"/>
            <a:ext cx="1279915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Frenchtown</a:t>
            </a:r>
          </a:p>
        </p:txBody>
      </p:sp>
      <p:sp>
        <p:nvSpPr>
          <p:cNvPr id="75" name="Explosion: 8 Points 74">
            <a:extLst>
              <a:ext uri="{FF2B5EF4-FFF2-40B4-BE49-F238E27FC236}">
                <a16:creationId xmlns:a16="http://schemas.microsoft.com/office/drawing/2014/main" id="{35530051-124D-4552-B323-EAC698FC359B}"/>
              </a:ext>
            </a:extLst>
          </p:cNvPr>
          <p:cNvSpPr/>
          <p:nvPr/>
        </p:nvSpPr>
        <p:spPr>
          <a:xfrm>
            <a:off x="4002595" y="3253859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B00E3EE8-9D1A-4954-AD52-4CA29F62D606}"/>
              </a:ext>
            </a:extLst>
          </p:cNvPr>
          <p:cNvSpPr txBox="1"/>
          <p:nvPr/>
        </p:nvSpPr>
        <p:spPr>
          <a:xfrm>
            <a:off x="4213470" y="2623792"/>
            <a:ext cx="688642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York</a:t>
            </a:r>
          </a:p>
        </p:txBody>
      </p:sp>
      <p:sp>
        <p:nvSpPr>
          <p:cNvPr id="80" name="Explosion: 8 Points 79">
            <a:extLst>
              <a:ext uri="{FF2B5EF4-FFF2-40B4-BE49-F238E27FC236}">
                <a16:creationId xmlns:a16="http://schemas.microsoft.com/office/drawing/2014/main" id="{E9061421-F95D-4426-AC45-5B695DF7B041}"/>
              </a:ext>
            </a:extLst>
          </p:cNvPr>
          <p:cNvSpPr/>
          <p:nvPr/>
        </p:nvSpPr>
        <p:spPr>
          <a:xfrm>
            <a:off x="4731866" y="2695047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4E1B9B7C-7EB2-46E9-93AA-E5681B09F685}"/>
              </a:ext>
            </a:extLst>
          </p:cNvPr>
          <p:cNvSpPr txBox="1"/>
          <p:nvPr/>
        </p:nvSpPr>
        <p:spPr>
          <a:xfrm>
            <a:off x="4054529" y="3576267"/>
            <a:ext cx="688642" cy="5232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Lake Erie</a:t>
            </a:r>
          </a:p>
        </p:txBody>
      </p:sp>
      <p:sp>
        <p:nvSpPr>
          <p:cNvPr id="85" name="Explosion: 8 Points 84">
            <a:extLst>
              <a:ext uri="{FF2B5EF4-FFF2-40B4-BE49-F238E27FC236}">
                <a16:creationId xmlns:a16="http://schemas.microsoft.com/office/drawing/2014/main" id="{20A13AB0-FB9C-4ED6-8920-2C7B4D74114B}"/>
              </a:ext>
            </a:extLst>
          </p:cNvPr>
          <p:cNvSpPr/>
          <p:nvPr/>
        </p:nvSpPr>
        <p:spPr>
          <a:xfrm>
            <a:off x="4243231" y="3387761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B44ADE28-6FED-4955-B9E1-41C74E15041A}"/>
              </a:ext>
            </a:extLst>
          </p:cNvPr>
          <p:cNvSpPr txBox="1"/>
          <p:nvPr/>
        </p:nvSpPr>
        <p:spPr>
          <a:xfrm>
            <a:off x="4875753" y="2961362"/>
            <a:ext cx="1325516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Thames River</a:t>
            </a:r>
          </a:p>
        </p:txBody>
      </p:sp>
      <p:sp>
        <p:nvSpPr>
          <p:cNvPr id="79" name="Explosion: 8 Points 78">
            <a:extLst>
              <a:ext uri="{FF2B5EF4-FFF2-40B4-BE49-F238E27FC236}">
                <a16:creationId xmlns:a16="http://schemas.microsoft.com/office/drawing/2014/main" id="{BCE50954-5D95-4A83-AECA-B77030779677}"/>
              </a:ext>
            </a:extLst>
          </p:cNvPr>
          <p:cNvSpPr/>
          <p:nvPr/>
        </p:nvSpPr>
        <p:spPr>
          <a:xfrm>
            <a:off x="4636077" y="2944844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F0C584F-DE5B-4EEE-8B18-EA59AF9F3EBD}"/>
              </a:ext>
            </a:extLst>
          </p:cNvPr>
          <p:cNvCxnSpPr>
            <a:cxnSpLocks/>
          </p:cNvCxnSpPr>
          <p:nvPr/>
        </p:nvCxnSpPr>
        <p:spPr>
          <a:xfrm flipH="1">
            <a:off x="3875677" y="3632120"/>
            <a:ext cx="1077963" cy="1896637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5A395449-0F9A-4987-8E47-A997E05FD74D}"/>
              </a:ext>
            </a:extLst>
          </p:cNvPr>
          <p:cNvSpPr/>
          <p:nvPr/>
        </p:nvSpPr>
        <p:spPr>
          <a:xfrm>
            <a:off x="0" y="1636859"/>
            <a:ext cx="10058400" cy="200177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08380C-074C-4FD9-9E0F-82E7853B4EEE}"/>
              </a:ext>
            </a:extLst>
          </p:cNvPr>
          <p:cNvSpPr txBox="1"/>
          <p:nvPr/>
        </p:nvSpPr>
        <p:spPr>
          <a:xfrm>
            <a:off x="-5163" y="1553509"/>
            <a:ext cx="1022544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300" b="1" dirty="0">
                <a:solidFill>
                  <a:schemeClr val="bg1"/>
                </a:solidFill>
                <a:latin typeface="Century Gothic" panose="020B0502020202020204" pitchFamily="34" charset="0"/>
              </a:rPr>
              <a:t>March 27, 1814: </a:t>
            </a:r>
          </a:p>
          <a:p>
            <a:pPr algn="ctr"/>
            <a:r>
              <a:rPr lang="en-US" sz="3300" b="1" dirty="0">
                <a:solidFill>
                  <a:schemeClr val="bg1"/>
                </a:solidFill>
                <a:latin typeface="Century Gothic" panose="020B0502020202020204" pitchFamily="34" charset="0"/>
              </a:rPr>
              <a:t>BATTLE OF HORSESHOE BEND </a:t>
            </a:r>
          </a:p>
          <a:p>
            <a:pPr algn="ctr"/>
            <a:r>
              <a:rPr lang="en-US" sz="33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(part of the Creek Wars) – </a:t>
            </a:r>
          </a:p>
          <a:p>
            <a:pPr algn="ctr"/>
            <a:r>
              <a:rPr lang="en-US" sz="33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won by United States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7871E4D-E500-4338-A609-AF9E04416CA7}"/>
              </a:ext>
            </a:extLst>
          </p:cNvPr>
          <p:cNvSpPr/>
          <p:nvPr/>
        </p:nvSpPr>
        <p:spPr>
          <a:xfrm>
            <a:off x="8291009" y="2720127"/>
            <a:ext cx="12997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Creek Wars </a:t>
            </a:r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EE2945D-7CAD-4F95-86E9-5D3E0FEF5109}"/>
              </a:ext>
            </a:extLst>
          </p:cNvPr>
          <p:cNvSpPr/>
          <p:nvPr/>
        </p:nvSpPr>
        <p:spPr>
          <a:xfrm>
            <a:off x="7727283" y="3121050"/>
            <a:ext cx="24350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Legacy of War of 1812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25837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  <p:bldP spid="4" grpId="0" animBg="1"/>
      <p:bldP spid="24" grpId="0"/>
      <p:bldP spid="1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C8FABDF1-6B39-4391-A54B-B23F63ED31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56" name="Rectangle 55"/>
          <p:cNvSpPr/>
          <p:nvPr/>
        </p:nvSpPr>
        <p:spPr>
          <a:xfrm rot="3468933">
            <a:off x="239650" y="2860517"/>
            <a:ext cx="15696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  <a:latin typeface="KG Miss Kindergarten" panose="02000000000000000000" pitchFamily="2" charset="0"/>
              </a:rPr>
              <a:t>Mississippi River</a:t>
            </a:r>
            <a:r>
              <a:rPr lang="en-US" sz="1200" dirty="0">
                <a:solidFill>
                  <a:prstClr val="black"/>
                </a:solidFill>
              </a:rPr>
              <a:t>	</a:t>
            </a:r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4486450" y="1288605"/>
            <a:ext cx="19969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193663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258462" y="2731710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08BEE97-EDD9-458C-A770-DFA7A71C958F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F813829-70DA-4962-9600-5FA3B1F4DB81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F06C4AF-CB3F-447F-8F48-2FA8B5C32A6E}"/>
              </a:ext>
            </a:extLst>
          </p:cNvPr>
          <p:cNvSpPr/>
          <p:nvPr/>
        </p:nvSpPr>
        <p:spPr>
          <a:xfrm rot="3424813">
            <a:off x="1449631" y="2779137"/>
            <a:ext cx="1395667" cy="953421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lvl="0" algn="ctr"/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Mississippi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17B545-3113-439C-97FF-3DD011EC7CA6}"/>
              </a:ext>
            </a:extLst>
          </p:cNvPr>
          <p:cNvSpPr/>
          <p:nvPr/>
        </p:nvSpPr>
        <p:spPr>
          <a:xfrm rot="5233840">
            <a:off x="2290267" y="3944154"/>
            <a:ext cx="1144138" cy="33855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River</a:t>
            </a:r>
            <a:endParaRPr lang="en-US" sz="2400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728D404-D21F-4096-8D0F-0940CAB6666A}"/>
              </a:ext>
            </a:extLst>
          </p:cNvPr>
          <p:cNvSpPr/>
          <p:nvPr/>
        </p:nvSpPr>
        <p:spPr>
          <a:xfrm>
            <a:off x="6692391" y="482915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Atlantic Ocean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CC77141-6370-4485-840D-9E5398593335}"/>
              </a:ext>
            </a:extLst>
          </p:cNvPr>
          <p:cNvSpPr/>
          <p:nvPr/>
        </p:nvSpPr>
        <p:spPr>
          <a:xfrm>
            <a:off x="1779988" y="64954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Gulf of Mexico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5A7217E-BB39-4430-9611-59957177E3AA}"/>
              </a:ext>
            </a:extLst>
          </p:cNvPr>
          <p:cNvSpPr/>
          <p:nvPr/>
        </p:nvSpPr>
        <p:spPr>
          <a:xfrm>
            <a:off x="2772343" y="1639476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75D068-2CAB-41CD-94B3-2A221F98742D}"/>
              </a:ext>
            </a:extLst>
          </p:cNvPr>
          <p:cNvSpPr/>
          <p:nvPr/>
        </p:nvSpPr>
        <p:spPr>
          <a:xfrm>
            <a:off x="2903600" y="1801472"/>
            <a:ext cx="9957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Superior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8A1D12A-753D-4EE7-A411-036084F1D1A7}"/>
              </a:ext>
            </a:extLst>
          </p:cNvPr>
          <p:cNvCxnSpPr>
            <a:cxnSpLocks/>
          </p:cNvCxnSpPr>
          <p:nvPr/>
        </p:nvCxnSpPr>
        <p:spPr>
          <a:xfrm>
            <a:off x="6038932" y="2359225"/>
            <a:ext cx="307554" cy="81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>
            <a:extLst>
              <a:ext uri="{FF2B5EF4-FFF2-40B4-BE49-F238E27FC236}">
                <a16:creationId xmlns:a16="http://schemas.microsoft.com/office/drawing/2014/main" id="{171EE67F-0782-4795-AD6B-CCB6DE423A59}"/>
              </a:ext>
            </a:extLst>
          </p:cNvPr>
          <p:cNvSpPr/>
          <p:nvPr/>
        </p:nvSpPr>
        <p:spPr>
          <a:xfrm rot="19659005">
            <a:off x="2924598" y="2433181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D1496DF-4A17-40C0-9A14-42B9DE89480B}"/>
              </a:ext>
            </a:extLst>
          </p:cNvPr>
          <p:cNvSpPr/>
          <p:nvPr/>
        </p:nvSpPr>
        <p:spPr>
          <a:xfrm rot="19531637">
            <a:off x="3096709" y="2589264"/>
            <a:ext cx="11192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403557A-FE7A-459F-95B4-B955E545AE5D}"/>
              </a:ext>
            </a:extLst>
          </p:cNvPr>
          <p:cNvSpPr/>
          <p:nvPr/>
        </p:nvSpPr>
        <p:spPr>
          <a:xfrm>
            <a:off x="3756802" y="217420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0E80FAB-0B60-4D25-8407-5F49C42AB01D}"/>
              </a:ext>
            </a:extLst>
          </p:cNvPr>
          <p:cNvSpPr/>
          <p:nvPr/>
        </p:nvSpPr>
        <p:spPr>
          <a:xfrm>
            <a:off x="4052156" y="2328249"/>
            <a:ext cx="7681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Huron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4D76530C-ED29-4A58-A927-9F0117385A0C}"/>
              </a:ext>
            </a:extLst>
          </p:cNvPr>
          <p:cNvSpPr/>
          <p:nvPr/>
        </p:nvSpPr>
        <p:spPr>
          <a:xfrm>
            <a:off x="3948784" y="3045168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655DD4D-E7FF-4BA2-9990-AB86237C2DC0}"/>
              </a:ext>
            </a:extLst>
          </p:cNvPr>
          <p:cNvSpPr/>
          <p:nvPr/>
        </p:nvSpPr>
        <p:spPr>
          <a:xfrm>
            <a:off x="4293212" y="3227457"/>
            <a:ext cx="5389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Erie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30FCB94-39C8-44A6-AB47-1984FCF1CEC8}"/>
              </a:ext>
            </a:extLst>
          </p:cNvPr>
          <p:cNvSpPr/>
          <p:nvPr/>
        </p:nvSpPr>
        <p:spPr>
          <a:xfrm>
            <a:off x="4600862" y="2621667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010E36A-43C6-46B7-9000-AB4D0D2A208A}"/>
              </a:ext>
            </a:extLst>
          </p:cNvPr>
          <p:cNvSpPr/>
          <p:nvPr/>
        </p:nvSpPr>
        <p:spPr>
          <a:xfrm>
            <a:off x="4823872" y="2796272"/>
            <a:ext cx="92525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Ontario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329384A-3622-4CEF-8ED3-0C32FC450FF9}"/>
              </a:ext>
            </a:extLst>
          </p:cNvPr>
          <p:cNvSpPr/>
          <p:nvPr/>
        </p:nvSpPr>
        <p:spPr>
          <a:xfrm>
            <a:off x="5088935" y="2031694"/>
            <a:ext cx="17598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St. Lawrence River</a:t>
            </a:r>
          </a:p>
        </p:txBody>
      </p:sp>
      <p:sp>
        <p:nvSpPr>
          <p:cNvPr id="78" name="Explosion: 8 Points 77">
            <a:extLst>
              <a:ext uri="{FF2B5EF4-FFF2-40B4-BE49-F238E27FC236}">
                <a16:creationId xmlns:a16="http://schemas.microsoft.com/office/drawing/2014/main" id="{E0F5A907-B8BE-419F-BC05-13803EB37F50}"/>
              </a:ext>
            </a:extLst>
          </p:cNvPr>
          <p:cNvSpPr/>
          <p:nvPr/>
        </p:nvSpPr>
        <p:spPr>
          <a:xfrm>
            <a:off x="5251758" y="4138656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F0C584F-DE5B-4EEE-8B18-EA59AF9F3EBD}"/>
              </a:ext>
            </a:extLst>
          </p:cNvPr>
          <p:cNvCxnSpPr>
            <a:cxnSpLocks/>
          </p:cNvCxnSpPr>
          <p:nvPr/>
        </p:nvCxnSpPr>
        <p:spPr>
          <a:xfrm flipV="1">
            <a:off x="4588161" y="4260816"/>
            <a:ext cx="839205" cy="1566971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5A395449-0F9A-4987-8E47-A997E05FD74D}"/>
              </a:ext>
            </a:extLst>
          </p:cNvPr>
          <p:cNvSpPr/>
          <p:nvPr/>
        </p:nvSpPr>
        <p:spPr>
          <a:xfrm>
            <a:off x="0" y="5783721"/>
            <a:ext cx="10058400" cy="1602151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08380C-074C-4FD9-9E0F-82E7853B4EEE}"/>
              </a:ext>
            </a:extLst>
          </p:cNvPr>
          <p:cNvSpPr txBox="1"/>
          <p:nvPr/>
        </p:nvSpPr>
        <p:spPr>
          <a:xfrm>
            <a:off x="15302" y="5837636"/>
            <a:ext cx="9964437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3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August 24, 1814: </a:t>
            </a:r>
          </a:p>
          <a:p>
            <a:pPr algn="ctr"/>
            <a:r>
              <a:rPr lang="en-US" sz="3300" b="1" dirty="0">
                <a:solidFill>
                  <a:schemeClr val="bg1"/>
                </a:solidFill>
                <a:latin typeface="Century Gothic" panose="020B0502020202020204" pitchFamily="34" charset="0"/>
              </a:rPr>
              <a:t>BATTLE OF WASHINGTON, D.C. (Bladensburg)-</a:t>
            </a:r>
            <a:br>
              <a:rPr lang="en-US" sz="3300" b="1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endParaRPr lang="en-US" sz="33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099F550-475A-42E9-8280-8E74BC35A8C9}"/>
              </a:ext>
            </a:extLst>
          </p:cNvPr>
          <p:cNvSpPr/>
          <p:nvPr/>
        </p:nvSpPr>
        <p:spPr>
          <a:xfrm>
            <a:off x="7061117" y="6933261"/>
            <a:ext cx="31502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Burning of Washington, D.C.) </a:t>
            </a:r>
            <a:endParaRPr lang="en-US" dirty="0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11FAFE82-2EC6-4E78-BAEB-C46D0E226025}"/>
              </a:ext>
            </a:extLst>
          </p:cNvPr>
          <p:cNvSpPr txBox="1"/>
          <p:nvPr/>
        </p:nvSpPr>
        <p:spPr>
          <a:xfrm>
            <a:off x="3211297" y="2946543"/>
            <a:ext cx="1021165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Ft. Detroit</a:t>
            </a:r>
          </a:p>
        </p:txBody>
      </p:sp>
      <p:sp>
        <p:nvSpPr>
          <p:cNvPr id="69" name="Explosion: 8 Points 68">
            <a:extLst>
              <a:ext uri="{FF2B5EF4-FFF2-40B4-BE49-F238E27FC236}">
                <a16:creationId xmlns:a16="http://schemas.microsoft.com/office/drawing/2014/main" id="{0DF58CFC-F088-47E0-87FD-79F26B511857}"/>
              </a:ext>
            </a:extLst>
          </p:cNvPr>
          <p:cNvSpPr/>
          <p:nvPr/>
        </p:nvSpPr>
        <p:spPr>
          <a:xfrm>
            <a:off x="4086328" y="3032197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FE64E2A-74CD-4FCE-BFE0-AA797A196C9E}"/>
              </a:ext>
            </a:extLst>
          </p:cNvPr>
          <p:cNvSpPr txBox="1"/>
          <p:nvPr/>
        </p:nvSpPr>
        <p:spPr>
          <a:xfrm>
            <a:off x="7002012" y="3116695"/>
            <a:ext cx="1886537" cy="5232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USS Constitution vs. HMS </a:t>
            </a:r>
            <a:r>
              <a:rPr lang="en-US" sz="1400" b="1" dirty="0" err="1">
                <a:latin typeface="Century Gothic" panose="020B0502020202020204" pitchFamily="34" charset="0"/>
              </a:rPr>
              <a:t>Guerriere</a:t>
            </a:r>
            <a:r>
              <a:rPr lang="en-US" sz="1400" b="1" dirty="0">
                <a:latin typeface="Century Gothic" panose="020B0502020202020204" pitchFamily="34" charset="0"/>
              </a:rPr>
              <a:t>  </a:t>
            </a:r>
          </a:p>
        </p:txBody>
      </p:sp>
      <p:sp>
        <p:nvSpPr>
          <p:cNvPr id="87" name="Explosion: 8 Points 86">
            <a:extLst>
              <a:ext uri="{FF2B5EF4-FFF2-40B4-BE49-F238E27FC236}">
                <a16:creationId xmlns:a16="http://schemas.microsoft.com/office/drawing/2014/main" id="{0B6754D0-97B9-4DDB-B285-795E27BBA425}"/>
              </a:ext>
            </a:extLst>
          </p:cNvPr>
          <p:cNvSpPr/>
          <p:nvPr/>
        </p:nvSpPr>
        <p:spPr>
          <a:xfrm>
            <a:off x="7532072" y="2909927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E463A5A7-889D-403B-876B-CA18AE5C9AE7}"/>
              </a:ext>
            </a:extLst>
          </p:cNvPr>
          <p:cNvSpPr txBox="1"/>
          <p:nvPr/>
        </p:nvSpPr>
        <p:spPr>
          <a:xfrm>
            <a:off x="2938262" y="3257773"/>
            <a:ext cx="1279915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Frenchtown</a:t>
            </a:r>
          </a:p>
        </p:txBody>
      </p:sp>
      <p:sp>
        <p:nvSpPr>
          <p:cNvPr id="75" name="Explosion: 8 Points 74">
            <a:extLst>
              <a:ext uri="{FF2B5EF4-FFF2-40B4-BE49-F238E27FC236}">
                <a16:creationId xmlns:a16="http://schemas.microsoft.com/office/drawing/2014/main" id="{35530051-124D-4552-B323-EAC698FC359B}"/>
              </a:ext>
            </a:extLst>
          </p:cNvPr>
          <p:cNvSpPr/>
          <p:nvPr/>
        </p:nvSpPr>
        <p:spPr>
          <a:xfrm>
            <a:off x="4002595" y="3253859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691DE535-D9C1-4DA0-87DE-46D2137C7E43}"/>
              </a:ext>
            </a:extLst>
          </p:cNvPr>
          <p:cNvSpPr txBox="1"/>
          <p:nvPr/>
        </p:nvSpPr>
        <p:spPr>
          <a:xfrm>
            <a:off x="4213470" y="2623792"/>
            <a:ext cx="688642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York</a:t>
            </a:r>
          </a:p>
        </p:txBody>
      </p:sp>
      <p:sp>
        <p:nvSpPr>
          <p:cNvPr id="80" name="Explosion: 8 Points 79">
            <a:extLst>
              <a:ext uri="{FF2B5EF4-FFF2-40B4-BE49-F238E27FC236}">
                <a16:creationId xmlns:a16="http://schemas.microsoft.com/office/drawing/2014/main" id="{E9061421-F95D-4426-AC45-5B695DF7B041}"/>
              </a:ext>
            </a:extLst>
          </p:cNvPr>
          <p:cNvSpPr/>
          <p:nvPr/>
        </p:nvSpPr>
        <p:spPr>
          <a:xfrm>
            <a:off x="4731866" y="2695047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245FAC6A-AC22-43BE-ACAD-3160911B0641}"/>
              </a:ext>
            </a:extLst>
          </p:cNvPr>
          <p:cNvSpPr txBox="1"/>
          <p:nvPr/>
        </p:nvSpPr>
        <p:spPr>
          <a:xfrm>
            <a:off x="4054529" y="3576267"/>
            <a:ext cx="688642" cy="5232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Lake Erie</a:t>
            </a:r>
          </a:p>
        </p:txBody>
      </p:sp>
      <p:sp>
        <p:nvSpPr>
          <p:cNvPr id="85" name="Explosion: 8 Points 84">
            <a:extLst>
              <a:ext uri="{FF2B5EF4-FFF2-40B4-BE49-F238E27FC236}">
                <a16:creationId xmlns:a16="http://schemas.microsoft.com/office/drawing/2014/main" id="{20A13AB0-FB9C-4ED6-8920-2C7B4D74114B}"/>
              </a:ext>
            </a:extLst>
          </p:cNvPr>
          <p:cNvSpPr/>
          <p:nvPr/>
        </p:nvSpPr>
        <p:spPr>
          <a:xfrm>
            <a:off x="4243231" y="3387761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7A805826-F9F2-43AA-BEF8-7A60BB9591E7}"/>
              </a:ext>
            </a:extLst>
          </p:cNvPr>
          <p:cNvSpPr txBox="1"/>
          <p:nvPr/>
        </p:nvSpPr>
        <p:spPr>
          <a:xfrm>
            <a:off x="4875753" y="2961362"/>
            <a:ext cx="1325516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Thames River</a:t>
            </a:r>
          </a:p>
        </p:txBody>
      </p:sp>
      <p:sp>
        <p:nvSpPr>
          <p:cNvPr id="79" name="Explosion: 8 Points 78">
            <a:extLst>
              <a:ext uri="{FF2B5EF4-FFF2-40B4-BE49-F238E27FC236}">
                <a16:creationId xmlns:a16="http://schemas.microsoft.com/office/drawing/2014/main" id="{BCE50954-5D95-4A83-AECA-B77030779677}"/>
              </a:ext>
            </a:extLst>
          </p:cNvPr>
          <p:cNvSpPr/>
          <p:nvPr/>
        </p:nvSpPr>
        <p:spPr>
          <a:xfrm>
            <a:off x="4636077" y="2944844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6E343469-BD78-4D2E-A0F8-8EF287578F98}"/>
              </a:ext>
            </a:extLst>
          </p:cNvPr>
          <p:cNvSpPr txBox="1"/>
          <p:nvPr/>
        </p:nvSpPr>
        <p:spPr>
          <a:xfrm>
            <a:off x="2224903" y="5363849"/>
            <a:ext cx="1642637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Horseshoe Bend</a:t>
            </a:r>
          </a:p>
        </p:txBody>
      </p:sp>
      <p:sp>
        <p:nvSpPr>
          <p:cNvPr id="83" name="Explosion: 8 Points 82">
            <a:extLst>
              <a:ext uri="{FF2B5EF4-FFF2-40B4-BE49-F238E27FC236}">
                <a16:creationId xmlns:a16="http://schemas.microsoft.com/office/drawing/2014/main" id="{61964561-A45D-4B7F-A958-21154AF85ECF}"/>
              </a:ext>
            </a:extLst>
          </p:cNvPr>
          <p:cNvSpPr/>
          <p:nvPr/>
        </p:nvSpPr>
        <p:spPr>
          <a:xfrm>
            <a:off x="3696726" y="5393349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C3FFA4C-FE74-41EF-90A3-8366BD09C88B}"/>
              </a:ext>
            </a:extLst>
          </p:cNvPr>
          <p:cNvSpPr/>
          <p:nvPr/>
        </p:nvSpPr>
        <p:spPr>
          <a:xfrm>
            <a:off x="2832451" y="6801475"/>
            <a:ext cx="4334841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300" b="1" dirty="0">
                <a:solidFill>
                  <a:prstClr val="white"/>
                </a:solidFill>
                <a:latin typeface="Century Gothic" panose="020B0502020202020204" pitchFamily="34" charset="0"/>
              </a:rPr>
              <a:t>won by Great Britain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9499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4" grpId="0" animBg="1"/>
      <p:bldP spid="17" grpId="0"/>
      <p:bldP spid="1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97519224-58B1-4B25-BAB3-AFD2752160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56" name="Rectangle 55"/>
          <p:cNvSpPr/>
          <p:nvPr/>
        </p:nvSpPr>
        <p:spPr>
          <a:xfrm rot="3468933">
            <a:off x="239650" y="2860517"/>
            <a:ext cx="15696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  <a:latin typeface="KG Miss Kindergarten" panose="02000000000000000000" pitchFamily="2" charset="0"/>
              </a:rPr>
              <a:t>Mississippi River</a:t>
            </a:r>
            <a:r>
              <a:rPr lang="en-US" sz="1200" dirty="0">
                <a:solidFill>
                  <a:prstClr val="black"/>
                </a:solidFill>
              </a:rPr>
              <a:t>	</a:t>
            </a:r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4486450" y="1288605"/>
            <a:ext cx="19969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193663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288037" y="2712071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08BEE97-EDD9-458C-A770-DFA7A71C958F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F813829-70DA-4962-9600-5FA3B1F4DB81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F06C4AF-CB3F-447F-8F48-2FA8B5C32A6E}"/>
              </a:ext>
            </a:extLst>
          </p:cNvPr>
          <p:cNvSpPr/>
          <p:nvPr/>
        </p:nvSpPr>
        <p:spPr>
          <a:xfrm rot="3424813">
            <a:off x="1449631" y="2779137"/>
            <a:ext cx="1395667" cy="953421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lvl="0" algn="ctr"/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Mississippi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17B545-3113-439C-97FF-3DD011EC7CA6}"/>
              </a:ext>
            </a:extLst>
          </p:cNvPr>
          <p:cNvSpPr/>
          <p:nvPr/>
        </p:nvSpPr>
        <p:spPr>
          <a:xfrm rot="5233840">
            <a:off x="2290267" y="3944154"/>
            <a:ext cx="1144138" cy="33855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River</a:t>
            </a:r>
            <a:endParaRPr lang="en-US" sz="2400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728D404-D21F-4096-8D0F-0940CAB6666A}"/>
              </a:ext>
            </a:extLst>
          </p:cNvPr>
          <p:cNvSpPr/>
          <p:nvPr/>
        </p:nvSpPr>
        <p:spPr>
          <a:xfrm>
            <a:off x="6692391" y="482915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Atlantic Ocean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CC77141-6370-4485-840D-9E5398593335}"/>
              </a:ext>
            </a:extLst>
          </p:cNvPr>
          <p:cNvSpPr/>
          <p:nvPr/>
        </p:nvSpPr>
        <p:spPr>
          <a:xfrm>
            <a:off x="1779988" y="64954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Gulf of Mexico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5A7217E-BB39-4430-9611-59957177E3AA}"/>
              </a:ext>
            </a:extLst>
          </p:cNvPr>
          <p:cNvSpPr/>
          <p:nvPr/>
        </p:nvSpPr>
        <p:spPr>
          <a:xfrm>
            <a:off x="2772343" y="1639476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75D068-2CAB-41CD-94B3-2A221F98742D}"/>
              </a:ext>
            </a:extLst>
          </p:cNvPr>
          <p:cNvSpPr/>
          <p:nvPr/>
        </p:nvSpPr>
        <p:spPr>
          <a:xfrm>
            <a:off x="2903600" y="1801472"/>
            <a:ext cx="9957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Superior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8A1D12A-753D-4EE7-A411-036084F1D1A7}"/>
              </a:ext>
            </a:extLst>
          </p:cNvPr>
          <p:cNvCxnSpPr>
            <a:cxnSpLocks/>
          </p:cNvCxnSpPr>
          <p:nvPr/>
        </p:nvCxnSpPr>
        <p:spPr>
          <a:xfrm>
            <a:off x="6038932" y="2359225"/>
            <a:ext cx="307554" cy="81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>
            <a:extLst>
              <a:ext uri="{FF2B5EF4-FFF2-40B4-BE49-F238E27FC236}">
                <a16:creationId xmlns:a16="http://schemas.microsoft.com/office/drawing/2014/main" id="{171EE67F-0782-4795-AD6B-CCB6DE423A59}"/>
              </a:ext>
            </a:extLst>
          </p:cNvPr>
          <p:cNvSpPr/>
          <p:nvPr/>
        </p:nvSpPr>
        <p:spPr>
          <a:xfrm rot="19659005">
            <a:off x="2924598" y="2433181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D1496DF-4A17-40C0-9A14-42B9DE89480B}"/>
              </a:ext>
            </a:extLst>
          </p:cNvPr>
          <p:cNvSpPr/>
          <p:nvPr/>
        </p:nvSpPr>
        <p:spPr>
          <a:xfrm rot="19531637">
            <a:off x="3096709" y="2589264"/>
            <a:ext cx="11192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403557A-FE7A-459F-95B4-B955E545AE5D}"/>
              </a:ext>
            </a:extLst>
          </p:cNvPr>
          <p:cNvSpPr/>
          <p:nvPr/>
        </p:nvSpPr>
        <p:spPr>
          <a:xfrm>
            <a:off x="3756802" y="217420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0E80FAB-0B60-4D25-8407-5F49C42AB01D}"/>
              </a:ext>
            </a:extLst>
          </p:cNvPr>
          <p:cNvSpPr/>
          <p:nvPr/>
        </p:nvSpPr>
        <p:spPr>
          <a:xfrm>
            <a:off x="4052156" y="2328249"/>
            <a:ext cx="7681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Huron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4D76530C-ED29-4A58-A927-9F0117385A0C}"/>
              </a:ext>
            </a:extLst>
          </p:cNvPr>
          <p:cNvSpPr/>
          <p:nvPr/>
        </p:nvSpPr>
        <p:spPr>
          <a:xfrm>
            <a:off x="3948784" y="3045168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655DD4D-E7FF-4BA2-9990-AB86237C2DC0}"/>
              </a:ext>
            </a:extLst>
          </p:cNvPr>
          <p:cNvSpPr/>
          <p:nvPr/>
        </p:nvSpPr>
        <p:spPr>
          <a:xfrm>
            <a:off x="4293212" y="3227457"/>
            <a:ext cx="5389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Erie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30FCB94-39C8-44A6-AB47-1984FCF1CEC8}"/>
              </a:ext>
            </a:extLst>
          </p:cNvPr>
          <p:cNvSpPr/>
          <p:nvPr/>
        </p:nvSpPr>
        <p:spPr>
          <a:xfrm>
            <a:off x="4600862" y="2621667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010E36A-43C6-46B7-9000-AB4D0D2A208A}"/>
              </a:ext>
            </a:extLst>
          </p:cNvPr>
          <p:cNvSpPr/>
          <p:nvPr/>
        </p:nvSpPr>
        <p:spPr>
          <a:xfrm>
            <a:off x="4823872" y="2796272"/>
            <a:ext cx="92525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Ontario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329384A-3622-4CEF-8ED3-0C32FC450FF9}"/>
              </a:ext>
            </a:extLst>
          </p:cNvPr>
          <p:cNvSpPr/>
          <p:nvPr/>
        </p:nvSpPr>
        <p:spPr>
          <a:xfrm>
            <a:off x="5088935" y="2031694"/>
            <a:ext cx="17598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St. Lawrence River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B841D482-A90A-46E1-9D9C-9CD70B5A339F}"/>
              </a:ext>
            </a:extLst>
          </p:cNvPr>
          <p:cNvSpPr txBox="1"/>
          <p:nvPr/>
        </p:nvSpPr>
        <p:spPr>
          <a:xfrm>
            <a:off x="3211297" y="2946543"/>
            <a:ext cx="1021165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Ft. Detroit</a:t>
            </a:r>
          </a:p>
        </p:txBody>
      </p:sp>
      <p:sp>
        <p:nvSpPr>
          <p:cNvPr id="69" name="Explosion: 8 Points 68">
            <a:extLst>
              <a:ext uri="{FF2B5EF4-FFF2-40B4-BE49-F238E27FC236}">
                <a16:creationId xmlns:a16="http://schemas.microsoft.com/office/drawing/2014/main" id="{0DF58CFC-F088-47E0-87FD-79F26B511857}"/>
              </a:ext>
            </a:extLst>
          </p:cNvPr>
          <p:cNvSpPr/>
          <p:nvPr/>
        </p:nvSpPr>
        <p:spPr>
          <a:xfrm>
            <a:off x="4086328" y="3032197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77DC7787-8A89-4413-A1B7-C261ACC1D214}"/>
              </a:ext>
            </a:extLst>
          </p:cNvPr>
          <p:cNvSpPr txBox="1"/>
          <p:nvPr/>
        </p:nvSpPr>
        <p:spPr>
          <a:xfrm>
            <a:off x="7002012" y="3116695"/>
            <a:ext cx="1886537" cy="5232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USS Constitution vs. HMS </a:t>
            </a:r>
            <a:r>
              <a:rPr lang="en-US" sz="1400" b="1" dirty="0" err="1">
                <a:latin typeface="Century Gothic" panose="020B0502020202020204" pitchFamily="34" charset="0"/>
              </a:rPr>
              <a:t>Guerriere</a:t>
            </a:r>
            <a:r>
              <a:rPr lang="en-US" sz="1400" b="1" dirty="0">
                <a:latin typeface="Century Gothic" panose="020B0502020202020204" pitchFamily="34" charset="0"/>
              </a:rPr>
              <a:t>  </a:t>
            </a:r>
          </a:p>
        </p:txBody>
      </p:sp>
      <p:sp>
        <p:nvSpPr>
          <p:cNvPr id="87" name="Explosion: 8 Points 86">
            <a:extLst>
              <a:ext uri="{FF2B5EF4-FFF2-40B4-BE49-F238E27FC236}">
                <a16:creationId xmlns:a16="http://schemas.microsoft.com/office/drawing/2014/main" id="{FFE40FAD-92E5-4AAB-B8C8-14D9C799156A}"/>
              </a:ext>
            </a:extLst>
          </p:cNvPr>
          <p:cNvSpPr/>
          <p:nvPr/>
        </p:nvSpPr>
        <p:spPr>
          <a:xfrm>
            <a:off x="7532072" y="2909927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66E56E04-5F92-42A9-9DC8-9858A4793081}"/>
              </a:ext>
            </a:extLst>
          </p:cNvPr>
          <p:cNvSpPr txBox="1"/>
          <p:nvPr/>
        </p:nvSpPr>
        <p:spPr>
          <a:xfrm>
            <a:off x="2938262" y="3257773"/>
            <a:ext cx="1279915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Frenchtown</a:t>
            </a:r>
          </a:p>
        </p:txBody>
      </p:sp>
      <p:sp>
        <p:nvSpPr>
          <p:cNvPr id="75" name="Explosion: 8 Points 74">
            <a:extLst>
              <a:ext uri="{FF2B5EF4-FFF2-40B4-BE49-F238E27FC236}">
                <a16:creationId xmlns:a16="http://schemas.microsoft.com/office/drawing/2014/main" id="{35530051-124D-4552-B323-EAC698FC359B}"/>
              </a:ext>
            </a:extLst>
          </p:cNvPr>
          <p:cNvSpPr/>
          <p:nvPr/>
        </p:nvSpPr>
        <p:spPr>
          <a:xfrm>
            <a:off x="4002595" y="3253859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D81AC43A-7225-49F0-90DB-0EA729EE04A3}"/>
              </a:ext>
            </a:extLst>
          </p:cNvPr>
          <p:cNvSpPr txBox="1"/>
          <p:nvPr/>
        </p:nvSpPr>
        <p:spPr>
          <a:xfrm>
            <a:off x="4213470" y="2623792"/>
            <a:ext cx="688642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York</a:t>
            </a:r>
          </a:p>
        </p:txBody>
      </p:sp>
      <p:sp>
        <p:nvSpPr>
          <p:cNvPr id="80" name="Explosion: 8 Points 79">
            <a:extLst>
              <a:ext uri="{FF2B5EF4-FFF2-40B4-BE49-F238E27FC236}">
                <a16:creationId xmlns:a16="http://schemas.microsoft.com/office/drawing/2014/main" id="{E9061421-F95D-4426-AC45-5B695DF7B041}"/>
              </a:ext>
            </a:extLst>
          </p:cNvPr>
          <p:cNvSpPr/>
          <p:nvPr/>
        </p:nvSpPr>
        <p:spPr>
          <a:xfrm>
            <a:off x="4731866" y="2695047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014A2228-AE45-4C3D-AB57-2BF022867474}"/>
              </a:ext>
            </a:extLst>
          </p:cNvPr>
          <p:cNvSpPr txBox="1"/>
          <p:nvPr/>
        </p:nvSpPr>
        <p:spPr>
          <a:xfrm>
            <a:off x="4054529" y="3576267"/>
            <a:ext cx="688642" cy="5232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Lake Erie</a:t>
            </a:r>
          </a:p>
        </p:txBody>
      </p:sp>
      <p:sp>
        <p:nvSpPr>
          <p:cNvPr id="85" name="Explosion: 8 Points 84">
            <a:extLst>
              <a:ext uri="{FF2B5EF4-FFF2-40B4-BE49-F238E27FC236}">
                <a16:creationId xmlns:a16="http://schemas.microsoft.com/office/drawing/2014/main" id="{20A13AB0-FB9C-4ED6-8920-2C7B4D74114B}"/>
              </a:ext>
            </a:extLst>
          </p:cNvPr>
          <p:cNvSpPr/>
          <p:nvPr/>
        </p:nvSpPr>
        <p:spPr>
          <a:xfrm>
            <a:off x="4243231" y="3387761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FC2BDB38-AE1C-4C24-8A9A-799DB2F79D6C}"/>
              </a:ext>
            </a:extLst>
          </p:cNvPr>
          <p:cNvSpPr txBox="1"/>
          <p:nvPr/>
        </p:nvSpPr>
        <p:spPr>
          <a:xfrm>
            <a:off x="4875753" y="2961362"/>
            <a:ext cx="1325516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Thames River</a:t>
            </a:r>
          </a:p>
        </p:txBody>
      </p:sp>
      <p:sp>
        <p:nvSpPr>
          <p:cNvPr id="79" name="Explosion: 8 Points 78">
            <a:extLst>
              <a:ext uri="{FF2B5EF4-FFF2-40B4-BE49-F238E27FC236}">
                <a16:creationId xmlns:a16="http://schemas.microsoft.com/office/drawing/2014/main" id="{BCE50954-5D95-4A83-AECA-B77030779677}"/>
              </a:ext>
            </a:extLst>
          </p:cNvPr>
          <p:cNvSpPr/>
          <p:nvPr/>
        </p:nvSpPr>
        <p:spPr>
          <a:xfrm>
            <a:off x="4636077" y="2944844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81" name="Explosion: 8 Points 80">
            <a:extLst>
              <a:ext uri="{FF2B5EF4-FFF2-40B4-BE49-F238E27FC236}">
                <a16:creationId xmlns:a16="http://schemas.microsoft.com/office/drawing/2014/main" id="{682F494A-C9A8-4505-B18E-3DA1C6338BFC}"/>
              </a:ext>
            </a:extLst>
          </p:cNvPr>
          <p:cNvSpPr/>
          <p:nvPr/>
        </p:nvSpPr>
        <p:spPr>
          <a:xfrm>
            <a:off x="5926377" y="2719661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F0C584F-DE5B-4EEE-8B18-EA59AF9F3EBD}"/>
              </a:ext>
            </a:extLst>
          </p:cNvPr>
          <p:cNvCxnSpPr>
            <a:cxnSpLocks/>
          </p:cNvCxnSpPr>
          <p:nvPr/>
        </p:nvCxnSpPr>
        <p:spPr>
          <a:xfrm flipH="1" flipV="1">
            <a:off x="6113264" y="2854254"/>
            <a:ext cx="61772" cy="3051749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TextBox 93">
            <a:extLst>
              <a:ext uri="{FF2B5EF4-FFF2-40B4-BE49-F238E27FC236}">
                <a16:creationId xmlns:a16="http://schemas.microsoft.com/office/drawing/2014/main" id="{47D2FB72-0BB3-4548-BD4F-5D5380EE28A1}"/>
              </a:ext>
            </a:extLst>
          </p:cNvPr>
          <p:cNvSpPr txBox="1"/>
          <p:nvPr/>
        </p:nvSpPr>
        <p:spPr>
          <a:xfrm>
            <a:off x="2224903" y="5363849"/>
            <a:ext cx="1642637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Horseshoe Bend</a:t>
            </a:r>
          </a:p>
        </p:txBody>
      </p:sp>
      <p:sp>
        <p:nvSpPr>
          <p:cNvPr id="83" name="Explosion: 8 Points 82">
            <a:extLst>
              <a:ext uri="{FF2B5EF4-FFF2-40B4-BE49-F238E27FC236}">
                <a16:creationId xmlns:a16="http://schemas.microsoft.com/office/drawing/2014/main" id="{61964561-A45D-4B7F-A958-21154AF85ECF}"/>
              </a:ext>
            </a:extLst>
          </p:cNvPr>
          <p:cNvSpPr/>
          <p:nvPr/>
        </p:nvSpPr>
        <p:spPr>
          <a:xfrm>
            <a:off x="3696726" y="5393349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6D818182-3331-4E91-A96F-19F3B25D6A31}"/>
              </a:ext>
            </a:extLst>
          </p:cNvPr>
          <p:cNvSpPr txBox="1"/>
          <p:nvPr/>
        </p:nvSpPr>
        <p:spPr>
          <a:xfrm>
            <a:off x="3794790" y="4119515"/>
            <a:ext cx="1642637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Washington D.C.</a:t>
            </a:r>
          </a:p>
        </p:txBody>
      </p:sp>
      <p:sp>
        <p:nvSpPr>
          <p:cNvPr id="78" name="Explosion: 8 Points 77">
            <a:extLst>
              <a:ext uri="{FF2B5EF4-FFF2-40B4-BE49-F238E27FC236}">
                <a16:creationId xmlns:a16="http://schemas.microsoft.com/office/drawing/2014/main" id="{E0F5A907-B8BE-419F-BC05-13803EB37F50}"/>
              </a:ext>
            </a:extLst>
          </p:cNvPr>
          <p:cNvSpPr/>
          <p:nvPr/>
        </p:nvSpPr>
        <p:spPr>
          <a:xfrm>
            <a:off x="5251758" y="4138656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395449-0F9A-4987-8E47-A997E05FD74D}"/>
              </a:ext>
            </a:extLst>
          </p:cNvPr>
          <p:cNvSpPr/>
          <p:nvPr/>
        </p:nvSpPr>
        <p:spPr>
          <a:xfrm>
            <a:off x="0" y="5837000"/>
            <a:ext cx="10058400" cy="1602151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08380C-074C-4FD9-9E0F-82E7853B4EEE}"/>
              </a:ext>
            </a:extLst>
          </p:cNvPr>
          <p:cNvSpPr txBox="1"/>
          <p:nvPr/>
        </p:nvSpPr>
        <p:spPr>
          <a:xfrm>
            <a:off x="-50254" y="5838297"/>
            <a:ext cx="9964437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3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September 11, 1814: </a:t>
            </a:r>
          </a:p>
          <a:p>
            <a:pPr algn="ctr"/>
            <a:r>
              <a:rPr lang="en-US" sz="3300" b="1" dirty="0">
                <a:solidFill>
                  <a:schemeClr val="bg1"/>
                </a:solidFill>
                <a:latin typeface="Century Gothic" panose="020B0502020202020204" pitchFamily="34" charset="0"/>
              </a:rPr>
              <a:t>BATTLE OF LAKE CHAMPLAIN (Plattsburgh) – </a:t>
            </a:r>
          </a:p>
          <a:p>
            <a:pPr algn="ctr"/>
            <a:r>
              <a:rPr lang="en-US" sz="33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won by United States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C5835D6-586A-46F7-BA8E-1BA8A6E1D674}"/>
              </a:ext>
            </a:extLst>
          </p:cNvPr>
          <p:cNvSpPr/>
          <p:nvPr/>
        </p:nvSpPr>
        <p:spPr>
          <a:xfrm>
            <a:off x="7203361" y="6965556"/>
            <a:ext cx="25090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Battle of Lake Champlain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1882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  <p:bldP spid="4" grpId="0" animBg="1"/>
      <p:bldP spid="1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A3A755DA-22CB-4352-9F55-4D91D2083F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4486450" y="1288605"/>
            <a:ext cx="19969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193663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269197" y="275907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08BEE97-EDD9-458C-A770-DFA7A71C958F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F813829-70DA-4962-9600-5FA3B1F4DB81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F06C4AF-CB3F-447F-8F48-2FA8B5C32A6E}"/>
              </a:ext>
            </a:extLst>
          </p:cNvPr>
          <p:cNvSpPr/>
          <p:nvPr/>
        </p:nvSpPr>
        <p:spPr>
          <a:xfrm rot="3424813">
            <a:off x="1449631" y="2779137"/>
            <a:ext cx="1395667" cy="953421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lvl="0" algn="ctr"/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Mississippi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17B545-3113-439C-97FF-3DD011EC7CA6}"/>
              </a:ext>
            </a:extLst>
          </p:cNvPr>
          <p:cNvSpPr/>
          <p:nvPr/>
        </p:nvSpPr>
        <p:spPr>
          <a:xfrm rot="5233840">
            <a:off x="2290267" y="3944154"/>
            <a:ext cx="1144138" cy="33855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River</a:t>
            </a:r>
            <a:endParaRPr lang="en-US" sz="2400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728D404-D21F-4096-8D0F-0940CAB6666A}"/>
              </a:ext>
            </a:extLst>
          </p:cNvPr>
          <p:cNvSpPr/>
          <p:nvPr/>
        </p:nvSpPr>
        <p:spPr>
          <a:xfrm>
            <a:off x="6692391" y="482915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Atlantic Ocean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CC77141-6370-4485-840D-9E5398593335}"/>
              </a:ext>
            </a:extLst>
          </p:cNvPr>
          <p:cNvSpPr/>
          <p:nvPr/>
        </p:nvSpPr>
        <p:spPr>
          <a:xfrm>
            <a:off x="1779988" y="64954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Gulf of Mexico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5A7217E-BB39-4430-9611-59957177E3AA}"/>
              </a:ext>
            </a:extLst>
          </p:cNvPr>
          <p:cNvSpPr/>
          <p:nvPr/>
        </p:nvSpPr>
        <p:spPr>
          <a:xfrm>
            <a:off x="2772343" y="1639476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75D068-2CAB-41CD-94B3-2A221F98742D}"/>
              </a:ext>
            </a:extLst>
          </p:cNvPr>
          <p:cNvSpPr/>
          <p:nvPr/>
        </p:nvSpPr>
        <p:spPr>
          <a:xfrm>
            <a:off x="2903600" y="1801472"/>
            <a:ext cx="9957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Superior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8A1D12A-753D-4EE7-A411-036084F1D1A7}"/>
              </a:ext>
            </a:extLst>
          </p:cNvPr>
          <p:cNvCxnSpPr>
            <a:cxnSpLocks/>
          </p:cNvCxnSpPr>
          <p:nvPr/>
        </p:nvCxnSpPr>
        <p:spPr>
          <a:xfrm>
            <a:off x="6038932" y="2359225"/>
            <a:ext cx="307554" cy="81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>
            <a:extLst>
              <a:ext uri="{FF2B5EF4-FFF2-40B4-BE49-F238E27FC236}">
                <a16:creationId xmlns:a16="http://schemas.microsoft.com/office/drawing/2014/main" id="{171EE67F-0782-4795-AD6B-CCB6DE423A59}"/>
              </a:ext>
            </a:extLst>
          </p:cNvPr>
          <p:cNvSpPr/>
          <p:nvPr/>
        </p:nvSpPr>
        <p:spPr>
          <a:xfrm rot="19659005">
            <a:off x="2924598" y="2433181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D1496DF-4A17-40C0-9A14-42B9DE89480B}"/>
              </a:ext>
            </a:extLst>
          </p:cNvPr>
          <p:cNvSpPr/>
          <p:nvPr/>
        </p:nvSpPr>
        <p:spPr>
          <a:xfrm rot="19531637">
            <a:off x="3096709" y="2589264"/>
            <a:ext cx="11192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403557A-FE7A-459F-95B4-B955E545AE5D}"/>
              </a:ext>
            </a:extLst>
          </p:cNvPr>
          <p:cNvSpPr/>
          <p:nvPr/>
        </p:nvSpPr>
        <p:spPr>
          <a:xfrm>
            <a:off x="3756802" y="217420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0E80FAB-0B60-4D25-8407-5F49C42AB01D}"/>
              </a:ext>
            </a:extLst>
          </p:cNvPr>
          <p:cNvSpPr/>
          <p:nvPr/>
        </p:nvSpPr>
        <p:spPr>
          <a:xfrm>
            <a:off x="4052156" y="2328249"/>
            <a:ext cx="7681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Huron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4D76530C-ED29-4A58-A927-9F0117385A0C}"/>
              </a:ext>
            </a:extLst>
          </p:cNvPr>
          <p:cNvSpPr/>
          <p:nvPr/>
        </p:nvSpPr>
        <p:spPr>
          <a:xfrm>
            <a:off x="3948784" y="3045168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655DD4D-E7FF-4BA2-9990-AB86237C2DC0}"/>
              </a:ext>
            </a:extLst>
          </p:cNvPr>
          <p:cNvSpPr/>
          <p:nvPr/>
        </p:nvSpPr>
        <p:spPr>
          <a:xfrm>
            <a:off x="4293212" y="3227457"/>
            <a:ext cx="5389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Erie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30FCB94-39C8-44A6-AB47-1984FCF1CEC8}"/>
              </a:ext>
            </a:extLst>
          </p:cNvPr>
          <p:cNvSpPr/>
          <p:nvPr/>
        </p:nvSpPr>
        <p:spPr>
          <a:xfrm>
            <a:off x="4600862" y="2621667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010E36A-43C6-46B7-9000-AB4D0D2A208A}"/>
              </a:ext>
            </a:extLst>
          </p:cNvPr>
          <p:cNvSpPr/>
          <p:nvPr/>
        </p:nvSpPr>
        <p:spPr>
          <a:xfrm>
            <a:off x="4823872" y="2796272"/>
            <a:ext cx="92525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Ontario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329384A-3622-4CEF-8ED3-0C32FC450FF9}"/>
              </a:ext>
            </a:extLst>
          </p:cNvPr>
          <p:cNvSpPr/>
          <p:nvPr/>
        </p:nvSpPr>
        <p:spPr>
          <a:xfrm>
            <a:off x="5088935" y="2031694"/>
            <a:ext cx="17598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St. Lawrence River</a:t>
            </a:r>
          </a:p>
        </p:txBody>
      </p:sp>
      <p:sp>
        <p:nvSpPr>
          <p:cNvPr id="82" name="Explosion: 8 Points 81">
            <a:extLst>
              <a:ext uri="{FF2B5EF4-FFF2-40B4-BE49-F238E27FC236}">
                <a16:creationId xmlns:a16="http://schemas.microsoft.com/office/drawing/2014/main" id="{C6C6875A-32CE-44C1-BC70-3FC817AC451E}"/>
              </a:ext>
            </a:extLst>
          </p:cNvPr>
          <p:cNvSpPr/>
          <p:nvPr/>
        </p:nvSpPr>
        <p:spPr>
          <a:xfrm>
            <a:off x="5376124" y="3878395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84" name="Explosion: 8 Points 83">
            <a:extLst>
              <a:ext uri="{FF2B5EF4-FFF2-40B4-BE49-F238E27FC236}">
                <a16:creationId xmlns:a16="http://schemas.microsoft.com/office/drawing/2014/main" id="{7A90CB2F-3041-4061-93F7-7FE11A5E1549}"/>
              </a:ext>
            </a:extLst>
          </p:cNvPr>
          <p:cNvSpPr/>
          <p:nvPr/>
        </p:nvSpPr>
        <p:spPr>
          <a:xfrm>
            <a:off x="2605118" y="5955392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F0C584F-DE5B-4EEE-8B18-EA59AF9F3EBD}"/>
              </a:ext>
            </a:extLst>
          </p:cNvPr>
          <p:cNvCxnSpPr>
            <a:cxnSpLocks/>
          </p:cNvCxnSpPr>
          <p:nvPr/>
        </p:nvCxnSpPr>
        <p:spPr>
          <a:xfrm flipH="1" flipV="1">
            <a:off x="5562939" y="3988891"/>
            <a:ext cx="413049" cy="1859105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5A395449-0F9A-4987-8E47-A997E05FD74D}"/>
              </a:ext>
            </a:extLst>
          </p:cNvPr>
          <p:cNvSpPr/>
          <p:nvPr/>
        </p:nvSpPr>
        <p:spPr>
          <a:xfrm>
            <a:off x="0" y="5804807"/>
            <a:ext cx="10058400" cy="1602151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08380C-074C-4FD9-9E0F-82E7853B4EEE}"/>
              </a:ext>
            </a:extLst>
          </p:cNvPr>
          <p:cNvSpPr txBox="1"/>
          <p:nvPr/>
        </p:nvSpPr>
        <p:spPr>
          <a:xfrm>
            <a:off x="93963" y="5994153"/>
            <a:ext cx="996443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sz="33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Sep 12-15, 1814</a:t>
            </a:r>
            <a:r>
              <a:rPr lang="en-US" sz="3300" b="1" dirty="0">
                <a:solidFill>
                  <a:schemeClr val="bg1"/>
                </a:solidFill>
                <a:latin typeface="Century Gothic" panose="020B0502020202020204" pitchFamily="34" charset="0"/>
              </a:rPr>
              <a:t>: BATTLE OF BALTIMORE – </a:t>
            </a:r>
          </a:p>
          <a:p>
            <a:pPr algn="ctr"/>
            <a:r>
              <a:rPr lang="en-US" sz="33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won by United States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F280172-4FB0-4440-A535-7A24972B67B5}"/>
              </a:ext>
            </a:extLst>
          </p:cNvPr>
          <p:cNvSpPr/>
          <p:nvPr/>
        </p:nvSpPr>
        <p:spPr>
          <a:xfrm>
            <a:off x="4294587" y="6974124"/>
            <a:ext cx="576381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Battle of Baltimore through the Eyes of Francis Scott Key </a:t>
            </a:r>
            <a:endParaRPr lang="en-US" dirty="0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85A0ADAA-CE99-4CFB-A174-B64761F90C45}"/>
              </a:ext>
            </a:extLst>
          </p:cNvPr>
          <p:cNvSpPr txBox="1"/>
          <p:nvPr/>
        </p:nvSpPr>
        <p:spPr>
          <a:xfrm>
            <a:off x="3211297" y="2946543"/>
            <a:ext cx="1021165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Ft. Detroit</a:t>
            </a:r>
          </a:p>
        </p:txBody>
      </p:sp>
      <p:sp>
        <p:nvSpPr>
          <p:cNvPr id="69" name="Explosion: 8 Points 68">
            <a:extLst>
              <a:ext uri="{FF2B5EF4-FFF2-40B4-BE49-F238E27FC236}">
                <a16:creationId xmlns:a16="http://schemas.microsoft.com/office/drawing/2014/main" id="{0DF58CFC-F088-47E0-87FD-79F26B511857}"/>
              </a:ext>
            </a:extLst>
          </p:cNvPr>
          <p:cNvSpPr/>
          <p:nvPr/>
        </p:nvSpPr>
        <p:spPr>
          <a:xfrm>
            <a:off x="4086328" y="3032197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BE4B1801-FED3-4A2C-868E-C6210C48BD7B}"/>
              </a:ext>
            </a:extLst>
          </p:cNvPr>
          <p:cNvSpPr txBox="1"/>
          <p:nvPr/>
        </p:nvSpPr>
        <p:spPr>
          <a:xfrm>
            <a:off x="7002012" y="3116695"/>
            <a:ext cx="1886537" cy="5232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USS Constitution vs. HMS </a:t>
            </a:r>
            <a:r>
              <a:rPr lang="en-US" sz="1400" b="1" dirty="0" err="1">
                <a:latin typeface="Century Gothic" panose="020B0502020202020204" pitchFamily="34" charset="0"/>
              </a:rPr>
              <a:t>Guerriere</a:t>
            </a:r>
            <a:r>
              <a:rPr lang="en-US" sz="1400" b="1" dirty="0">
                <a:latin typeface="Century Gothic" panose="020B0502020202020204" pitchFamily="34" charset="0"/>
              </a:rPr>
              <a:t>  </a:t>
            </a:r>
          </a:p>
        </p:txBody>
      </p:sp>
      <p:sp>
        <p:nvSpPr>
          <p:cNvPr id="87" name="Explosion: 8 Points 86">
            <a:extLst>
              <a:ext uri="{FF2B5EF4-FFF2-40B4-BE49-F238E27FC236}">
                <a16:creationId xmlns:a16="http://schemas.microsoft.com/office/drawing/2014/main" id="{54FC6A6F-F79B-45FE-A376-725BCFE444B0}"/>
              </a:ext>
            </a:extLst>
          </p:cNvPr>
          <p:cNvSpPr/>
          <p:nvPr/>
        </p:nvSpPr>
        <p:spPr>
          <a:xfrm>
            <a:off x="7532072" y="2909927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795FC579-1487-4FF4-86E5-009D997E5FEA}"/>
              </a:ext>
            </a:extLst>
          </p:cNvPr>
          <p:cNvSpPr txBox="1"/>
          <p:nvPr/>
        </p:nvSpPr>
        <p:spPr>
          <a:xfrm>
            <a:off x="2938262" y="3257773"/>
            <a:ext cx="1279915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Frenchtown</a:t>
            </a:r>
          </a:p>
        </p:txBody>
      </p:sp>
      <p:sp>
        <p:nvSpPr>
          <p:cNvPr id="75" name="Explosion: 8 Points 74">
            <a:extLst>
              <a:ext uri="{FF2B5EF4-FFF2-40B4-BE49-F238E27FC236}">
                <a16:creationId xmlns:a16="http://schemas.microsoft.com/office/drawing/2014/main" id="{35530051-124D-4552-B323-EAC698FC359B}"/>
              </a:ext>
            </a:extLst>
          </p:cNvPr>
          <p:cNvSpPr/>
          <p:nvPr/>
        </p:nvSpPr>
        <p:spPr>
          <a:xfrm>
            <a:off x="4002595" y="3253859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6F036F81-222E-4E2B-ADA6-71F656B0B586}"/>
              </a:ext>
            </a:extLst>
          </p:cNvPr>
          <p:cNvSpPr txBox="1"/>
          <p:nvPr/>
        </p:nvSpPr>
        <p:spPr>
          <a:xfrm>
            <a:off x="4213470" y="2623792"/>
            <a:ext cx="688642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York</a:t>
            </a:r>
          </a:p>
        </p:txBody>
      </p:sp>
      <p:sp>
        <p:nvSpPr>
          <p:cNvPr id="80" name="Explosion: 8 Points 79">
            <a:extLst>
              <a:ext uri="{FF2B5EF4-FFF2-40B4-BE49-F238E27FC236}">
                <a16:creationId xmlns:a16="http://schemas.microsoft.com/office/drawing/2014/main" id="{E9061421-F95D-4426-AC45-5B695DF7B041}"/>
              </a:ext>
            </a:extLst>
          </p:cNvPr>
          <p:cNvSpPr/>
          <p:nvPr/>
        </p:nvSpPr>
        <p:spPr>
          <a:xfrm>
            <a:off x="4731866" y="2695047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225AB5CC-03CA-48BA-9B2A-EF88E21123FA}"/>
              </a:ext>
            </a:extLst>
          </p:cNvPr>
          <p:cNvSpPr txBox="1"/>
          <p:nvPr/>
        </p:nvSpPr>
        <p:spPr>
          <a:xfrm>
            <a:off x="4054529" y="3576267"/>
            <a:ext cx="688642" cy="5232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Lake Erie</a:t>
            </a:r>
          </a:p>
        </p:txBody>
      </p:sp>
      <p:sp>
        <p:nvSpPr>
          <p:cNvPr id="85" name="Explosion: 8 Points 84">
            <a:extLst>
              <a:ext uri="{FF2B5EF4-FFF2-40B4-BE49-F238E27FC236}">
                <a16:creationId xmlns:a16="http://schemas.microsoft.com/office/drawing/2014/main" id="{20A13AB0-FB9C-4ED6-8920-2C7B4D74114B}"/>
              </a:ext>
            </a:extLst>
          </p:cNvPr>
          <p:cNvSpPr/>
          <p:nvPr/>
        </p:nvSpPr>
        <p:spPr>
          <a:xfrm>
            <a:off x="4243231" y="3387761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6BD9425F-3634-47BD-89F0-AC88F36A39F2}"/>
              </a:ext>
            </a:extLst>
          </p:cNvPr>
          <p:cNvSpPr txBox="1"/>
          <p:nvPr/>
        </p:nvSpPr>
        <p:spPr>
          <a:xfrm>
            <a:off x="4875753" y="2961362"/>
            <a:ext cx="1325516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Thames River</a:t>
            </a:r>
          </a:p>
        </p:txBody>
      </p:sp>
      <p:sp>
        <p:nvSpPr>
          <p:cNvPr id="79" name="Explosion: 8 Points 78">
            <a:extLst>
              <a:ext uri="{FF2B5EF4-FFF2-40B4-BE49-F238E27FC236}">
                <a16:creationId xmlns:a16="http://schemas.microsoft.com/office/drawing/2014/main" id="{BCE50954-5D95-4A83-AECA-B77030779677}"/>
              </a:ext>
            </a:extLst>
          </p:cNvPr>
          <p:cNvSpPr/>
          <p:nvPr/>
        </p:nvSpPr>
        <p:spPr>
          <a:xfrm>
            <a:off x="4636077" y="2944844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E0479655-7C14-40D1-ACC1-7F5D4E128523}"/>
              </a:ext>
            </a:extLst>
          </p:cNvPr>
          <p:cNvSpPr txBox="1"/>
          <p:nvPr/>
        </p:nvSpPr>
        <p:spPr>
          <a:xfrm>
            <a:off x="2224903" y="5363849"/>
            <a:ext cx="1642637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Horseshoe Bend</a:t>
            </a:r>
          </a:p>
        </p:txBody>
      </p:sp>
      <p:sp>
        <p:nvSpPr>
          <p:cNvPr id="83" name="Explosion: 8 Points 82">
            <a:extLst>
              <a:ext uri="{FF2B5EF4-FFF2-40B4-BE49-F238E27FC236}">
                <a16:creationId xmlns:a16="http://schemas.microsoft.com/office/drawing/2014/main" id="{61964561-A45D-4B7F-A958-21154AF85ECF}"/>
              </a:ext>
            </a:extLst>
          </p:cNvPr>
          <p:cNvSpPr/>
          <p:nvPr/>
        </p:nvSpPr>
        <p:spPr>
          <a:xfrm>
            <a:off x="3696726" y="5393349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27BF0ABE-B9ED-4079-B835-80F37E8E4429}"/>
              </a:ext>
            </a:extLst>
          </p:cNvPr>
          <p:cNvSpPr txBox="1"/>
          <p:nvPr/>
        </p:nvSpPr>
        <p:spPr>
          <a:xfrm>
            <a:off x="3794790" y="4119515"/>
            <a:ext cx="1642637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Washington D.C.</a:t>
            </a:r>
          </a:p>
        </p:txBody>
      </p:sp>
      <p:sp>
        <p:nvSpPr>
          <p:cNvPr id="78" name="Explosion: 8 Points 77">
            <a:extLst>
              <a:ext uri="{FF2B5EF4-FFF2-40B4-BE49-F238E27FC236}">
                <a16:creationId xmlns:a16="http://schemas.microsoft.com/office/drawing/2014/main" id="{E0F5A907-B8BE-419F-BC05-13803EB37F50}"/>
              </a:ext>
            </a:extLst>
          </p:cNvPr>
          <p:cNvSpPr/>
          <p:nvPr/>
        </p:nvSpPr>
        <p:spPr>
          <a:xfrm>
            <a:off x="5251758" y="4138656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5FA7CF70-9A23-49B5-8510-8A8087DD6B27}"/>
              </a:ext>
            </a:extLst>
          </p:cNvPr>
          <p:cNvSpPr txBox="1"/>
          <p:nvPr/>
        </p:nvSpPr>
        <p:spPr>
          <a:xfrm>
            <a:off x="5504597" y="2483030"/>
            <a:ext cx="1642637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Lake Champlain</a:t>
            </a:r>
          </a:p>
        </p:txBody>
      </p:sp>
      <p:sp>
        <p:nvSpPr>
          <p:cNvPr id="81" name="Explosion: 8 Points 80">
            <a:extLst>
              <a:ext uri="{FF2B5EF4-FFF2-40B4-BE49-F238E27FC236}">
                <a16:creationId xmlns:a16="http://schemas.microsoft.com/office/drawing/2014/main" id="{682F494A-C9A8-4505-B18E-3DA1C6338BFC}"/>
              </a:ext>
            </a:extLst>
          </p:cNvPr>
          <p:cNvSpPr/>
          <p:nvPr/>
        </p:nvSpPr>
        <p:spPr>
          <a:xfrm>
            <a:off x="5926377" y="2719661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640494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animBg="1"/>
      <p:bldP spid="4" grpId="0" animBg="1"/>
      <p:bldP spid="1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D4F77051-D06D-4AC5-9E46-CD3DF490E7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56" name="Rectangle 55"/>
          <p:cNvSpPr/>
          <p:nvPr/>
        </p:nvSpPr>
        <p:spPr>
          <a:xfrm rot="3468933">
            <a:off x="239650" y="2860517"/>
            <a:ext cx="15696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  <a:latin typeface="KG Miss Kindergarten" panose="02000000000000000000" pitchFamily="2" charset="0"/>
              </a:rPr>
              <a:t>Mississippi River</a:t>
            </a:r>
            <a:r>
              <a:rPr lang="en-US" sz="1200" dirty="0">
                <a:solidFill>
                  <a:prstClr val="black"/>
                </a:solidFill>
              </a:rPr>
              <a:t>	</a:t>
            </a:r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0189D09-2754-407B-B533-1FA12E7508FA}"/>
              </a:ext>
            </a:extLst>
          </p:cNvPr>
          <p:cNvSpPr/>
          <p:nvPr/>
        </p:nvSpPr>
        <p:spPr>
          <a:xfrm rot="17115641">
            <a:off x="5963667" y="2786363"/>
            <a:ext cx="4154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F2698A-2507-4B60-96BC-71767B803795}"/>
              </a:ext>
            </a:extLst>
          </p:cNvPr>
          <p:cNvSpPr/>
          <p:nvPr/>
        </p:nvSpPr>
        <p:spPr>
          <a:xfrm>
            <a:off x="6083102" y="301268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99C92B9-2E34-4028-8D04-1D6D182EB216}"/>
              </a:ext>
            </a:extLst>
          </p:cNvPr>
          <p:cNvSpPr/>
          <p:nvPr/>
        </p:nvSpPr>
        <p:spPr>
          <a:xfrm>
            <a:off x="4486450" y="1288605"/>
            <a:ext cx="19969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British North America (Canada)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03AA0D8-24FF-40FB-808D-C9FEFDA319B4}"/>
              </a:ext>
            </a:extLst>
          </p:cNvPr>
          <p:cNvSpPr/>
          <p:nvPr/>
        </p:nvSpPr>
        <p:spPr>
          <a:xfrm>
            <a:off x="6083101" y="322397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67B418-08FF-469C-B20D-917D51A39C98}"/>
              </a:ext>
            </a:extLst>
          </p:cNvPr>
          <p:cNvSpPr/>
          <p:nvPr/>
        </p:nvSpPr>
        <p:spPr>
          <a:xfrm>
            <a:off x="5886406" y="3435262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336F7B2-C129-4240-AFA5-29229444EADE}"/>
              </a:ext>
            </a:extLst>
          </p:cNvPr>
          <p:cNvSpPr/>
          <p:nvPr/>
        </p:nvSpPr>
        <p:spPr>
          <a:xfrm>
            <a:off x="6208417" y="369582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RI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D835572-4F5A-46DF-AE91-7B86134914FD}"/>
              </a:ext>
            </a:extLst>
          </p:cNvPr>
          <p:cNvCxnSpPr>
            <a:cxnSpLocks/>
          </p:cNvCxnSpPr>
          <p:nvPr/>
        </p:nvCxnSpPr>
        <p:spPr>
          <a:xfrm flipH="1" flipV="1">
            <a:off x="6389405" y="3531149"/>
            <a:ext cx="93964" cy="24730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D64FEA66-6007-4CDA-8FD5-E0ADE7D6D650}"/>
              </a:ext>
            </a:extLst>
          </p:cNvPr>
          <p:cNvSpPr/>
          <p:nvPr/>
        </p:nvSpPr>
        <p:spPr>
          <a:xfrm>
            <a:off x="5275733" y="2954738"/>
            <a:ext cx="991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New York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9050B3-39A8-42A7-ABFF-9A537D91BF8C}"/>
              </a:ext>
            </a:extLst>
          </p:cNvPr>
          <p:cNvSpPr/>
          <p:nvPr/>
        </p:nvSpPr>
        <p:spPr>
          <a:xfrm>
            <a:off x="5491870" y="3847102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NJ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6D9C8-252E-4335-9311-F790D961AA3F}"/>
              </a:ext>
            </a:extLst>
          </p:cNvPr>
          <p:cNvSpPr/>
          <p:nvPr/>
        </p:nvSpPr>
        <p:spPr>
          <a:xfrm>
            <a:off x="4839884" y="3478144"/>
            <a:ext cx="5373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PA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285D0D-C182-4176-8910-0FFC56A27B8D}"/>
              </a:ext>
            </a:extLst>
          </p:cNvPr>
          <p:cNvCxnSpPr>
            <a:cxnSpLocks/>
          </p:cNvCxnSpPr>
          <p:nvPr/>
        </p:nvCxnSpPr>
        <p:spPr>
          <a:xfrm flipH="1" flipV="1">
            <a:off x="5643133" y="4390035"/>
            <a:ext cx="266790" cy="1511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1EE4BB-9F09-4E28-B0F5-CE62C6361AC4}"/>
              </a:ext>
            </a:extLst>
          </p:cNvPr>
          <p:cNvSpPr/>
          <p:nvPr/>
        </p:nvSpPr>
        <p:spPr>
          <a:xfrm>
            <a:off x="5387930" y="4041670"/>
            <a:ext cx="6126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DE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2D11D86-41EC-4D6B-9341-C02CBB650257}"/>
              </a:ext>
            </a:extLst>
          </p:cNvPr>
          <p:cNvSpPr/>
          <p:nvPr/>
        </p:nvSpPr>
        <p:spPr>
          <a:xfrm>
            <a:off x="5780244" y="4372759"/>
            <a:ext cx="612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MD</a:t>
            </a:r>
            <a:endParaRPr lang="en-US" sz="1600" b="1" dirty="0">
              <a:solidFill>
                <a:prstClr val="black"/>
              </a:solidFill>
              <a:latin typeface="Century Gothic" panose="020B0502020202020204" pitchFamily="34" charset="0"/>
              <a:ea typeface="KB3AlphaBasicTall" panose="02000603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AE4449-0EFB-4F43-8EC9-1A0FF54ED1F1}"/>
              </a:ext>
            </a:extLst>
          </p:cNvPr>
          <p:cNvSpPr/>
          <p:nvPr/>
        </p:nvSpPr>
        <p:spPr>
          <a:xfrm>
            <a:off x="4436301" y="4390035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Virginia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5E51B-0571-41C3-B7D4-AF6944F74F6F}"/>
              </a:ext>
            </a:extLst>
          </p:cNvPr>
          <p:cNvSpPr/>
          <p:nvPr/>
        </p:nvSpPr>
        <p:spPr>
          <a:xfrm>
            <a:off x="4523978" y="4835659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NC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6D2942-D9EC-402B-8532-F219EBC5FB5B}"/>
              </a:ext>
            </a:extLst>
          </p:cNvPr>
          <p:cNvSpPr/>
          <p:nvPr/>
        </p:nvSpPr>
        <p:spPr>
          <a:xfrm>
            <a:off x="4117230" y="5163600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4245ED4-069C-465F-8BD6-542D73C12BCB}"/>
              </a:ext>
            </a:extLst>
          </p:cNvPr>
          <p:cNvSpPr/>
          <p:nvPr/>
        </p:nvSpPr>
        <p:spPr>
          <a:xfrm rot="2982182">
            <a:off x="3662095" y="5455308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Georgia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80355E-5166-4116-B0E9-4C6C0F7CF38A}"/>
              </a:ext>
            </a:extLst>
          </p:cNvPr>
          <p:cNvSpPr/>
          <p:nvPr/>
        </p:nvSpPr>
        <p:spPr>
          <a:xfrm rot="2513928">
            <a:off x="1640379" y="5717620"/>
            <a:ext cx="1254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Louisiana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6E169F9-DFFB-4E46-BB4E-70F999264175}"/>
              </a:ext>
            </a:extLst>
          </p:cNvPr>
          <p:cNvSpPr/>
          <p:nvPr/>
        </p:nvSpPr>
        <p:spPr>
          <a:xfrm>
            <a:off x="2849160" y="467658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Tennessee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589598-E578-404A-B62B-15DD724222FF}"/>
              </a:ext>
            </a:extLst>
          </p:cNvPr>
          <p:cNvSpPr/>
          <p:nvPr/>
        </p:nvSpPr>
        <p:spPr>
          <a:xfrm>
            <a:off x="3061576" y="4385255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Kentucky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FC5DC2-CB90-4152-9C94-893D602CA9A0}"/>
              </a:ext>
            </a:extLst>
          </p:cNvPr>
          <p:cNvSpPr/>
          <p:nvPr/>
        </p:nvSpPr>
        <p:spPr>
          <a:xfrm>
            <a:off x="3833070" y="3686572"/>
            <a:ext cx="9913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Ohio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E2F5DDD-4571-4CF5-BAD7-32B66803E803}"/>
              </a:ext>
            </a:extLst>
          </p:cNvPr>
          <p:cNvSpPr/>
          <p:nvPr/>
        </p:nvSpPr>
        <p:spPr>
          <a:xfrm rot="16842672">
            <a:off x="2964074" y="360399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Indiana Territory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60FBB91-1A6E-4D70-BEB0-04ED44187FF0}"/>
              </a:ext>
            </a:extLst>
          </p:cNvPr>
          <p:cNvSpPr/>
          <p:nvPr/>
        </p:nvSpPr>
        <p:spPr>
          <a:xfrm>
            <a:off x="2193663" y="2235963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Illinois Territory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09279B-0B73-485B-ADE3-E472A2BF7697}"/>
              </a:ext>
            </a:extLst>
          </p:cNvPr>
          <p:cNvSpPr/>
          <p:nvPr/>
        </p:nvSpPr>
        <p:spPr>
          <a:xfrm rot="18277156">
            <a:off x="3248640" y="2701885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 Territory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18C8D2D-E833-40F9-B769-5EF1B567639E}"/>
              </a:ext>
            </a:extLst>
          </p:cNvPr>
          <p:cNvSpPr/>
          <p:nvPr/>
        </p:nvSpPr>
        <p:spPr>
          <a:xfrm>
            <a:off x="2424007" y="51383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Mississippi Territory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AABBB-A90A-4832-80FF-339D114EAD1E}"/>
              </a:ext>
            </a:extLst>
          </p:cNvPr>
          <p:cNvSpPr/>
          <p:nvPr/>
        </p:nvSpPr>
        <p:spPr>
          <a:xfrm rot="16200000">
            <a:off x="1368678" y="3626171"/>
            <a:ext cx="162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Missouri (Unorganized) Territory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08BEE97-EDD9-458C-A770-DFA7A71C958F}"/>
              </a:ext>
            </a:extLst>
          </p:cNvPr>
          <p:cNvSpPr/>
          <p:nvPr/>
        </p:nvSpPr>
        <p:spPr>
          <a:xfrm rot="4048472">
            <a:off x="3953030" y="6380574"/>
            <a:ext cx="10374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Spanish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F813829-70DA-4962-9600-5FA3B1F4DB81}"/>
              </a:ext>
            </a:extLst>
          </p:cNvPr>
          <p:cNvSpPr/>
          <p:nvPr/>
        </p:nvSpPr>
        <p:spPr>
          <a:xfrm rot="4236934">
            <a:off x="3973093" y="6622179"/>
            <a:ext cx="851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Florida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F06C4AF-CB3F-447F-8F48-2FA8B5C32A6E}"/>
              </a:ext>
            </a:extLst>
          </p:cNvPr>
          <p:cNvSpPr/>
          <p:nvPr/>
        </p:nvSpPr>
        <p:spPr>
          <a:xfrm rot="3424813">
            <a:off x="1449631" y="2779137"/>
            <a:ext cx="1395667" cy="953421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lvl="0" algn="ctr"/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Mississippi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17B545-3113-439C-97FF-3DD011EC7CA6}"/>
              </a:ext>
            </a:extLst>
          </p:cNvPr>
          <p:cNvSpPr/>
          <p:nvPr/>
        </p:nvSpPr>
        <p:spPr>
          <a:xfrm rot="5233840">
            <a:off x="2290267" y="3944154"/>
            <a:ext cx="1144138" cy="33855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River</a:t>
            </a:r>
            <a:endParaRPr lang="en-US" sz="2400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728D404-D21F-4096-8D0F-0940CAB6666A}"/>
              </a:ext>
            </a:extLst>
          </p:cNvPr>
          <p:cNvSpPr/>
          <p:nvPr/>
        </p:nvSpPr>
        <p:spPr>
          <a:xfrm>
            <a:off x="6692391" y="4829154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Atlantic Ocean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CC77141-6370-4485-840D-9E5398593335}"/>
              </a:ext>
            </a:extLst>
          </p:cNvPr>
          <p:cNvSpPr/>
          <p:nvPr/>
        </p:nvSpPr>
        <p:spPr>
          <a:xfrm>
            <a:off x="1779988" y="6495447"/>
            <a:ext cx="1325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Gulf of Mexico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5A7217E-BB39-4430-9611-59957177E3AA}"/>
              </a:ext>
            </a:extLst>
          </p:cNvPr>
          <p:cNvSpPr/>
          <p:nvPr/>
        </p:nvSpPr>
        <p:spPr>
          <a:xfrm>
            <a:off x="2772343" y="1639476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75D068-2CAB-41CD-94B3-2A221F98742D}"/>
              </a:ext>
            </a:extLst>
          </p:cNvPr>
          <p:cNvSpPr/>
          <p:nvPr/>
        </p:nvSpPr>
        <p:spPr>
          <a:xfrm>
            <a:off x="2903600" y="1801472"/>
            <a:ext cx="9957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Superior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8A1D12A-753D-4EE7-A411-036084F1D1A7}"/>
              </a:ext>
            </a:extLst>
          </p:cNvPr>
          <p:cNvCxnSpPr>
            <a:cxnSpLocks/>
          </p:cNvCxnSpPr>
          <p:nvPr/>
        </p:nvCxnSpPr>
        <p:spPr>
          <a:xfrm>
            <a:off x="6038932" y="2359225"/>
            <a:ext cx="307554" cy="81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>
            <a:extLst>
              <a:ext uri="{FF2B5EF4-FFF2-40B4-BE49-F238E27FC236}">
                <a16:creationId xmlns:a16="http://schemas.microsoft.com/office/drawing/2014/main" id="{171EE67F-0782-4795-AD6B-CCB6DE423A59}"/>
              </a:ext>
            </a:extLst>
          </p:cNvPr>
          <p:cNvSpPr/>
          <p:nvPr/>
        </p:nvSpPr>
        <p:spPr>
          <a:xfrm rot="19659005">
            <a:off x="2924598" y="2433181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D1496DF-4A17-40C0-9A14-42B9DE89480B}"/>
              </a:ext>
            </a:extLst>
          </p:cNvPr>
          <p:cNvSpPr/>
          <p:nvPr/>
        </p:nvSpPr>
        <p:spPr>
          <a:xfrm rot="19531637">
            <a:off x="3096709" y="2589264"/>
            <a:ext cx="11192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Michigan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403557A-FE7A-459F-95B4-B955E545AE5D}"/>
              </a:ext>
            </a:extLst>
          </p:cNvPr>
          <p:cNvSpPr/>
          <p:nvPr/>
        </p:nvSpPr>
        <p:spPr>
          <a:xfrm>
            <a:off x="3756802" y="2174204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0E80FAB-0B60-4D25-8407-5F49C42AB01D}"/>
              </a:ext>
            </a:extLst>
          </p:cNvPr>
          <p:cNvSpPr/>
          <p:nvPr/>
        </p:nvSpPr>
        <p:spPr>
          <a:xfrm>
            <a:off x="4052156" y="2328249"/>
            <a:ext cx="7681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Huron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4D76530C-ED29-4A58-A927-9F0117385A0C}"/>
              </a:ext>
            </a:extLst>
          </p:cNvPr>
          <p:cNvSpPr/>
          <p:nvPr/>
        </p:nvSpPr>
        <p:spPr>
          <a:xfrm>
            <a:off x="3948784" y="3045168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655DD4D-E7FF-4BA2-9990-AB86237C2DC0}"/>
              </a:ext>
            </a:extLst>
          </p:cNvPr>
          <p:cNvSpPr/>
          <p:nvPr/>
        </p:nvSpPr>
        <p:spPr>
          <a:xfrm>
            <a:off x="4293212" y="3227457"/>
            <a:ext cx="5389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Erie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30FCB94-39C8-44A6-AB47-1984FCF1CEC8}"/>
              </a:ext>
            </a:extLst>
          </p:cNvPr>
          <p:cNvSpPr/>
          <p:nvPr/>
        </p:nvSpPr>
        <p:spPr>
          <a:xfrm>
            <a:off x="4600862" y="2621667"/>
            <a:ext cx="1325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Lake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010E36A-43C6-46B7-9000-AB4D0D2A208A}"/>
              </a:ext>
            </a:extLst>
          </p:cNvPr>
          <p:cNvSpPr/>
          <p:nvPr/>
        </p:nvSpPr>
        <p:spPr>
          <a:xfrm>
            <a:off x="4823872" y="2796272"/>
            <a:ext cx="92525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n>
                  <a:solidFill>
                    <a:schemeClr val="bg1"/>
                  </a:solidFill>
                </a:ln>
                <a:solidFill>
                  <a:prstClr val="black"/>
                </a:solidFill>
                <a:latin typeface="Century Gothic" panose="020B0502020202020204" pitchFamily="34" charset="0"/>
                <a:ea typeface="KB3AlphaBasicTall" panose="02000603000000000000" pitchFamily="2" charset="0"/>
              </a:rPr>
              <a:t>Ontario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329384A-3622-4CEF-8ED3-0C32FC450FF9}"/>
              </a:ext>
            </a:extLst>
          </p:cNvPr>
          <p:cNvSpPr/>
          <p:nvPr/>
        </p:nvSpPr>
        <p:spPr>
          <a:xfrm>
            <a:off x="5088935" y="2031694"/>
            <a:ext cx="17598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  <a:ea typeface="KB3AlphaBasicTall" panose="02000603000000000000" pitchFamily="2" charset="0"/>
              </a:rPr>
              <a:t>St. Lawrence River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983CB421-26AB-4D22-8749-981071B3B241}"/>
              </a:ext>
            </a:extLst>
          </p:cNvPr>
          <p:cNvSpPr txBox="1"/>
          <p:nvPr/>
        </p:nvSpPr>
        <p:spPr>
          <a:xfrm>
            <a:off x="3211297" y="2946543"/>
            <a:ext cx="1021165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Ft. Detroit</a:t>
            </a:r>
          </a:p>
        </p:txBody>
      </p:sp>
      <p:sp>
        <p:nvSpPr>
          <p:cNvPr id="69" name="Explosion: 8 Points 68">
            <a:extLst>
              <a:ext uri="{FF2B5EF4-FFF2-40B4-BE49-F238E27FC236}">
                <a16:creationId xmlns:a16="http://schemas.microsoft.com/office/drawing/2014/main" id="{0DF58CFC-F088-47E0-87FD-79F26B511857}"/>
              </a:ext>
            </a:extLst>
          </p:cNvPr>
          <p:cNvSpPr/>
          <p:nvPr/>
        </p:nvSpPr>
        <p:spPr>
          <a:xfrm>
            <a:off x="4086328" y="3032197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7DFD2B7F-062E-46D0-8360-3340D5B053F4}"/>
              </a:ext>
            </a:extLst>
          </p:cNvPr>
          <p:cNvSpPr txBox="1"/>
          <p:nvPr/>
        </p:nvSpPr>
        <p:spPr>
          <a:xfrm>
            <a:off x="7002012" y="3116695"/>
            <a:ext cx="1886537" cy="5232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USS Constitution vs. HMS </a:t>
            </a:r>
            <a:r>
              <a:rPr lang="en-US" sz="1400" b="1" dirty="0" err="1">
                <a:latin typeface="Century Gothic" panose="020B0502020202020204" pitchFamily="34" charset="0"/>
              </a:rPr>
              <a:t>Guerriere</a:t>
            </a:r>
            <a:r>
              <a:rPr lang="en-US" sz="1400" b="1" dirty="0">
                <a:latin typeface="Century Gothic" panose="020B0502020202020204" pitchFamily="34" charset="0"/>
              </a:rPr>
              <a:t>  </a:t>
            </a:r>
          </a:p>
        </p:txBody>
      </p:sp>
      <p:sp>
        <p:nvSpPr>
          <p:cNvPr id="87" name="Explosion: 8 Points 86">
            <a:extLst>
              <a:ext uri="{FF2B5EF4-FFF2-40B4-BE49-F238E27FC236}">
                <a16:creationId xmlns:a16="http://schemas.microsoft.com/office/drawing/2014/main" id="{DC420E74-2D74-4400-954B-DA2B6661788E}"/>
              </a:ext>
            </a:extLst>
          </p:cNvPr>
          <p:cNvSpPr/>
          <p:nvPr/>
        </p:nvSpPr>
        <p:spPr>
          <a:xfrm>
            <a:off x="7532072" y="2909927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F334AC59-C741-42FD-AB8D-EC00EBB56E8D}"/>
              </a:ext>
            </a:extLst>
          </p:cNvPr>
          <p:cNvSpPr txBox="1"/>
          <p:nvPr/>
        </p:nvSpPr>
        <p:spPr>
          <a:xfrm>
            <a:off x="2938262" y="3257773"/>
            <a:ext cx="1279915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Frenchtown</a:t>
            </a:r>
          </a:p>
        </p:txBody>
      </p:sp>
      <p:sp>
        <p:nvSpPr>
          <p:cNvPr id="75" name="Explosion: 8 Points 74">
            <a:extLst>
              <a:ext uri="{FF2B5EF4-FFF2-40B4-BE49-F238E27FC236}">
                <a16:creationId xmlns:a16="http://schemas.microsoft.com/office/drawing/2014/main" id="{35530051-124D-4552-B323-EAC698FC359B}"/>
              </a:ext>
            </a:extLst>
          </p:cNvPr>
          <p:cNvSpPr/>
          <p:nvPr/>
        </p:nvSpPr>
        <p:spPr>
          <a:xfrm>
            <a:off x="4002595" y="3253859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21957277-2462-4366-AAC4-8E12C8E44B49}"/>
              </a:ext>
            </a:extLst>
          </p:cNvPr>
          <p:cNvSpPr txBox="1"/>
          <p:nvPr/>
        </p:nvSpPr>
        <p:spPr>
          <a:xfrm>
            <a:off x="4213470" y="2623792"/>
            <a:ext cx="688642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York</a:t>
            </a:r>
          </a:p>
        </p:txBody>
      </p:sp>
      <p:sp>
        <p:nvSpPr>
          <p:cNvPr id="80" name="Explosion: 8 Points 79">
            <a:extLst>
              <a:ext uri="{FF2B5EF4-FFF2-40B4-BE49-F238E27FC236}">
                <a16:creationId xmlns:a16="http://schemas.microsoft.com/office/drawing/2014/main" id="{E9061421-F95D-4426-AC45-5B695DF7B041}"/>
              </a:ext>
            </a:extLst>
          </p:cNvPr>
          <p:cNvSpPr/>
          <p:nvPr/>
        </p:nvSpPr>
        <p:spPr>
          <a:xfrm>
            <a:off x="4731866" y="2695047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A649B877-3F7F-45FB-9D9D-2BDB0D0DBC3C}"/>
              </a:ext>
            </a:extLst>
          </p:cNvPr>
          <p:cNvSpPr txBox="1"/>
          <p:nvPr/>
        </p:nvSpPr>
        <p:spPr>
          <a:xfrm>
            <a:off x="4054529" y="3576267"/>
            <a:ext cx="688642" cy="5232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Lake Erie</a:t>
            </a:r>
          </a:p>
        </p:txBody>
      </p:sp>
      <p:sp>
        <p:nvSpPr>
          <p:cNvPr id="85" name="Explosion: 8 Points 84">
            <a:extLst>
              <a:ext uri="{FF2B5EF4-FFF2-40B4-BE49-F238E27FC236}">
                <a16:creationId xmlns:a16="http://schemas.microsoft.com/office/drawing/2014/main" id="{20A13AB0-FB9C-4ED6-8920-2C7B4D74114B}"/>
              </a:ext>
            </a:extLst>
          </p:cNvPr>
          <p:cNvSpPr/>
          <p:nvPr/>
        </p:nvSpPr>
        <p:spPr>
          <a:xfrm>
            <a:off x="4243231" y="3387761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F6B34EBF-B49B-466B-BCB4-0BE7F63B4F4D}"/>
              </a:ext>
            </a:extLst>
          </p:cNvPr>
          <p:cNvSpPr txBox="1"/>
          <p:nvPr/>
        </p:nvSpPr>
        <p:spPr>
          <a:xfrm>
            <a:off x="4875753" y="2961362"/>
            <a:ext cx="1325516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Thames River</a:t>
            </a:r>
          </a:p>
        </p:txBody>
      </p:sp>
      <p:sp>
        <p:nvSpPr>
          <p:cNvPr id="79" name="Explosion: 8 Points 78">
            <a:extLst>
              <a:ext uri="{FF2B5EF4-FFF2-40B4-BE49-F238E27FC236}">
                <a16:creationId xmlns:a16="http://schemas.microsoft.com/office/drawing/2014/main" id="{BCE50954-5D95-4A83-AECA-B77030779677}"/>
              </a:ext>
            </a:extLst>
          </p:cNvPr>
          <p:cNvSpPr/>
          <p:nvPr/>
        </p:nvSpPr>
        <p:spPr>
          <a:xfrm>
            <a:off x="4636077" y="2944844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D0B3CFB1-F9CA-4622-A40A-09BCE723E31D}"/>
              </a:ext>
            </a:extLst>
          </p:cNvPr>
          <p:cNvSpPr txBox="1"/>
          <p:nvPr/>
        </p:nvSpPr>
        <p:spPr>
          <a:xfrm>
            <a:off x="2224903" y="5363849"/>
            <a:ext cx="1642637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Horseshoe Bend</a:t>
            </a:r>
          </a:p>
        </p:txBody>
      </p:sp>
      <p:sp>
        <p:nvSpPr>
          <p:cNvPr id="83" name="Explosion: 8 Points 82">
            <a:extLst>
              <a:ext uri="{FF2B5EF4-FFF2-40B4-BE49-F238E27FC236}">
                <a16:creationId xmlns:a16="http://schemas.microsoft.com/office/drawing/2014/main" id="{61964561-A45D-4B7F-A958-21154AF85ECF}"/>
              </a:ext>
            </a:extLst>
          </p:cNvPr>
          <p:cNvSpPr/>
          <p:nvPr/>
        </p:nvSpPr>
        <p:spPr>
          <a:xfrm>
            <a:off x="3696726" y="5393349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84" name="Explosion: 8 Points 83">
            <a:extLst>
              <a:ext uri="{FF2B5EF4-FFF2-40B4-BE49-F238E27FC236}">
                <a16:creationId xmlns:a16="http://schemas.microsoft.com/office/drawing/2014/main" id="{7A90CB2F-3041-4061-93F7-7FE11A5E1549}"/>
              </a:ext>
            </a:extLst>
          </p:cNvPr>
          <p:cNvSpPr/>
          <p:nvPr/>
        </p:nvSpPr>
        <p:spPr>
          <a:xfrm>
            <a:off x="2605118" y="5955392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F0C584F-DE5B-4EEE-8B18-EA59AF9F3EBD}"/>
              </a:ext>
            </a:extLst>
          </p:cNvPr>
          <p:cNvCxnSpPr>
            <a:cxnSpLocks/>
          </p:cNvCxnSpPr>
          <p:nvPr/>
        </p:nvCxnSpPr>
        <p:spPr>
          <a:xfrm flipH="1">
            <a:off x="2740082" y="4103667"/>
            <a:ext cx="927328" cy="1978183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8483618A-903B-4147-B3C7-23BE68512222}"/>
              </a:ext>
            </a:extLst>
          </p:cNvPr>
          <p:cNvSpPr txBox="1"/>
          <p:nvPr/>
        </p:nvSpPr>
        <p:spPr>
          <a:xfrm>
            <a:off x="3794790" y="4119515"/>
            <a:ext cx="1642637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Washington D.C.</a:t>
            </a:r>
          </a:p>
        </p:txBody>
      </p:sp>
      <p:sp>
        <p:nvSpPr>
          <p:cNvPr id="78" name="Explosion: 8 Points 77">
            <a:extLst>
              <a:ext uri="{FF2B5EF4-FFF2-40B4-BE49-F238E27FC236}">
                <a16:creationId xmlns:a16="http://schemas.microsoft.com/office/drawing/2014/main" id="{E0F5A907-B8BE-419F-BC05-13803EB37F50}"/>
              </a:ext>
            </a:extLst>
          </p:cNvPr>
          <p:cNvSpPr/>
          <p:nvPr/>
        </p:nvSpPr>
        <p:spPr>
          <a:xfrm>
            <a:off x="5251758" y="4138656"/>
            <a:ext cx="305869" cy="273932"/>
          </a:xfrm>
          <a:prstGeom prst="irregularSeal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2495FF2F-B0B5-433E-8C60-41B35BBD9AA1}"/>
              </a:ext>
            </a:extLst>
          </p:cNvPr>
          <p:cNvSpPr txBox="1"/>
          <p:nvPr/>
        </p:nvSpPr>
        <p:spPr>
          <a:xfrm>
            <a:off x="5504597" y="2483030"/>
            <a:ext cx="1642637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Lake Champlain</a:t>
            </a:r>
          </a:p>
        </p:txBody>
      </p:sp>
      <p:sp>
        <p:nvSpPr>
          <p:cNvPr id="81" name="Explosion: 8 Points 80">
            <a:extLst>
              <a:ext uri="{FF2B5EF4-FFF2-40B4-BE49-F238E27FC236}">
                <a16:creationId xmlns:a16="http://schemas.microsoft.com/office/drawing/2014/main" id="{682F494A-C9A8-4505-B18E-3DA1C6338BFC}"/>
              </a:ext>
            </a:extLst>
          </p:cNvPr>
          <p:cNvSpPr/>
          <p:nvPr/>
        </p:nvSpPr>
        <p:spPr>
          <a:xfrm>
            <a:off x="5926377" y="2719661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664ADE00-1A9E-4C86-92DF-480EABF52EFC}"/>
              </a:ext>
            </a:extLst>
          </p:cNvPr>
          <p:cNvSpPr txBox="1"/>
          <p:nvPr/>
        </p:nvSpPr>
        <p:spPr>
          <a:xfrm>
            <a:off x="4976855" y="3668353"/>
            <a:ext cx="1011054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Baltimore</a:t>
            </a:r>
          </a:p>
        </p:txBody>
      </p:sp>
      <p:sp>
        <p:nvSpPr>
          <p:cNvPr id="82" name="Explosion: 8 Points 81">
            <a:extLst>
              <a:ext uri="{FF2B5EF4-FFF2-40B4-BE49-F238E27FC236}">
                <a16:creationId xmlns:a16="http://schemas.microsoft.com/office/drawing/2014/main" id="{C6C6875A-32CE-44C1-BC70-3FC817AC451E}"/>
              </a:ext>
            </a:extLst>
          </p:cNvPr>
          <p:cNvSpPr/>
          <p:nvPr/>
        </p:nvSpPr>
        <p:spPr>
          <a:xfrm>
            <a:off x="5376124" y="3878395"/>
            <a:ext cx="305869" cy="273932"/>
          </a:xfrm>
          <a:prstGeom prst="irregularSeal1">
            <a:avLst/>
          </a:prstGeom>
          <a:solidFill>
            <a:srgbClr val="0070C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395449-0F9A-4987-8E47-A997E05FD74D}"/>
              </a:ext>
            </a:extLst>
          </p:cNvPr>
          <p:cNvSpPr/>
          <p:nvPr/>
        </p:nvSpPr>
        <p:spPr>
          <a:xfrm>
            <a:off x="0" y="2573636"/>
            <a:ext cx="10058400" cy="1602151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08380C-074C-4FD9-9E0F-82E7853B4EEE}"/>
              </a:ext>
            </a:extLst>
          </p:cNvPr>
          <p:cNvSpPr txBox="1"/>
          <p:nvPr/>
        </p:nvSpPr>
        <p:spPr>
          <a:xfrm>
            <a:off x="84405" y="2680743"/>
            <a:ext cx="996443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3300" b="1" dirty="0">
                <a:solidFill>
                  <a:schemeClr val="bg1"/>
                </a:solidFill>
                <a:latin typeface="Century Gothic" panose="020B0502020202020204" pitchFamily="34" charset="0"/>
              </a:rPr>
              <a:t>Jan 8-26, 1815</a:t>
            </a:r>
            <a:r>
              <a:rPr lang="en-US" sz="3300" b="1" dirty="0">
                <a:solidFill>
                  <a:schemeClr val="bg1"/>
                </a:solidFill>
                <a:latin typeface="Century Gothic" panose="020B0502020202020204" pitchFamily="34" charset="0"/>
              </a:rPr>
              <a:t>: BATTLE OF NEW ORLEANS – </a:t>
            </a:r>
          </a:p>
          <a:p>
            <a:pPr algn="ctr"/>
            <a:r>
              <a:rPr lang="en-US" sz="33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won by United States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CBEE9BA-86CA-44A4-99F3-54A9047412E2}"/>
              </a:ext>
            </a:extLst>
          </p:cNvPr>
          <p:cNvSpPr/>
          <p:nvPr/>
        </p:nvSpPr>
        <p:spPr>
          <a:xfrm>
            <a:off x="5501106" y="3712055"/>
            <a:ext cx="46233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Andrew Jackson and the Battle of New Orleans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1020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4" grpId="0" animBg="1"/>
      <p:bldP spid="16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723</TotalTime>
  <Words>2125</Words>
  <Application>Microsoft Office PowerPoint</Application>
  <PresentationFormat>Custom</PresentationFormat>
  <Paragraphs>1315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4" baseType="lpstr">
      <vt:lpstr>Arial</vt:lpstr>
      <vt:lpstr>Calibri</vt:lpstr>
      <vt:lpstr>Calibri Light</vt:lpstr>
      <vt:lpstr>Century Gothic</vt:lpstr>
      <vt:lpstr>KG Miss Kindergarten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Norman</dc:creator>
  <cp:lastModifiedBy>Andrea Annas</cp:lastModifiedBy>
  <cp:revision>108</cp:revision>
  <dcterms:created xsi:type="dcterms:W3CDTF">2017-02-01T19:05:47Z</dcterms:created>
  <dcterms:modified xsi:type="dcterms:W3CDTF">2021-01-28T20:58:45Z</dcterms:modified>
</cp:coreProperties>
</file>