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59" r:id="rId4"/>
    <p:sldId id="265" r:id="rId5"/>
    <p:sldId id="258" r:id="rId6"/>
    <p:sldId id="260" r:id="rId7"/>
    <p:sldId id="264" r:id="rId8"/>
    <p:sldId id="269" r:id="rId9"/>
    <p:sldId id="266" r:id="rId10"/>
    <p:sldId id="267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38A02A-013D-4CD5-9785-EA7711A31AEA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8594D-6D8F-47C7-BBB2-523B4E65F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773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B0394-8D99-4CB2-8811-53C303E52A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58B6-0F42-4B48-A2A6-3DFAB03D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378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B0394-8D99-4CB2-8811-53C303E52A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58B6-0F42-4B48-A2A6-3DFAB03D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99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B0394-8D99-4CB2-8811-53C303E52A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58B6-0F42-4B48-A2A6-3DFAB03D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65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B0394-8D99-4CB2-8811-53C303E52A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58B6-0F42-4B48-A2A6-3DFAB03D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921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B0394-8D99-4CB2-8811-53C303E52A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58B6-0F42-4B48-A2A6-3DFAB03D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918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B0394-8D99-4CB2-8811-53C303E52A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58B6-0F42-4B48-A2A6-3DFAB03D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844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B0394-8D99-4CB2-8811-53C303E52A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58B6-0F42-4B48-A2A6-3DFAB03D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547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B0394-8D99-4CB2-8811-53C303E52A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58B6-0F42-4B48-A2A6-3DFAB03D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589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B0394-8D99-4CB2-8811-53C303E52A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58B6-0F42-4B48-A2A6-3DFAB03D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428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B0394-8D99-4CB2-8811-53C303E52A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58B6-0F42-4B48-A2A6-3DFAB03D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866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B0394-8D99-4CB2-8811-53C303E52A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58B6-0F42-4B48-A2A6-3DFAB03D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682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B0394-8D99-4CB2-8811-53C303E52A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E58B6-0F42-4B48-A2A6-3DFAB03D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772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kTy8HyrUY0w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Lesson 1: Sexual Reproduction and Gametes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549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5400" dirty="0">
                <a:solidFill>
                  <a:srgbClr val="FF0000"/>
                </a:solidFill>
              </a:rPr>
              <a:t>Male and female reproductive cells combine to produce a zygote</a:t>
            </a:r>
          </a:p>
        </p:txBody>
      </p:sp>
    </p:spTree>
    <p:extLst>
      <p:ext uri="{BB962C8B-B14F-4D97-AF65-F5344CB8AC3E}">
        <p14:creationId xmlns:p14="http://schemas.microsoft.com/office/powerpoint/2010/main" val="4121191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2193" y="988541"/>
            <a:ext cx="8204357" cy="547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698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Reproduction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Requires </a:t>
            </a:r>
            <a:r>
              <a:rPr lang="en-US" sz="4400" dirty="0">
                <a:solidFill>
                  <a:srgbClr val="FF0000"/>
                </a:solidFill>
              </a:rPr>
              <a:t>two parents</a:t>
            </a:r>
          </a:p>
          <a:p>
            <a:r>
              <a:rPr lang="en-US" sz="4400" dirty="0"/>
              <a:t>Produces offspring that are genetically </a:t>
            </a:r>
            <a:r>
              <a:rPr lang="en-US" sz="4400" dirty="0">
                <a:solidFill>
                  <a:srgbClr val="FF0000"/>
                </a:solidFill>
              </a:rPr>
              <a:t>different </a:t>
            </a:r>
            <a:r>
              <a:rPr lang="en-US" sz="4400" dirty="0"/>
              <a:t>from each other, from either parent, and from any other member of their species</a:t>
            </a:r>
          </a:p>
          <a:p>
            <a:r>
              <a:rPr lang="en-US" sz="4400" dirty="0">
                <a:solidFill>
                  <a:srgbClr val="FF0000"/>
                </a:solidFill>
              </a:rPr>
              <a:t>Variation</a:t>
            </a:r>
            <a:r>
              <a:rPr lang="en-US" sz="4400" dirty="0"/>
              <a:t>, or inherited genetic differences, is called </a:t>
            </a:r>
            <a:r>
              <a:rPr lang="en-US" sz="4400" dirty="0">
                <a:solidFill>
                  <a:srgbClr val="FF0000"/>
                </a:solidFill>
              </a:rPr>
              <a:t>genetic diversity</a:t>
            </a:r>
            <a:endParaRPr lang="en-CA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43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 Cells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Sex cells are also known as </a:t>
            </a:r>
            <a:r>
              <a:rPr lang="en-US" sz="4000" dirty="0">
                <a:solidFill>
                  <a:srgbClr val="FF0000"/>
                </a:solidFill>
              </a:rPr>
              <a:t>gametes</a:t>
            </a:r>
          </a:p>
          <a:p>
            <a:r>
              <a:rPr lang="en-US" sz="4000" dirty="0">
                <a:solidFill>
                  <a:srgbClr val="FF0000"/>
                </a:solidFill>
              </a:rPr>
              <a:t>Gametes</a:t>
            </a:r>
            <a:r>
              <a:rPr lang="en-US" sz="4000" dirty="0"/>
              <a:t>: male or female </a:t>
            </a:r>
            <a:r>
              <a:rPr lang="en-US" sz="4000" dirty="0">
                <a:solidFill>
                  <a:srgbClr val="FF0000"/>
                </a:solidFill>
              </a:rPr>
              <a:t>reproductive </a:t>
            </a:r>
            <a:r>
              <a:rPr lang="en-US" sz="4000" dirty="0"/>
              <a:t>cells</a:t>
            </a:r>
          </a:p>
          <a:p>
            <a:r>
              <a:rPr lang="en-US" sz="4000" dirty="0"/>
              <a:t>The male parent contributes </a:t>
            </a:r>
            <a:r>
              <a:rPr lang="en-US" sz="4000" dirty="0">
                <a:solidFill>
                  <a:srgbClr val="FF0000"/>
                </a:solidFill>
              </a:rPr>
              <a:t>one</a:t>
            </a:r>
            <a:r>
              <a:rPr lang="en-US" sz="4000" dirty="0"/>
              <a:t> gamete, the </a:t>
            </a:r>
            <a:r>
              <a:rPr lang="en-US" sz="4000" dirty="0">
                <a:solidFill>
                  <a:srgbClr val="FF0000"/>
                </a:solidFill>
              </a:rPr>
              <a:t>sperm cell</a:t>
            </a:r>
            <a:r>
              <a:rPr lang="en-US" sz="4000" dirty="0"/>
              <a:t>.</a:t>
            </a:r>
          </a:p>
          <a:p>
            <a:r>
              <a:rPr lang="en-US" sz="4000" dirty="0"/>
              <a:t>The female parent contributes the other gamete called the </a:t>
            </a:r>
            <a:r>
              <a:rPr lang="en-US" sz="4000" dirty="0">
                <a:solidFill>
                  <a:srgbClr val="FF0000"/>
                </a:solidFill>
              </a:rPr>
              <a:t>ovum</a:t>
            </a:r>
            <a:r>
              <a:rPr lang="en-US" sz="4000" dirty="0"/>
              <a:t> or </a:t>
            </a:r>
            <a:r>
              <a:rPr lang="en-US" sz="4000" dirty="0">
                <a:solidFill>
                  <a:srgbClr val="FF0000"/>
                </a:solidFill>
              </a:rPr>
              <a:t>egg cell</a:t>
            </a:r>
          </a:p>
        </p:txBody>
      </p:sp>
    </p:spTree>
    <p:extLst>
      <p:ext uri="{BB962C8B-B14F-4D97-AF65-F5344CB8AC3E}">
        <p14:creationId xmlns:p14="http://schemas.microsoft.com/office/powerpoint/2010/main" val="655790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Sex Cells</a:t>
            </a:r>
            <a:br>
              <a:rPr lang="en-US" dirty="0"/>
            </a:br>
            <a:r>
              <a:rPr lang="en-US" dirty="0">
                <a:hlinkClick r:id="rId2"/>
              </a:rPr>
              <a:t>https://www.youtube.com/watch?v=kTy8HyrUY0w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48929" y="1601056"/>
            <a:ext cx="7438767" cy="464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070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Fertilization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Fertilization</a:t>
            </a:r>
            <a:r>
              <a:rPr lang="en-US" sz="4000" dirty="0"/>
              <a:t>: the combining of male and female reproductive cells</a:t>
            </a:r>
          </a:p>
          <a:p>
            <a:r>
              <a:rPr lang="en-US" sz="4000" dirty="0"/>
              <a:t>The </a:t>
            </a:r>
            <a:r>
              <a:rPr lang="en-US" sz="4000" dirty="0">
                <a:solidFill>
                  <a:srgbClr val="FF0000"/>
                </a:solidFill>
              </a:rPr>
              <a:t>nuclei</a:t>
            </a:r>
            <a:r>
              <a:rPr lang="en-US" sz="4000" dirty="0"/>
              <a:t> of the two gametes fuse together to produce a single cell called a </a:t>
            </a:r>
            <a:r>
              <a:rPr lang="en-US" sz="4000" dirty="0">
                <a:solidFill>
                  <a:srgbClr val="FF0000"/>
                </a:solidFill>
              </a:rPr>
              <a:t>zygote</a:t>
            </a:r>
          </a:p>
          <a:p>
            <a:r>
              <a:rPr lang="en-US" sz="4000" dirty="0"/>
              <a:t>The </a:t>
            </a:r>
            <a:r>
              <a:rPr lang="en-US" sz="4000" dirty="0">
                <a:solidFill>
                  <a:srgbClr val="FF0000"/>
                </a:solidFill>
              </a:rPr>
              <a:t>zygote</a:t>
            </a:r>
            <a:r>
              <a:rPr lang="en-US" sz="4000" dirty="0"/>
              <a:t> is the first cell that develops into a new organism containing genetic information from both the </a:t>
            </a:r>
            <a:r>
              <a:rPr lang="en-US" sz="4000" dirty="0">
                <a:solidFill>
                  <a:srgbClr val="FF0000"/>
                </a:solidFill>
              </a:rPr>
              <a:t>sperm cell </a:t>
            </a:r>
            <a:r>
              <a:rPr lang="en-US" sz="4000" dirty="0"/>
              <a:t>and the </a:t>
            </a:r>
            <a:r>
              <a:rPr lang="en-US" sz="4000" dirty="0">
                <a:solidFill>
                  <a:srgbClr val="FF0000"/>
                </a:solidFill>
              </a:rPr>
              <a:t>egg cell</a:t>
            </a:r>
            <a:r>
              <a:rPr lang="en-US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8865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697" y="685800"/>
            <a:ext cx="9245836" cy="5029200"/>
          </a:xfrm>
        </p:spPr>
      </p:pic>
    </p:spTree>
    <p:extLst>
      <p:ext uri="{BB962C8B-B14F-4D97-AF65-F5344CB8AC3E}">
        <p14:creationId xmlns:p14="http://schemas.microsoft.com/office/powerpoint/2010/main" val="2007024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Gametes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sz="3600" dirty="0"/>
              <a:t>Humans have </a:t>
            </a:r>
            <a:r>
              <a:rPr lang="en-CA" sz="3600" dirty="0">
                <a:solidFill>
                  <a:srgbClr val="FF0000"/>
                </a:solidFill>
              </a:rPr>
              <a:t>46</a:t>
            </a:r>
            <a:r>
              <a:rPr lang="en-CA" sz="3600" dirty="0"/>
              <a:t> chromosomes that are organized into </a:t>
            </a:r>
            <a:r>
              <a:rPr lang="en-CA" sz="3600" dirty="0">
                <a:solidFill>
                  <a:srgbClr val="FF0000"/>
                </a:solidFill>
              </a:rPr>
              <a:t>23 pairs</a:t>
            </a:r>
          </a:p>
          <a:p>
            <a:r>
              <a:rPr lang="en-CA" sz="3600" dirty="0"/>
              <a:t>Chromosomes that are paired are called </a:t>
            </a:r>
            <a:r>
              <a:rPr lang="en-CA" sz="3600" dirty="0">
                <a:solidFill>
                  <a:srgbClr val="FF0000"/>
                </a:solidFill>
              </a:rPr>
              <a:t>homologous chromosomes.</a:t>
            </a:r>
          </a:p>
          <a:p>
            <a:r>
              <a:rPr lang="en-CA" sz="3600" dirty="0"/>
              <a:t>Homologous Chromosomes have </a:t>
            </a:r>
            <a:r>
              <a:rPr lang="en-CA" sz="3600" dirty="0">
                <a:solidFill>
                  <a:srgbClr val="FF0000"/>
                </a:solidFill>
              </a:rPr>
              <a:t>similar features </a:t>
            </a:r>
            <a:r>
              <a:rPr lang="en-CA" sz="3600" dirty="0"/>
              <a:t>and carry </a:t>
            </a:r>
            <a:r>
              <a:rPr lang="en-CA" sz="3600" dirty="0">
                <a:solidFill>
                  <a:srgbClr val="FF0000"/>
                </a:solidFill>
              </a:rPr>
              <a:t>similar genetic information</a:t>
            </a:r>
          </a:p>
          <a:p>
            <a:r>
              <a:rPr lang="en-CA" sz="3600" dirty="0"/>
              <a:t>During fertilization, each parent contributes one chromosome of </a:t>
            </a:r>
            <a:r>
              <a:rPr lang="en-CA" sz="3600" dirty="0">
                <a:solidFill>
                  <a:srgbClr val="FF0000"/>
                </a:solidFill>
              </a:rPr>
              <a:t>each pair.</a:t>
            </a:r>
          </a:p>
        </p:txBody>
      </p:sp>
    </p:spTree>
    <p:extLst>
      <p:ext uri="{BB962C8B-B14F-4D97-AF65-F5344CB8AC3E}">
        <p14:creationId xmlns:p14="http://schemas.microsoft.com/office/powerpoint/2010/main" val="683495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Gametes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331941" cy="4351338"/>
          </a:xfrm>
        </p:spPr>
        <p:txBody>
          <a:bodyPr>
            <a:noAutofit/>
          </a:bodyPr>
          <a:lstStyle/>
          <a:p>
            <a:r>
              <a:rPr lang="en-CA" sz="3600" dirty="0"/>
              <a:t>Cells with</a:t>
            </a:r>
            <a:r>
              <a:rPr lang="en-CA" sz="3600" dirty="0">
                <a:solidFill>
                  <a:srgbClr val="FF0000"/>
                </a:solidFill>
              </a:rPr>
              <a:t> half </a:t>
            </a:r>
            <a:r>
              <a:rPr lang="en-CA" sz="3600" dirty="0"/>
              <a:t>the normal number of chromosomes, such as gametes, are called </a:t>
            </a:r>
            <a:r>
              <a:rPr lang="en-CA" sz="3600" dirty="0">
                <a:solidFill>
                  <a:srgbClr val="FF0000"/>
                </a:solidFill>
              </a:rPr>
              <a:t>haploid</a:t>
            </a:r>
            <a:r>
              <a:rPr lang="en-CA" sz="3600" dirty="0"/>
              <a:t> cells</a:t>
            </a:r>
            <a:endParaRPr lang="en-CA" sz="3600" dirty="0">
              <a:solidFill>
                <a:srgbClr val="FF0000"/>
              </a:solidFill>
            </a:endParaRPr>
          </a:p>
          <a:p>
            <a:r>
              <a:rPr lang="en-CA" sz="3600" dirty="0"/>
              <a:t>Our body cells, which have a </a:t>
            </a:r>
            <a:r>
              <a:rPr lang="en-CA" sz="3600" dirty="0">
                <a:solidFill>
                  <a:srgbClr val="FF0000"/>
                </a:solidFill>
              </a:rPr>
              <a:t>full </a:t>
            </a:r>
            <a:r>
              <a:rPr lang="en-CA" sz="3600" dirty="0"/>
              <a:t>number of chromosomes, are called </a:t>
            </a:r>
            <a:r>
              <a:rPr lang="en-CA" sz="3600" dirty="0">
                <a:solidFill>
                  <a:srgbClr val="FF0000"/>
                </a:solidFill>
              </a:rPr>
              <a:t>diploid</a:t>
            </a:r>
            <a:r>
              <a:rPr lang="en-CA" sz="3600" dirty="0"/>
              <a:t> cells.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2519" y="2055468"/>
            <a:ext cx="5461686" cy="256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15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1974</TotalTime>
  <Words>248</Words>
  <Application>Microsoft Office PowerPoint</Application>
  <PresentationFormat>Widescreen</PresentationFormat>
  <Paragraphs>25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Lesson 1: Sexual Reproduction and Gametes</vt:lpstr>
      <vt:lpstr>Key Concepts</vt:lpstr>
      <vt:lpstr>PowerPoint Presentation</vt:lpstr>
      <vt:lpstr>Sexual Reproduction</vt:lpstr>
      <vt:lpstr>Sex Cells</vt:lpstr>
      <vt:lpstr>Sex Cells https://www.youtube.com/watch?v=kTy8HyrUY0w</vt:lpstr>
      <vt:lpstr>Fertilization</vt:lpstr>
      <vt:lpstr>PowerPoint Presentation</vt:lpstr>
      <vt:lpstr>The Role of Gametes</vt:lpstr>
      <vt:lpstr>The Role of Gametes</vt:lpstr>
    </vt:vector>
  </TitlesOfParts>
  <Company>sd57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5: Sexual Reproduction and Meiosis</dc:title>
  <dc:creator>7profile</dc:creator>
  <cp:lastModifiedBy>Greg Woolgar</cp:lastModifiedBy>
  <cp:revision>24</cp:revision>
  <cp:lastPrinted>2019-03-04T16:37:08Z</cp:lastPrinted>
  <dcterms:created xsi:type="dcterms:W3CDTF">2017-05-08T15:33:52Z</dcterms:created>
  <dcterms:modified xsi:type="dcterms:W3CDTF">2022-03-29T22:18:21Z</dcterms:modified>
</cp:coreProperties>
</file>