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0" r:id="rId5"/>
    <p:sldId id="263" r:id="rId6"/>
    <p:sldId id="264" r:id="rId7"/>
    <p:sldId id="265" r:id="rId8"/>
    <p:sldId id="266" r:id="rId9"/>
    <p:sldId id="267" r:id="rId10"/>
    <p:sldId id="285" r:id="rId11"/>
    <p:sldId id="268" r:id="rId12"/>
    <p:sldId id="269" r:id="rId13"/>
    <p:sldId id="283" r:id="rId14"/>
    <p:sldId id="284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974A7-A6AF-4DFF-9907-8C37117BD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653FB-21E9-4179-9733-E2248910F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36D5B-BB68-410B-8C7E-277CE33C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732C9-A51C-46A1-BC5F-8E1F5417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8FFE0-4060-48A6-9ED8-BEE3E1ED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7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F01B-ADCE-4960-9ABC-D19587010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7E8E7-CB83-40DA-BF03-38A76EFAA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A0105-18E6-45E4-91FF-299B2FA6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282F2-851E-46CC-8A8B-665C210E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62A76-8BC1-4B0E-9FCE-6E0003AF3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5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5249-185D-4900-BC26-62616C60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75979-A8D0-467F-A5EF-C99F5B812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8F1FA-3CAD-4D02-94D5-2D6B1B72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8FE44-287A-4DFD-8F71-CC87DDC9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2DBB6-5B4E-472F-BCA1-0B740BA74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3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2892-7E29-4C49-9FC0-83EAAFEE3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D5C6-2150-4F17-928A-9193B8AFC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2D609-475C-411A-AC0C-2E66C0B52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76854-B455-451A-8105-FABC01A67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87639-6D95-4F16-A612-69D18C382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61F95-40B7-482F-A257-A8BA0B90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6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D506B-2968-4A44-95C4-9525DBE5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D11D1-09A0-4165-906F-528FC0FC9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8BEF5-C870-4336-A815-E19DA8B39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DD0AB-A93F-41BB-8E35-4BC5199675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7D0FE5-F739-4141-932F-4F16B195BE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4B4A11-3533-40A4-ADA9-4142FD25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98EF43-EE54-4A2C-9A0B-A0CC429EB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AC053-6C5B-4B70-A83E-60D7F2449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DF793-E03B-48C0-8B64-356FD9B3E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486B87-DACA-445F-84DC-B7A82B0F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C5540-F878-4DBB-A38B-7A7DAADF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14ED3-8D74-472D-9501-CA1E38B1A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8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3E805F-5E18-45A1-8839-F36FE61F4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39FF10-E2DE-4168-B2F7-7595BA128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C79BC-8D22-48BB-AAA8-0894C48D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93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69F66-5772-4858-A203-3A9079650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3E0CE-3E87-47E2-A737-4F82C9CFB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B54C7-8543-4A6F-AA11-707CE6500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19943-3AFE-41ED-9C15-3EAA80AA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118F67-229F-4F5B-98E7-8D84FE2F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1B95D-B037-4B18-A43E-AB53FFB5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5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865A-6822-405F-978F-3D8FE005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1DFE5D-7F33-4A8F-9961-D394B67D99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CDB8C-3EAA-4ECB-916B-6F4C5E77F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9DED5-0D62-4D16-A7C6-17E61AC5D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13409-7325-4E4B-8776-442FEE45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580309-1FBB-4730-907A-69D941CB4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2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08B4-C7A3-48F9-8813-6D965E52F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F2A22-99E0-4665-859D-0D553FB8D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729D0-7014-4E85-84D0-58B1C5CD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A5339-8BA1-4A28-A987-6FA5A997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2FB72-7C2A-4184-BBF5-C64F424B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07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69F504-333D-4871-9312-D9FD401F91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13900-604C-43F0-9186-F0CB33509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CC22F-0B11-48D9-8FF0-3CDCE853A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A18A6-6A0F-4ED5-B3B6-25BB6CD4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D4757-BE3B-4590-A5AB-80ABD2CDA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2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88735-D76E-4D9B-985B-8E9D5DADE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2B065-57D8-422B-BFA0-FF34D4692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154AC-BEF5-4BD2-A69F-1329254B2C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1195C-F44C-4589-9AE1-3813D73DE92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07991-61F1-492E-A8D0-541B10163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B6BF8-F7EE-409A-A891-5B42C4424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3DCB6-5AA4-4242-A198-69662085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4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Gender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67DC0-D08B-43A2-807D-68EFECE5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Introduction to </a:t>
            </a:r>
            <a:r>
              <a:rPr lang="en-US">
                <a:solidFill>
                  <a:schemeClr val="bg1"/>
                </a:solidFill>
              </a:rPr>
              <a:t>Gender Unit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Day 1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8E8FA-9120-48F0-B738-5E8C8773D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9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CAF4A-3460-4D65-AE0E-6F154ABF5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86237-E1B2-4A04-9EDE-A06EE3862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33376" y="1143420"/>
            <a:ext cx="14053867" cy="4997855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What is gender X and why it matters to government and Defence">
            <a:extLst>
              <a:ext uri="{FF2B5EF4-FFF2-40B4-BE49-F238E27FC236}">
                <a16:creationId xmlns:a16="http://schemas.microsoft.com/office/drawing/2014/main" id="{D7DCA691-2D6C-4BBA-B4EF-CDE4AD69C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289345"/>
            <a:ext cx="10120312" cy="65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013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87771-C7D9-4CBC-8C5F-931FB877C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185" y="1314450"/>
            <a:ext cx="5380240" cy="577691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The gender binary is the classification of gender into two distinct, opposite forms of masculine and feminine, whether by social system, cultural belief, or both simultaneously. 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However, there is growing recognition of gender as bimodal or a spectrum rather than a binary.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What is gender X and why it matters to government and Defence">
            <a:extLst>
              <a:ext uri="{FF2B5EF4-FFF2-40B4-BE49-F238E27FC236}">
                <a16:creationId xmlns:a16="http://schemas.microsoft.com/office/drawing/2014/main" id="{4F634C92-32A1-4410-9406-3E50AE704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682960"/>
            <a:ext cx="5380240" cy="349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463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42491-4802-4A5F-8183-30CDE5624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40699-210E-4977-A08C-AD7B5D6FD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075" y="1758949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Binary means there are two categories and everyone fits into on of those two categories. </a:t>
            </a:r>
          </a:p>
        </p:txBody>
      </p:sp>
      <p:pic>
        <p:nvPicPr>
          <p:cNvPr id="2050" name="Picture 2" descr="What is Non-Binary? - Centre for Sexuality">
            <a:extLst>
              <a:ext uri="{FF2B5EF4-FFF2-40B4-BE49-F238E27FC236}">
                <a16:creationId xmlns:a16="http://schemas.microsoft.com/office/drawing/2014/main" id="{02252DB7-0468-4E9E-867E-990A320D0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3429000"/>
            <a:ext cx="28575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67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AB7A1-503B-4CC6-A7D4-161E137F1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Spectrum</a:t>
            </a:r>
          </a:p>
        </p:txBody>
      </p:sp>
      <p:pic>
        <p:nvPicPr>
          <p:cNvPr id="4100" name="Picture 4" descr="Binary blunders">
            <a:extLst>
              <a:ext uri="{FF2B5EF4-FFF2-40B4-BE49-F238E27FC236}">
                <a16:creationId xmlns:a16="http://schemas.microsoft.com/office/drawing/2014/main" id="{414FEF1F-5237-40BE-94A2-E4DA2B90A2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273" y="3895724"/>
            <a:ext cx="5249839" cy="27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92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A13DA-B1CF-4947-B1DD-19E8D5C0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Bimodal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2CA61-25A5-4BEA-A3A3-D1A9418FB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The Gender Spectrum: A Scientist Explains Why Gender Isn’t Binary">
            <a:extLst>
              <a:ext uri="{FF2B5EF4-FFF2-40B4-BE49-F238E27FC236}">
                <a16:creationId xmlns:a16="http://schemas.microsoft.com/office/drawing/2014/main" id="{2C9B7133-EB1B-485E-99AF-62D887954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96231"/>
            <a:ext cx="952500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794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4106-FEE5-46E7-8FE9-B2506B0CF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We’re going to look at how this gender binary impact our everyday lives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D1EF8-1138-427D-ADCB-9F479090A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7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17A68-1EB5-4528-9CFB-1392A3B9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your table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FDF7A-391E-4FE0-A14B-CC0155B0A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1795463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Grab two pieces of paper and, on each piece, draw a rectangle that leaves room to write on both the inside and the outside. </a:t>
            </a:r>
          </a:p>
          <a:p>
            <a:r>
              <a:rPr lang="en-US" dirty="0">
                <a:solidFill>
                  <a:schemeClr val="bg1"/>
                </a:solidFill>
              </a:rPr>
              <a:t>Label one box with this symbol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      </a:t>
            </a:r>
            <a:r>
              <a:rPr lang="en-US" dirty="0">
                <a:solidFill>
                  <a:schemeClr val="bg1"/>
                </a:solidFill>
              </a:rPr>
              <a:t> and the other with this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symbol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Graphic 4" descr="Male">
            <a:extLst>
              <a:ext uri="{FF2B5EF4-FFF2-40B4-BE49-F238E27FC236}">
                <a16:creationId xmlns:a16="http://schemas.microsoft.com/office/drawing/2014/main" id="{730EA4C0-CCEB-4135-AAC1-9E95B1924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2628900"/>
            <a:ext cx="590550" cy="590550"/>
          </a:xfrm>
          <a:prstGeom prst="rect">
            <a:avLst/>
          </a:prstGeom>
        </p:spPr>
      </p:pic>
      <p:pic>
        <p:nvPicPr>
          <p:cNvPr id="7" name="Graphic 6" descr="Female">
            <a:extLst>
              <a:ext uri="{FF2B5EF4-FFF2-40B4-BE49-F238E27FC236}">
                <a16:creationId xmlns:a16="http://schemas.microsoft.com/office/drawing/2014/main" id="{0316D3EB-BB54-4632-B353-C08099EDC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43163" y="3133725"/>
            <a:ext cx="59055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1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453F-9DB7-4739-94D1-983A520D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 a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91A46-F8FC-41AA-9731-68959037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With your table, brainstorm the stereotypes that we have for men and women, as you do this, write down the ideas your brainstorm on the inside of the box.</a:t>
            </a:r>
          </a:p>
          <a:p>
            <a:r>
              <a:rPr lang="en-US" dirty="0">
                <a:solidFill>
                  <a:schemeClr val="bg1"/>
                </a:solidFill>
              </a:rPr>
              <a:t>Thinking about what ideas we have of what makes someone “Masculine” and what makes someone “feminine”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Relationships, jobs, clothing, activities, sports, personality traits, </a:t>
            </a:r>
            <a:r>
              <a:rPr lang="en-US" dirty="0" err="1">
                <a:solidFill>
                  <a:schemeClr val="bg1"/>
                </a:solidFill>
              </a:rPr>
              <a:t>etc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072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F714-E1DF-41DD-8B27-8C4340CB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F0BD0-BBE5-4753-863D-D9D9E04F3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54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453F-9DB7-4739-94D1-983A520D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Take up as a class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91A46-F8FC-41AA-9731-68959037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Share out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Where do we learn this ideas from?</a:t>
            </a:r>
          </a:p>
        </p:txBody>
      </p:sp>
    </p:spTree>
    <p:extLst>
      <p:ext uri="{BB962C8B-B14F-4D97-AF65-F5344CB8AC3E}">
        <p14:creationId xmlns:p14="http://schemas.microsoft.com/office/powerpoint/2010/main" val="319849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F368E-5FCA-45D3-B3E3-BD1B46843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your groups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C160E-FEB7-4628-8C8C-B11515F7B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On the outside of your box, think about the way people who don’t meet these expectations are treated. What are they called by other people?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patterns or connections do you see?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20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F821-E253-425F-B8AB-3617643A0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Theories of Gender – video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8B5F3-C344-409F-9FB9-132807FF9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Gender Essentialism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Gender is the same as sex and based in biological criteria (e.g., what genitals you have and your chromosomes)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attributes distinct, intrinsic qualities to women and men. 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holds that there are certain universal, innate, biologically (or psychologically) based features of </a:t>
            </a:r>
            <a:r>
              <a:rPr lang="en-US" dirty="0">
                <a:solidFill>
                  <a:schemeClr val="bg1"/>
                </a:solidFill>
                <a:hlinkClick r:id="rId2" tooltip="Gen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gender</a:t>
            </a:r>
            <a:r>
              <a:rPr lang="en-US" dirty="0">
                <a:solidFill>
                  <a:schemeClr val="bg1"/>
                </a:solidFill>
              </a:rPr>
              <a:t> that are at the root of many of the group differences observed in the behavior of men and women</a:t>
            </a:r>
          </a:p>
        </p:txBody>
      </p:sp>
    </p:spTree>
    <p:extLst>
      <p:ext uri="{BB962C8B-B14F-4D97-AF65-F5344CB8AC3E}">
        <p14:creationId xmlns:p14="http://schemas.microsoft.com/office/powerpoint/2010/main" val="1292793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F714-E1DF-41DD-8B27-8C4340CB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F0BD0-BBE5-4753-863D-D9D9E04F3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42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7350" y="1465263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AGREE OR DISAGREE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285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TRUE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10733556" y="5106083"/>
            <a:ext cx="13738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FALSE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08880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7350" y="14652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gender has little or no impact on my everyday life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58797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People have expected me to act a certain way because of my gender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70810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7350" y="14652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 have been discouraged from participating in something because of my gender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56200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 have avoided certain activities or conversations because they do not conform to stereotypes of my gender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2648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Feminism is needed in 2022 to ensure gender equity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3877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Women have lower wages than men because women work in easier jobs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39535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Gender equality will come at a high cost for men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  <a:endParaRPr lang="en-US" sz="3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68740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There is too much emphasis on violence against women and girls and not enough attention given to violence against men and boys.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</a:p>
        </p:txBody>
      </p:sp>
    </p:spTree>
    <p:extLst>
      <p:ext uri="{BB962C8B-B14F-4D97-AF65-F5344CB8AC3E}">
        <p14:creationId xmlns:p14="http://schemas.microsoft.com/office/powerpoint/2010/main" val="4073086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197961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Gender roles are important and exist for a reason </a:t>
            </a:r>
          </a:p>
        </p:txBody>
      </p:sp>
      <p:pic>
        <p:nvPicPr>
          <p:cNvPr id="5" name="Graphic 4" descr="Line arrow Straight">
            <a:extLst>
              <a:ext uri="{FF2B5EF4-FFF2-40B4-BE49-F238E27FC236}">
                <a16:creationId xmlns:a16="http://schemas.microsoft.com/office/drawing/2014/main" id="{155847B5-00F0-4022-B827-F65C63F2B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5" y="5429250"/>
            <a:ext cx="914400" cy="91440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73A7EACD-0A64-4A35-AC6E-B160E6967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963275" y="54292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70C210-8FD1-4BEE-B3E5-A70837DDB682}"/>
              </a:ext>
            </a:extLst>
          </p:cNvPr>
          <p:cNvSpPr/>
          <p:nvPr/>
        </p:nvSpPr>
        <p:spPr>
          <a:xfrm>
            <a:off x="403288" y="4958834"/>
            <a:ext cx="15470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AGREE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BF8B-9276-449E-8C86-6EBD7A61AF62}"/>
              </a:ext>
            </a:extLst>
          </p:cNvPr>
          <p:cNvSpPr/>
          <p:nvPr/>
        </p:nvSpPr>
        <p:spPr>
          <a:xfrm>
            <a:off x="9885287" y="4958834"/>
            <a:ext cx="21559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DISAGREE </a:t>
            </a:r>
          </a:p>
        </p:txBody>
      </p:sp>
    </p:spTree>
    <p:extLst>
      <p:ext uri="{BB962C8B-B14F-4D97-AF65-F5344CB8AC3E}">
        <p14:creationId xmlns:p14="http://schemas.microsoft.com/office/powerpoint/2010/main" val="2757211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89C3-73F8-4ABA-B477-74D77072B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4313" y="912813"/>
            <a:ext cx="12620625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Choose one of the statements and write a persuasive paragraph defending your position: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777B62-5BA5-4F5B-AF4F-CA5FA9034A37}"/>
              </a:ext>
            </a:extLst>
          </p:cNvPr>
          <p:cNvSpPr/>
          <p:nvPr/>
        </p:nvSpPr>
        <p:spPr>
          <a:xfrm>
            <a:off x="272442" y="2749034"/>
            <a:ext cx="113251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My gender has little or no impact on my everyday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People have expected me to act a certain way because of my gender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 have been discouraged from participating in something because of my gender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 have avoided certain activities or conversations because they do not conform to stereotypes of my gender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Feminism is needed in 2022 to ensure gender equity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Women have lower wages than men because women work in easier jobs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Gender equality will come at a high cost for men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Gender roles are important and exist for a reason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There is too much emphasis on violence against women and girls and not enough attention given to violence against men and boys.</a:t>
            </a:r>
          </a:p>
          <a:p>
            <a:pPr algn="ctr"/>
            <a:endParaRPr lang="en-US" sz="2400" b="1" u="sng" dirty="0">
              <a:solidFill>
                <a:srgbClr val="FF0000"/>
              </a:solidFill>
            </a:endParaRPr>
          </a:p>
          <a:p>
            <a:pPr algn="ctr"/>
            <a:r>
              <a:rPr lang="en-US" sz="2400" b="1" u="sng" dirty="0">
                <a:solidFill>
                  <a:srgbClr val="FF0000"/>
                </a:solidFill>
              </a:rPr>
              <a:t>PUT </a:t>
            </a:r>
            <a:r>
              <a:rPr lang="en-US" sz="2400" b="1" u="sng">
                <a:solidFill>
                  <a:srgbClr val="FF0000"/>
                </a:solidFill>
              </a:rPr>
              <a:t>THIS IN </a:t>
            </a:r>
            <a:r>
              <a:rPr lang="en-US" sz="2400" b="1" u="sng" dirty="0">
                <a:solidFill>
                  <a:srgbClr val="FF0000"/>
                </a:solidFill>
              </a:rPr>
              <a:t>YOUR PORTFLIO WITH THE TITLE “AGREE/DISAGREE”</a:t>
            </a:r>
          </a:p>
          <a:p>
            <a:pPr algn="ctr"/>
            <a:r>
              <a:rPr lang="en-US" sz="2400" b="1" u="sng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0871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630</Words>
  <Application>Microsoft Office PowerPoint</Application>
  <PresentationFormat>Widescreen</PresentationFormat>
  <Paragraphs>78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Introduction to Gender Unit Day 1 </vt:lpstr>
      <vt:lpstr>PowerPoint Presentation</vt:lpstr>
      <vt:lpstr>PowerPoint Presentation</vt:lpstr>
      <vt:lpstr>Binary</vt:lpstr>
      <vt:lpstr>Spectrum</vt:lpstr>
      <vt:lpstr>Bimodal</vt:lpstr>
      <vt:lpstr>We’re going to look at how this gender binary impact our everyday lives </vt:lpstr>
      <vt:lpstr>In your table groups</vt:lpstr>
      <vt:lpstr>As a group</vt:lpstr>
      <vt:lpstr>Day 2</vt:lpstr>
      <vt:lpstr>Take up as a class </vt:lpstr>
      <vt:lpstr>In your groups  </vt:lpstr>
      <vt:lpstr>Theories of Gender – video and questions</vt:lpstr>
      <vt:lpstr>Day 2</vt:lpstr>
      <vt:lpstr>AGREE OR DISAGREE </vt:lpstr>
      <vt:lpstr>My gender has little or no impact on my everyday life </vt:lpstr>
      <vt:lpstr>People have expected me to act a certain way because of my gender </vt:lpstr>
      <vt:lpstr>I have been discouraged from participating in something because of my gender</vt:lpstr>
      <vt:lpstr>I have avoided certain activities or conversations because they do not conform to stereotypes of my gender </vt:lpstr>
      <vt:lpstr>Feminism is needed in 2022 to ensure gender equity </vt:lpstr>
      <vt:lpstr>Women have lower wages than men because women work in easier jobs</vt:lpstr>
      <vt:lpstr>Gender equality will come at a high cost for men </vt:lpstr>
      <vt:lpstr>There is too much emphasis on violence against women and girls and not enough attention given to violence against men and boys.</vt:lpstr>
      <vt:lpstr>Gender roles are important and exist for a reason </vt:lpstr>
      <vt:lpstr>Choose one of the statements and write a persuasive paragraph defending your position: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Gender Unit</dc:title>
  <dc:creator>Mary Lawrence</dc:creator>
  <cp:lastModifiedBy>Mary Lawrence</cp:lastModifiedBy>
  <cp:revision>12</cp:revision>
  <dcterms:created xsi:type="dcterms:W3CDTF">2023-01-02T21:41:00Z</dcterms:created>
  <dcterms:modified xsi:type="dcterms:W3CDTF">2024-01-08T18:21:55Z</dcterms:modified>
</cp:coreProperties>
</file>