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y Lawrence" initials="ML" lastIdx="1" clrIdx="0">
    <p:extLst>
      <p:ext uri="{19B8F6BF-5375-455C-9EA6-DF929625EA0E}">
        <p15:presenceInfo xmlns:p15="http://schemas.microsoft.com/office/powerpoint/2012/main" userId="S-1-5-21-3628955406-3589182558-1490908871-116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66" d="100"/>
          <a:sy n="66" d="100"/>
        </p:scale>
        <p:origin x="600" y="5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01-02T17:46:48.789" idx="1">
    <p:pos x="10" y="10"/>
    <p:text/>
    <p:extLst>
      <p:ext uri="{C676402C-5697-4E1C-873F-D02D1690AC5C}">
        <p15:threadingInfo xmlns:p15="http://schemas.microsoft.com/office/powerpoint/2012/main" timeZoneBias="36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9AA750-6330-4669-93FF-07C029B165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64080E-DC19-4BD2-AD66-B5A9CE5CCE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F0FBE0-7828-41B9-A1ED-46A3E24B49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F501B-4266-4397-A706-FF439760CFD6}" type="datetimeFigureOut">
              <a:rPr lang="en-US" smtClean="0"/>
              <a:t>1/2/2023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969448-6F91-4910-82FB-4510E62C8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CC756F-9284-4333-8B61-BBA54A458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3F887-20D0-4A31-B583-1E01FA14C2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3664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A89280-1B02-4367-8C3D-5138C4378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927E93-25D8-46B7-B606-FE2A270397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BBEABE-8CCA-41D4-9449-1051976E99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F501B-4266-4397-A706-FF439760CFD6}" type="datetimeFigureOut">
              <a:rPr lang="en-US" smtClean="0"/>
              <a:t>1/2/2023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E212FD-157B-4A1A-9CB9-487815A313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5B8169-933F-476B-8AD3-2901D66057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3F887-20D0-4A31-B583-1E01FA14C2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899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A27F5-056A-4DB1-ABBB-D956AE9FA1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55289F-0A06-42DD-A3A0-02FBFD4C2E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2E040D-552B-4E22-8F42-B212AD8727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F501B-4266-4397-A706-FF439760CFD6}" type="datetimeFigureOut">
              <a:rPr lang="en-US" smtClean="0"/>
              <a:t>1/2/2023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99D0FD-DA4C-43F4-908C-A3B9B430A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E4753F-8C0A-4815-BDF8-C851373D9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3F887-20D0-4A31-B583-1E01FA14C2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292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6A2BE-27D3-4467-9A89-43054C732A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C3E2AB-ACD9-49D1-AF7A-F3F8814F1E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0AA4C3-7CBC-4F1A-B0C0-F1FD85CE71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7F973F-C8BB-48E9-8BB3-584C2D4A73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F501B-4266-4397-A706-FF439760CFD6}" type="datetimeFigureOut">
              <a:rPr lang="en-US" smtClean="0"/>
              <a:t>1/2/2023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EF5541-28FE-4F1E-B17F-4CF8DED3B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FE7CE7-1F90-4BE5-B5C3-F34AA5A15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3F887-20D0-4A31-B583-1E01FA14C2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8555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FF1A9-2B9F-43D2-8DEA-AA0E3CC4A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04E2D6-A82F-468C-A3D6-3B5D0D2D3E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D7354D-53CC-4A63-9905-9E30E78C09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78DEF9-A777-4472-B00F-6297EEE9F7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1F6907-CDEC-4629-902A-1A5CC879F78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4583B23-54A0-4700-BA13-69E9E8C99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F501B-4266-4397-A706-FF439760CFD6}" type="datetimeFigureOut">
              <a:rPr lang="en-US" smtClean="0"/>
              <a:t>1/2/2023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A8B2503-B4E2-48AA-8F49-6DF2E6BED4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19C3F45-D0A7-4EC4-BFE2-0E5F04FCC6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3F887-20D0-4A31-B583-1E01FA14C2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6685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4FE3B-A4A8-44C1-980C-CEFAFF69E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5F4211-B8F9-40C4-8CA2-9315E29D7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F501B-4266-4397-A706-FF439760CFD6}" type="datetimeFigureOut">
              <a:rPr lang="en-US" smtClean="0"/>
              <a:t>1/2/2023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B1C93A-B07C-422A-AE66-657322FF51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354027-14ED-4B7B-BEC5-297BE0589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3F887-20D0-4A31-B583-1E01FA14C2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6541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C4CABC9-3D4D-4D60-8D7B-CD833128FA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F501B-4266-4397-A706-FF439760CFD6}" type="datetimeFigureOut">
              <a:rPr lang="en-US" smtClean="0"/>
              <a:t>1/2/2023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2202B08-A37B-46B9-826C-2C1D15E30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2164BE-FCA2-4031-8164-672AE66AE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3F887-20D0-4A31-B583-1E01FA14C2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841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7CF343-FD8E-4476-A7E1-0F373B5160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4BFA4F-B2B2-473B-9AED-4DB38926DC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BC77DD-A49C-4DEA-AA2D-5AC32C5F80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78C862-5D61-4F78-8039-406E08001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F501B-4266-4397-A706-FF439760CFD6}" type="datetimeFigureOut">
              <a:rPr lang="en-US" smtClean="0"/>
              <a:t>1/2/2023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C8A697-3850-47C0-AAB0-3DE007386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230227-EF2B-4916-BC92-2FB30A4336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3F887-20D0-4A31-B583-1E01FA14C2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673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0E0B12-E16E-4274-ACDA-03E65E295A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5DE4AD-2C04-4451-A235-5518B1F537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DFB235-B605-4569-8318-0D9B214454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4D7FCB-8670-47F7-B37D-87BFB871A7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F501B-4266-4397-A706-FF439760CFD6}" type="datetimeFigureOut">
              <a:rPr lang="en-US" smtClean="0"/>
              <a:t>1/2/2023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E3866E-B668-4BCD-8E80-446C6CF87A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96618A-AD98-40B8-906A-EFF345759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3F887-20D0-4A31-B583-1E01FA14C2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2053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92D1FB-730B-43FF-A7FD-5BF1905F3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015052-AFB2-4176-8C03-B445B4D3BB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AA226C-A6B2-435A-9A92-9DD6FC53F1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F501B-4266-4397-A706-FF439760CFD6}" type="datetimeFigureOut">
              <a:rPr lang="en-US" smtClean="0"/>
              <a:t>1/2/2023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B375C7-1EEC-4C36-9BB7-11F227BBCB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30E72A-8076-4056-8527-84593969F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3F887-20D0-4A31-B583-1E01FA14C2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9871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B4E084F-8A43-4FFE-92CF-00A42463FDB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75564B-A6FB-41AD-8798-CC2E158018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0FB294-081B-499E-993D-17D11E0C6F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F501B-4266-4397-A706-FF439760CFD6}" type="datetimeFigureOut">
              <a:rPr lang="en-US" smtClean="0"/>
              <a:t>1/2/2023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A2F0F5-2B34-4536-8126-5565615086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3DB92F-92F6-49E9-A02F-6871C4A339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3F887-20D0-4A31-B583-1E01FA14C2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10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44AC5BC-9B30-4C38-A167-D0529A44A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26FA94-DADE-4465-920E-082D4E03D6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33FC5-1276-446B-823F-C27FB3BC88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0F501B-4266-4397-A706-FF439760CFD6}" type="datetimeFigureOut">
              <a:rPr lang="en-US" smtClean="0"/>
              <a:t>1/2/2023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DBC364-C1AA-4C42-80FC-997E46590A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093D78-FB30-4059-84E1-1A94DC1CAE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23F887-20D0-4A31-B583-1E01FA14C2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73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76099-887C-4342-B89F-3B7C354E9CE4}"/>
              </a:ext>
            </a:extLst>
          </p:cNvPr>
          <p:cNvSpPr>
            <a:spLocks noGrp="1"/>
          </p:cNvSpPr>
          <p:nvPr>
            <p:ph type="ctrTitle"/>
          </p:nvPr>
        </p:nvSpPr>
        <p:spPr/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/>
              <a:t>Feminism: Big Ideas and the Three Waves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CF5B3B-1B4B-4779-AE8E-97DAAFCA33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24050" y="3678238"/>
            <a:ext cx="9144000" cy="165576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1015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D58CBE-5822-40B5-BB31-44BC61B94F3E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b="1" dirty="0"/>
              <a:t>What is feminism? What does it mean to different people?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98FDB3-E3BF-4BCD-B426-B0346DA50D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0798" y="2505657"/>
            <a:ext cx="10515600" cy="2005595"/>
          </a:xfr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lvl="0"/>
            <a:r>
              <a:rPr lang="en-US" dirty="0"/>
              <a:t>“The belief that men and women should have equal _________________ and ____________________.”</a:t>
            </a:r>
          </a:p>
          <a:p>
            <a:pPr lvl="0"/>
            <a:r>
              <a:rPr lang="en-US" dirty="0"/>
              <a:t>Feminism is actually many ____________________ that are as diverse as there are women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8100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D58CBE-5822-40B5-BB31-44BC61B94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571859" cy="1483046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4800" b="1" dirty="0"/>
              <a:t>What is “Patriarchy”?</a:t>
            </a:r>
            <a:endParaRPr lang="en-US" sz="4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98FDB3-E3BF-4BCD-B426-B0346DA50D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54244"/>
            <a:ext cx="10875380" cy="4578050"/>
          </a:xfr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lvl="0"/>
            <a:r>
              <a:rPr lang="en-US" sz="2400" dirty="0"/>
              <a:t>“The </a:t>
            </a:r>
            <a:r>
              <a:rPr lang="en-US" sz="2400" b="1" u="sng" dirty="0"/>
              <a:t>cultural</a:t>
            </a:r>
            <a:r>
              <a:rPr lang="en-US" sz="2400" dirty="0"/>
              <a:t> and </a:t>
            </a:r>
            <a:r>
              <a:rPr lang="en-US" sz="2400" b="1" u="sng" dirty="0"/>
              <a:t>societal</a:t>
            </a:r>
            <a:r>
              <a:rPr lang="en-US" sz="2400" dirty="0"/>
              <a:t> systems of power that privilege male power and oppress and disadvantage women.  Patriarchy also </a:t>
            </a:r>
            <a:r>
              <a:rPr lang="en-US" sz="2400" dirty="0" err="1"/>
              <a:t>reforces</a:t>
            </a:r>
            <a:r>
              <a:rPr lang="en-US" sz="2400" dirty="0"/>
              <a:t> gender roles that may marginalize different types of men in different ways as well.”</a:t>
            </a:r>
          </a:p>
          <a:p>
            <a:pPr lvl="0"/>
            <a:r>
              <a:rPr lang="en-US" sz="2400" dirty="0"/>
              <a:t>There is difference between </a:t>
            </a:r>
            <a:r>
              <a:rPr lang="en-US" sz="2400" b="1" u="sng" dirty="0"/>
              <a:t>patriarchy</a:t>
            </a:r>
            <a:r>
              <a:rPr lang="en-US" sz="2400" dirty="0"/>
              <a:t> and men</a:t>
            </a:r>
          </a:p>
          <a:p>
            <a:pPr lvl="0"/>
            <a:r>
              <a:rPr lang="en-US" sz="2400" dirty="0"/>
              <a:t>Men </a:t>
            </a:r>
            <a:r>
              <a:rPr lang="en-US" sz="2400" b="1" u="sng" dirty="0"/>
              <a:t>benefit</a:t>
            </a:r>
            <a:r>
              <a:rPr lang="en-US" sz="2400" dirty="0"/>
              <a:t> from patriarchy even if we are working </a:t>
            </a:r>
            <a:r>
              <a:rPr lang="en-US" sz="2400" b="1" u="sng" dirty="0"/>
              <a:t>against</a:t>
            </a:r>
            <a:r>
              <a:rPr lang="en-US" sz="2400" dirty="0"/>
              <a:t> it or don’t buy into it </a:t>
            </a:r>
          </a:p>
          <a:p>
            <a:pPr lvl="0"/>
            <a:r>
              <a:rPr lang="en-US" sz="2400" dirty="0"/>
              <a:t>Lots of people perpetuate patriarchy without doing it </a:t>
            </a:r>
            <a:r>
              <a:rPr lang="en-US" sz="2400" b="1" u="sng" dirty="0"/>
              <a:t>intentionally</a:t>
            </a:r>
            <a:endParaRPr lang="en-US" sz="2400" dirty="0"/>
          </a:p>
          <a:p>
            <a:pPr lvl="0"/>
            <a:r>
              <a:rPr lang="en-US" sz="2400" dirty="0"/>
              <a:t>Some men perpetuate patriarchy because they feel entitled to certain power</a:t>
            </a:r>
          </a:p>
          <a:p>
            <a:pPr lvl="0"/>
            <a:r>
              <a:rPr lang="en-US" sz="2400" dirty="0"/>
              <a:t>“Patriarchy knows no </a:t>
            </a:r>
            <a:r>
              <a:rPr lang="en-US" sz="2400" b="1" u="sng" dirty="0"/>
              <a:t>gender</a:t>
            </a:r>
            <a:r>
              <a:rPr lang="en-US" sz="2400" dirty="0"/>
              <a:t>” – both men and women can enforce </a:t>
            </a:r>
            <a:r>
              <a:rPr lang="en-US" sz="2400" dirty="0" err="1"/>
              <a:t>patriarchical</a:t>
            </a:r>
            <a:r>
              <a:rPr lang="en-US" sz="2400" dirty="0"/>
              <a:t> roles</a:t>
            </a:r>
          </a:p>
          <a:p>
            <a:pPr lvl="1"/>
            <a:r>
              <a:rPr lang="en-US" dirty="0"/>
              <a:t>External and internal oppression</a:t>
            </a:r>
          </a:p>
          <a:p>
            <a:pPr lvl="1"/>
            <a:r>
              <a:rPr lang="en-US" dirty="0"/>
              <a:t>This includes gender roles placed on men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298716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D58CBE-5822-40B5-BB31-44BC61B94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571859" cy="1483046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4800" dirty="0"/>
              <a:t>Intersectionality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98FDB3-E3BF-4BCD-B426-B0346DA50D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54244"/>
            <a:ext cx="10875380" cy="4578050"/>
          </a:xfr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lvl="0"/>
            <a:r>
              <a:rPr lang="en-US" dirty="0"/>
              <a:t>A recognition of </a:t>
            </a:r>
            <a:r>
              <a:rPr lang="en-US" sz="3200" i="1" dirty="0"/>
              <a:t>Intersectionality </a:t>
            </a:r>
            <a:r>
              <a:rPr lang="en-US" sz="3200" dirty="0"/>
              <a:t>is knowing </a:t>
            </a:r>
            <a:r>
              <a:rPr lang="en-US" dirty="0"/>
              <a:t>that different types of oppression are not separate, but work in together with each other</a:t>
            </a:r>
          </a:p>
          <a:p>
            <a:pPr lvl="1"/>
            <a:r>
              <a:rPr lang="en-US" dirty="0"/>
              <a:t>1. Imperialism (or </a:t>
            </a:r>
            <a:r>
              <a:rPr lang="en-US" sz="2800" b="1" u="sng" dirty="0"/>
              <a:t>colonialism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2. White </a:t>
            </a:r>
            <a:r>
              <a:rPr lang="en-US" sz="2800" b="1" u="sng" dirty="0"/>
              <a:t>supremacy</a:t>
            </a:r>
            <a:r>
              <a:rPr lang="en-US" sz="2800" dirty="0"/>
              <a:t> and racism</a:t>
            </a:r>
            <a:r>
              <a:rPr lang="en-US" dirty="0"/>
              <a:t> - the idea, implicit or explicit that white people or culture are better than other people or cultures)</a:t>
            </a:r>
          </a:p>
          <a:p>
            <a:pPr lvl="1"/>
            <a:r>
              <a:rPr lang="en-US" dirty="0"/>
              <a:t>3. wealth – and economic system that focuses on money and profit, often times at the </a:t>
            </a:r>
            <a:r>
              <a:rPr lang="en-US" sz="2800" b="1" u="sng" dirty="0"/>
              <a:t>expense</a:t>
            </a:r>
            <a:r>
              <a:rPr lang="en-US" dirty="0"/>
              <a:t> of human and environmental well being</a:t>
            </a:r>
          </a:p>
          <a:p>
            <a:pPr lvl="1"/>
            <a:r>
              <a:rPr lang="en-US" dirty="0"/>
              <a:t>4. Patriarchy – please see above</a:t>
            </a:r>
          </a:p>
        </p:txBody>
      </p:sp>
    </p:spTree>
    <p:extLst>
      <p:ext uri="{BB962C8B-B14F-4D97-AF65-F5344CB8AC3E}">
        <p14:creationId xmlns:p14="http://schemas.microsoft.com/office/powerpoint/2010/main" val="15197863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D58CBE-5822-40B5-BB31-44BC61B94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571859" cy="1483046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4800" dirty="0"/>
              <a:t>First Wave of Feminism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98FDB3-E3BF-4BCD-B426-B0346DA50D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54244"/>
            <a:ext cx="10875380" cy="4578050"/>
          </a:xfr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lvl="0"/>
            <a:r>
              <a:rPr lang="en-US" b="1" dirty="0"/>
              <a:t>First Wave (1830s – 1940s)</a:t>
            </a:r>
            <a:endParaRPr lang="en-US" dirty="0"/>
          </a:p>
          <a:p>
            <a:pPr lvl="1"/>
            <a:r>
              <a:rPr lang="en-US" dirty="0"/>
              <a:t>Focus on women’s </a:t>
            </a:r>
            <a:r>
              <a:rPr lang="en-US" sz="2800" b="1" u="sng" dirty="0" err="1"/>
              <a:t>sufferage</a:t>
            </a:r>
            <a:r>
              <a:rPr lang="en-US" dirty="0"/>
              <a:t> (getting the right to vote)</a:t>
            </a:r>
          </a:p>
          <a:p>
            <a:pPr lvl="2"/>
            <a:r>
              <a:rPr lang="en-US" dirty="0"/>
              <a:t>In Canada, some people say women got the right to vote in 1917, but this is not totally correct.  White women got the right to vote.</a:t>
            </a:r>
          </a:p>
          <a:p>
            <a:pPr lvl="2"/>
            <a:r>
              <a:rPr lang="en-US" dirty="0"/>
              <a:t>Asian women did not get the right to vote until </a:t>
            </a:r>
            <a:r>
              <a:rPr lang="en-US" sz="2400" b="1" u="sng" dirty="0"/>
              <a:t>1948</a:t>
            </a:r>
            <a:r>
              <a:rPr lang="en-US" dirty="0"/>
              <a:t>.</a:t>
            </a:r>
          </a:p>
          <a:p>
            <a:pPr lvl="2"/>
            <a:r>
              <a:rPr lang="en-US" dirty="0"/>
              <a:t>Aboriginal women didn’t get the right to vote until </a:t>
            </a:r>
            <a:r>
              <a:rPr lang="en-US" sz="2400" b="1" u="sng" dirty="0"/>
              <a:t>1960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Also looked at women’s equal property and </a:t>
            </a:r>
            <a:r>
              <a:rPr lang="en-US" sz="2800" b="1" u="sng" dirty="0"/>
              <a:t>contract</a:t>
            </a:r>
            <a:r>
              <a:rPr lang="en-US" dirty="0"/>
              <a:t> rights</a:t>
            </a:r>
          </a:p>
        </p:txBody>
      </p:sp>
    </p:spTree>
    <p:extLst>
      <p:ext uri="{BB962C8B-B14F-4D97-AF65-F5344CB8AC3E}">
        <p14:creationId xmlns:p14="http://schemas.microsoft.com/office/powerpoint/2010/main" val="13932154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D58CBE-5822-40B5-BB31-44BC61B94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571859" cy="1483046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4800" dirty="0"/>
              <a:t>Second Wave of Feminism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98FDB3-E3BF-4BCD-B426-B0346DA50D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54244"/>
            <a:ext cx="10875380" cy="4578050"/>
          </a:xfr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dirty="0"/>
              <a:t> </a:t>
            </a:r>
          </a:p>
          <a:p>
            <a:pPr lvl="0"/>
            <a:r>
              <a:rPr lang="en-US" b="1" dirty="0"/>
              <a:t>Second Wave (1960 - 1980s)</a:t>
            </a:r>
            <a:endParaRPr lang="en-US" dirty="0"/>
          </a:p>
          <a:p>
            <a:pPr lvl="1"/>
            <a:r>
              <a:rPr lang="en-US" dirty="0" err="1"/>
              <a:t>Focussed</a:t>
            </a:r>
            <a:r>
              <a:rPr lang="en-US" dirty="0"/>
              <a:t> on </a:t>
            </a:r>
            <a:r>
              <a:rPr lang="en-US" sz="2800" b="1" u="sng" dirty="0"/>
              <a:t>workplace</a:t>
            </a:r>
            <a:r>
              <a:rPr lang="en-US" dirty="0"/>
              <a:t>, sexuality, </a:t>
            </a:r>
            <a:r>
              <a:rPr lang="en-US" sz="2800" b="1" u="sng" dirty="0"/>
              <a:t>family</a:t>
            </a:r>
            <a:r>
              <a:rPr lang="en-US" dirty="0"/>
              <a:t>, and reproductive rights</a:t>
            </a:r>
          </a:p>
          <a:p>
            <a:pPr lvl="1"/>
            <a:r>
              <a:rPr lang="en-US" dirty="0"/>
              <a:t>“Women” should be allowed to leave the home and work if they wish</a:t>
            </a:r>
          </a:p>
          <a:p>
            <a:pPr lvl="1"/>
            <a:r>
              <a:rPr lang="en-US" dirty="0"/>
              <a:t>Equal </a:t>
            </a:r>
            <a:r>
              <a:rPr lang="en-US" sz="2800" b="1" u="sng" dirty="0"/>
              <a:t>pay</a:t>
            </a:r>
            <a:r>
              <a:rPr lang="en-US" dirty="0"/>
              <a:t> for equal work</a:t>
            </a:r>
          </a:p>
          <a:p>
            <a:pPr lvl="1"/>
            <a:r>
              <a:rPr lang="en-US" dirty="0"/>
              <a:t>Focus on domestic violence</a:t>
            </a:r>
          </a:p>
          <a:p>
            <a:pPr lvl="1"/>
            <a:r>
              <a:rPr lang="en-US" dirty="0"/>
              <a:t>Focus on </a:t>
            </a:r>
            <a:r>
              <a:rPr lang="en-US" sz="2800" b="1" u="sng" dirty="0"/>
              <a:t>birth</a:t>
            </a:r>
            <a:r>
              <a:rPr lang="en-US" sz="2800" dirty="0"/>
              <a:t> </a:t>
            </a:r>
            <a:r>
              <a:rPr lang="en-US" sz="2800" b="1" u="sng" dirty="0"/>
              <a:t>control</a:t>
            </a:r>
            <a:r>
              <a:rPr lang="en-US" dirty="0"/>
              <a:t> and </a:t>
            </a:r>
            <a:r>
              <a:rPr lang="en-US" sz="2800" b="1" u="sng" dirty="0"/>
              <a:t>abortion</a:t>
            </a:r>
            <a:r>
              <a:rPr lang="en-US" dirty="0"/>
              <a:t> rights</a:t>
            </a:r>
          </a:p>
        </p:txBody>
      </p:sp>
    </p:spTree>
    <p:extLst>
      <p:ext uri="{BB962C8B-B14F-4D97-AF65-F5344CB8AC3E}">
        <p14:creationId xmlns:p14="http://schemas.microsoft.com/office/powerpoint/2010/main" val="35476370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D58CBE-5822-40B5-BB31-44BC61B94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571859" cy="1483046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4800" dirty="0"/>
              <a:t>Third Wave of Feminism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98FDB3-E3BF-4BCD-B426-B0346DA50D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54244"/>
            <a:ext cx="10875380" cy="4578050"/>
          </a:xfr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lvl="0"/>
            <a:r>
              <a:rPr lang="en-US" b="1" dirty="0"/>
              <a:t>Third Wave (early </a:t>
            </a:r>
            <a:r>
              <a:rPr lang="en-US" sz="3200" b="1" u="sng" dirty="0"/>
              <a:t>1990s</a:t>
            </a:r>
            <a:r>
              <a:rPr lang="en-US" b="1" dirty="0"/>
              <a:t> - present)</a:t>
            </a:r>
            <a:endParaRPr lang="en-US" dirty="0"/>
          </a:p>
          <a:p>
            <a:pPr lvl="1"/>
            <a:r>
              <a:rPr lang="en-US" dirty="0"/>
              <a:t>A reaction to the perceived </a:t>
            </a:r>
            <a:r>
              <a:rPr lang="en-US" sz="2800" b="1" u="sng" dirty="0"/>
              <a:t>failings</a:t>
            </a:r>
            <a:r>
              <a:rPr lang="en-US" dirty="0"/>
              <a:t> of the Second Wave of feminism (which was very white and excluded all sorts of women, including women of </a:t>
            </a:r>
            <a:r>
              <a:rPr lang="en-US" sz="2800" b="1" u="sng" dirty="0" err="1"/>
              <a:t>colour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Has extended into and focus on :</a:t>
            </a:r>
          </a:p>
          <a:p>
            <a:pPr lvl="2"/>
            <a:r>
              <a:rPr lang="en-US" sz="2400" b="1" u="sng" dirty="0"/>
              <a:t>Gendered</a:t>
            </a:r>
            <a:r>
              <a:rPr lang="en-US" sz="2400" dirty="0"/>
              <a:t> </a:t>
            </a:r>
            <a:r>
              <a:rPr lang="en-US" sz="2400" b="1" u="sng" dirty="0"/>
              <a:t>violence</a:t>
            </a:r>
            <a:r>
              <a:rPr lang="en-US" dirty="0"/>
              <a:t> (including sexual assault and rape)</a:t>
            </a:r>
          </a:p>
          <a:p>
            <a:pPr lvl="2"/>
            <a:r>
              <a:rPr lang="en-US" b="1" u="sng" dirty="0"/>
              <a:t>Queer</a:t>
            </a:r>
            <a:r>
              <a:rPr lang="en-US" dirty="0"/>
              <a:t> </a:t>
            </a:r>
            <a:r>
              <a:rPr lang="en-US" b="1" u="sng" dirty="0"/>
              <a:t>theory</a:t>
            </a:r>
            <a:endParaRPr lang="en-US" sz="1800" dirty="0"/>
          </a:p>
          <a:p>
            <a:pPr lvl="2"/>
            <a:r>
              <a:rPr lang="en-US" dirty="0"/>
              <a:t>Abolishing </a:t>
            </a:r>
            <a:r>
              <a:rPr lang="en-US" sz="2400" b="1" u="sng" dirty="0"/>
              <a:t>gender</a:t>
            </a:r>
            <a:r>
              <a:rPr lang="en-US" dirty="0"/>
              <a:t> roles and stereotypes for all people</a:t>
            </a:r>
          </a:p>
          <a:p>
            <a:pPr lvl="2"/>
            <a:r>
              <a:rPr lang="en-US" dirty="0"/>
              <a:t>Reclaiming derogatory terms (like “slut”)</a:t>
            </a:r>
          </a:p>
          <a:p>
            <a:pPr lvl="2"/>
            <a:r>
              <a:rPr lang="en-US" dirty="0"/>
              <a:t>Conflicting explorations of the morality of </a:t>
            </a:r>
            <a:r>
              <a:rPr lang="en-US" sz="2400" b="1" u="sng" dirty="0"/>
              <a:t>sex</a:t>
            </a:r>
            <a:r>
              <a:rPr lang="en-US" sz="2400" dirty="0"/>
              <a:t> </a:t>
            </a:r>
            <a:r>
              <a:rPr lang="en-US" sz="2400" b="1" u="sng" dirty="0"/>
              <a:t>work</a:t>
            </a:r>
            <a:endParaRPr lang="en-US" dirty="0"/>
          </a:p>
          <a:p>
            <a:pPr lvl="2"/>
            <a:r>
              <a:rPr lang="en-US" dirty="0"/>
              <a:t>Gender and identity beyond the </a:t>
            </a:r>
            <a:r>
              <a:rPr lang="en-US" sz="2400" b="1" u="sng" dirty="0"/>
              <a:t>binary</a:t>
            </a:r>
            <a:endParaRPr lang="en-US" dirty="0"/>
          </a:p>
          <a:p>
            <a:pPr lvl="2"/>
            <a:r>
              <a:rPr lang="en-US"/>
              <a:t>Intersectionality</a:t>
            </a:r>
          </a:p>
        </p:txBody>
      </p:sp>
    </p:spTree>
    <p:extLst>
      <p:ext uri="{BB962C8B-B14F-4D97-AF65-F5344CB8AC3E}">
        <p14:creationId xmlns:p14="http://schemas.microsoft.com/office/powerpoint/2010/main" val="695269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472</Words>
  <Application>Microsoft Office PowerPoint</Application>
  <PresentationFormat>Widescreen</PresentationFormat>
  <Paragraphs>45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Feminism: Big Ideas and the Three Waves</vt:lpstr>
      <vt:lpstr>What is feminism? What does it mean to different people?</vt:lpstr>
      <vt:lpstr>What is “Patriarchy”?</vt:lpstr>
      <vt:lpstr>Intersectionality </vt:lpstr>
      <vt:lpstr>First Wave of Feminism  </vt:lpstr>
      <vt:lpstr>Second Wave of Feminism  </vt:lpstr>
      <vt:lpstr>Third Wave of Feminism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Feminism: Big Ideas and the Three Waves</dc:title>
  <dc:creator>Mary Lawrence</dc:creator>
  <cp:lastModifiedBy>Mary Lawrence</cp:lastModifiedBy>
  <cp:revision>2</cp:revision>
  <dcterms:created xsi:type="dcterms:W3CDTF">2023-01-02T23:48:48Z</dcterms:created>
  <dcterms:modified xsi:type="dcterms:W3CDTF">2023-01-02T23:54:22Z</dcterms:modified>
</cp:coreProperties>
</file>