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67" r:id="rId4"/>
    <p:sldId id="268" r:id="rId5"/>
    <p:sldId id="270" r:id="rId6"/>
    <p:sldId id="271" r:id="rId7"/>
    <p:sldId id="272" r:id="rId8"/>
    <p:sldId id="273" r:id="rId9"/>
    <p:sldId id="269"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100" d="100"/>
          <a:sy n="100" d="100"/>
        </p:scale>
        <p:origin x="936" y="4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CBC35-6BDD-4A6A-B581-2278B76777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643983D-26FC-479D-8BAD-16DC0F0098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E3DF552-A927-4C79-836C-5DF365EC1202}"/>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5" name="Footer Placeholder 4">
            <a:extLst>
              <a:ext uri="{FF2B5EF4-FFF2-40B4-BE49-F238E27FC236}">
                <a16:creationId xmlns:a16="http://schemas.microsoft.com/office/drawing/2014/main" id="{9F86B463-6023-4ED5-B4EF-B48D94D27C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722C28-6FB0-4F29-93E1-D78BAEED9186}"/>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4499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20F8B-E9B9-48B2-B86C-AD364A962E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064B28D-58FE-4DAF-BF40-38D15F114FD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AB2C43-81FA-4B7B-8839-76F8D2F3865A}"/>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5" name="Footer Placeholder 4">
            <a:extLst>
              <a:ext uri="{FF2B5EF4-FFF2-40B4-BE49-F238E27FC236}">
                <a16:creationId xmlns:a16="http://schemas.microsoft.com/office/drawing/2014/main" id="{CBB39156-BC44-4855-84CB-E7C2155331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E7A0ED-1C93-4467-A00D-CE606181FCA8}"/>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3624231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68E71-7825-4DEC-8010-B4D4F76406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1C86442-9DD7-4D10-9983-36BAC0F79F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E469E6F-C09D-47E8-9AA1-DF57FA87B4D5}"/>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5" name="Footer Placeholder 4">
            <a:extLst>
              <a:ext uri="{FF2B5EF4-FFF2-40B4-BE49-F238E27FC236}">
                <a16:creationId xmlns:a16="http://schemas.microsoft.com/office/drawing/2014/main" id="{0C037217-F92A-48EF-97AE-CDCEC7A3F5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8E6FEB-B6C4-48F1-9551-F1A766D13D42}"/>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2831854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F4FB9-6D09-4EED-A31C-7766B8FEDF0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774D9D6-06C4-43A8-90B6-413F9A13718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0F08371-FAA1-43F0-95CB-265D6ECAE2A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B5DE0BD-3880-4CF5-9930-3B89F27762CB}"/>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6" name="Footer Placeholder 5">
            <a:extLst>
              <a:ext uri="{FF2B5EF4-FFF2-40B4-BE49-F238E27FC236}">
                <a16:creationId xmlns:a16="http://schemas.microsoft.com/office/drawing/2014/main" id="{1BAA7C8A-D10F-4AAC-91DA-9B02D21C31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1BDF75-AB48-47BA-9476-5FEFD8264FFF}"/>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2744954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69A8D-6DA4-42B0-9F09-BCF2630DC9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5A7F79F-E3C0-4039-81F9-05116BF144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585C633-C868-4474-A9FD-082C39A6C12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14B75EE-4EC1-46DE-B88F-F24CA165ED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D3C5D24-85BF-42B8-AE54-3338823F32D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D8541F-C3B3-4104-A23C-3BE6F095DCB8}"/>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8" name="Footer Placeholder 7">
            <a:extLst>
              <a:ext uri="{FF2B5EF4-FFF2-40B4-BE49-F238E27FC236}">
                <a16:creationId xmlns:a16="http://schemas.microsoft.com/office/drawing/2014/main" id="{41916D42-171B-42B5-A90D-ED09B8BBCCA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A0089EF-71ED-48B7-BB1F-0F636AFD0033}"/>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1016829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ED10B-781F-44F7-A291-3DBE9519E92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379CE3D-AA12-4FB5-AA26-9CB047B46EB3}"/>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4" name="Footer Placeholder 3">
            <a:extLst>
              <a:ext uri="{FF2B5EF4-FFF2-40B4-BE49-F238E27FC236}">
                <a16:creationId xmlns:a16="http://schemas.microsoft.com/office/drawing/2014/main" id="{DF1F97DB-D307-43CA-A6BC-0C858064E0F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F0370EA-B41E-4DDE-B1F7-458975DD3D8D}"/>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2296127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EC7B35-57D8-4980-8C4B-C8050280BA03}"/>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3" name="Footer Placeholder 2">
            <a:extLst>
              <a:ext uri="{FF2B5EF4-FFF2-40B4-BE49-F238E27FC236}">
                <a16:creationId xmlns:a16="http://schemas.microsoft.com/office/drawing/2014/main" id="{B59CE625-19BF-4216-9C68-9DD1DD58212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DBAEA3-69F4-4E78-B406-705D78D3E59B}"/>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3800306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38528-277B-4BE6-BB1A-25459D8FD4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832E347-8573-4C7A-AE64-0C69AADFF7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99033F-292B-430C-B094-F797F256D6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BA90CAB-9B71-482C-9AEB-9C56FE4918EC}"/>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6" name="Footer Placeholder 5">
            <a:extLst>
              <a:ext uri="{FF2B5EF4-FFF2-40B4-BE49-F238E27FC236}">
                <a16:creationId xmlns:a16="http://schemas.microsoft.com/office/drawing/2014/main" id="{AB494698-8FB4-4188-9EFF-F301189E071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4D74032-103D-47DB-A287-0C1F1647F52E}"/>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2605604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3AFAE-D79B-478B-81F5-61C86BB56A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6166D89-C0BC-423C-B8FF-DEBF4918DFA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DB43FE-354D-4DEB-9648-735318DC12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1FDF494-0058-4BD4-93BF-E534A072DDA2}"/>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6" name="Footer Placeholder 5">
            <a:extLst>
              <a:ext uri="{FF2B5EF4-FFF2-40B4-BE49-F238E27FC236}">
                <a16:creationId xmlns:a16="http://schemas.microsoft.com/office/drawing/2014/main" id="{AD3C87E2-D8FB-42B9-83BA-8B014A1371A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484C59-7F06-45A1-A1A3-69D669EA91C4}"/>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2149064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5B135-6C9B-4598-9DB0-910669BA72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1842DBF-972A-4F28-87C5-7361F249319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CEE1BC-BE5A-4E99-BFF1-83FEE8A90861}"/>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5" name="Footer Placeholder 4">
            <a:extLst>
              <a:ext uri="{FF2B5EF4-FFF2-40B4-BE49-F238E27FC236}">
                <a16:creationId xmlns:a16="http://schemas.microsoft.com/office/drawing/2014/main" id="{7F27009C-3F9C-4ADE-8F44-0D6BEC12C0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C50D43-B9C3-4062-BC76-A432EA34DC72}"/>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688961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94F7AB-7757-4526-8723-66C169F71DD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3602B59-1F5B-46BD-BECC-35A06F09CC4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DA7353-A4B7-4EB4-A2F5-4891FC7AE7AC}"/>
              </a:ext>
            </a:extLst>
          </p:cNvPr>
          <p:cNvSpPr>
            <a:spLocks noGrp="1"/>
          </p:cNvSpPr>
          <p:nvPr>
            <p:ph type="dt" sz="half" idx="10"/>
          </p:nvPr>
        </p:nvSpPr>
        <p:spPr/>
        <p:txBody>
          <a:bodyPr/>
          <a:lstStyle/>
          <a:p>
            <a:fld id="{F19A1BDC-3913-4A32-8574-5FEFDFC58AEB}" type="datetimeFigureOut">
              <a:rPr lang="en-US" smtClean="0"/>
              <a:t>9/8/2022</a:t>
            </a:fld>
            <a:endParaRPr lang="en-US"/>
          </a:p>
        </p:txBody>
      </p:sp>
      <p:sp>
        <p:nvSpPr>
          <p:cNvPr id="5" name="Footer Placeholder 4">
            <a:extLst>
              <a:ext uri="{FF2B5EF4-FFF2-40B4-BE49-F238E27FC236}">
                <a16:creationId xmlns:a16="http://schemas.microsoft.com/office/drawing/2014/main" id="{6E1ED0CC-5A54-4B85-87F0-FF4EFBB065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0FA5DC-7769-4B5C-B740-A4525820D052}"/>
              </a:ext>
            </a:extLst>
          </p:cNvPr>
          <p:cNvSpPr>
            <a:spLocks noGrp="1"/>
          </p:cNvSpPr>
          <p:nvPr>
            <p:ph type="sldNum" sz="quarter" idx="12"/>
          </p:nvPr>
        </p:nvSpPr>
        <p:spPr/>
        <p:txBody>
          <a:bodyPr/>
          <a:lstStyle/>
          <a:p>
            <a:fld id="{83DF7F31-8719-46F4-8B99-326E9F77A8B3}" type="slidenum">
              <a:rPr lang="en-US" smtClean="0"/>
              <a:t>‹#›</a:t>
            </a:fld>
            <a:endParaRPr lang="en-US"/>
          </a:p>
        </p:txBody>
      </p:sp>
    </p:spTree>
    <p:extLst>
      <p:ext uri="{BB962C8B-B14F-4D97-AF65-F5344CB8AC3E}">
        <p14:creationId xmlns:p14="http://schemas.microsoft.com/office/powerpoint/2010/main" val="35800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6B1C9F-FB8E-4FF7-B25E-7D9B4EB9B2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A927769-5D07-4EF9-AF16-FA9634EB8F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09FCF4-1379-4D8D-A4F7-1742D752A0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9A1BDC-3913-4A32-8574-5FEFDFC58AEB}" type="datetimeFigureOut">
              <a:rPr lang="en-US" smtClean="0"/>
              <a:t>9/8/2022</a:t>
            </a:fld>
            <a:endParaRPr lang="en-US"/>
          </a:p>
        </p:txBody>
      </p:sp>
      <p:sp>
        <p:nvSpPr>
          <p:cNvPr id="5" name="Footer Placeholder 4">
            <a:extLst>
              <a:ext uri="{FF2B5EF4-FFF2-40B4-BE49-F238E27FC236}">
                <a16:creationId xmlns:a16="http://schemas.microsoft.com/office/drawing/2014/main" id="{D2B0655C-3FA9-463B-982A-8792A6DBA4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91B5EED-5F52-43B8-907B-B6F7D64AF8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DF7F31-8719-46F4-8B99-326E9F77A8B3}" type="slidenum">
              <a:rPr lang="en-US" smtClean="0"/>
              <a:t>‹#›</a:t>
            </a:fld>
            <a:endParaRPr lang="en-US"/>
          </a:p>
        </p:txBody>
      </p:sp>
    </p:spTree>
    <p:extLst>
      <p:ext uri="{BB962C8B-B14F-4D97-AF65-F5344CB8AC3E}">
        <p14:creationId xmlns:p14="http://schemas.microsoft.com/office/powerpoint/2010/main" val="2745731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video" Target="https://www.youtube.com/embed/856kcVieUgU"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B6236-9D77-4426-B0CD-95011638588C}"/>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72AF29B5-B032-43E2-9C5A-77008B097C7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70886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CA2D8-C1D1-48F6-9443-4BB62C8A03BC}"/>
              </a:ext>
            </a:extLst>
          </p:cNvPr>
          <p:cNvSpPr>
            <a:spLocks noGrp="1"/>
          </p:cNvSpPr>
          <p:nvPr>
            <p:ph type="title"/>
          </p:nvPr>
        </p:nvSpPr>
        <p:spPr/>
        <p:txBody>
          <a:bodyPr/>
          <a:lstStyle/>
          <a:p>
            <a:r>
              <a:rPr lang="en-US" dirty="0"/>
              <a:t>What is a revolution?</a:t>
            </a:r>
          </a:p>
        </p:txBody>
      </p:sp>
      <p:sp>
        <p:nvSpPr>
          <p:cNvPr id="3" name="Content Placeholder 2">
            <a:extLst>
              <a:ext uri="{FF2B5EF4-FFF2-40B4-BE49-F238E27FC236}">
                <a16:creationId xmlns:a16="http://schemas.microsoft.com/office/drawing/2014/main" id="{69E172BA-BA0C-478B-B5DC-42062CB74346}"/>
              </a:ext>
            </a:extLst>
          </p:cNvPr>
          <p:cNvSpPr>
            <a:spLocks noGrp="1"/>
          </p:cNvSpPr>
          <p:nvPr>
            <p:ph idx="1"/>
          </p:nvPr>
        </p:nvSpPr>
        <p:spPr/>
        <p:txBody>
          <a:bodyPr/>
          <a:lstStyle/>
          <a:p>
            <a:r>
              <a:rPr lang="en-US" dirty="0"/>
              <a:t>On your own, write what you think the definition of “Revolution” is.</a:t>
            </a:r>
          </a:p>
          <a:p>
            <a:r>
              <a:rPr lang="en-US" dirty="0"/>
              <a:t>Put all your definitions in the middle of your table</a:t>
            </a:r>
          </a:p>
          <a:p>
            <a:r>
              <a:rPr lang="en-US" dirty="0"/>
              <a:t>As a table, come up with </a:t>
            </a:r>
            <a:r>
              <a:rPr lang="en-US" i="1" u="sng" dirty="0"/>
              <a:t>one</a:t>
            </a:r>
            <a:r>
              <a:rPr lang="en-US" dirty="0"/>
              <a:t> definition </a:t>
            </a:r>
          </a:p>
          <a:p>
            <a:r>
              <a:rPr lang="en-US" dirty="0"/>
              <a:t>Send one person from your table to write your definition on the board. </a:t>
            </a:r>
          </a:p>
        </p:txBody>
      </p:sp>
    </p:spTree>
    <p:extLst>
      <p:ext uri="{BB962C8B-B14F-4D97-AF65-F5344CB8AC3E}">
        <p14:creationId xmlns:p14="http://schemas.microsoft.com/office/powerpoint/2010/main" val="669384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D4EF2-53FC-43F5-876F-0A315B7F212C}"/>
              </a:ext>
            </a:extLst>
          </p:cNvPr>
          <p:cNvSpPr>
            <a:spLocks noGrp="1"/>
          </p:cNvSpPr>
          <p:nvPr>
            <p:ph type="title"/>
          </p:nvPr>
        </p:nvSpPr>
        <p:spPr/>
        <p:txBody>
          <a:bodyPr/>
          <a:lstStyle/>
          <a:p>
            <a:r>
              <a:rPr lang="en-US" dirty="0"/>
              <a:t>Revolutions 101 </a:t>
            </a:r>
          </a:p>
        </p:txBody>
      </p:sp>
      <p:pic>
        <p:nvPicPr>
          <p:cNvPr id="4" name="Online Media 3" title="Revolutions 101 | National Geographic">
            <a:hlinkClick r:id="" action="ppaction://media"/>
            <a:extLst>
              <a:ext uri="{FF2B5EF4-FFF2-40B4-BE49-F238E27FC236}">
                <a16:creationId xmlns:a16="http://schemas.microsoft.com/office/drawing/2014/main" id="{536D0C02-F845-4ED9-9067-C3C78B3BF673}"/>
              </a:ext>
            </a:extLst>
          </p:cNvPr>
          <p:cNvPicPr>
            <a:picLocks noGrp="1" noRot="1" noChangeAspect="1"/>
          </p:cNvPicPr>
          <p:nvPr>
            <p:ph idx="1"/>
            <a:videoFile r:link="rId1"/>
          </p:nvPr>
        </p:nvPicPr>
        <p:blipFill>
          <a:blip r:embed="rId3"/>
          <a:stretch>
            <a:fillRect/>
          </a:stretch>
        </p:blipFill>
        <p:spPr>
          <a:xfrm>
            <a:off x="1041633" y="1875726"/>
            <a:ext cx="6986631" cy="3929980"/>
          </a:xfrm>
          <a:prstGeom prst="rect">
            <a:avLst/>
          </a:prstGeom>
        </p:spPr>
      </p:pic>
      <p:sp>
        <p:nvSpPr>
          <p:cNvPr id="5" name="TextBox 4">
            <a:extLst>
              <a:ext uri="{FF2B5EF4-FFF2-40B4-BE49-F238E27FC236}">
                <a16:creationId xmlns:a16="http://schemas.microsoft.com/office/drawing/2014/main" id="{4FF70461-A43E-4AC3-B361-92144F5A68DF}"/>
              </a:ext>
            </a:extLst>
          </p:cNvPr>
          <p:cNvSpPr txBox="1"/>
          <p:nvPr/>
        </p:nvSpPr>
        <p:spPr>
          <a:xfrm>
            <a:off x="8252854" y="655228"/>
            <a:ext cx="3554137" cy="6370975"/>
          </a:xfrm>
          <a:prstGeom prst="rect">
            <a:avLst/>
          </a:prstGeom>
          <a:noFill/>
        </p:spPr>
        <p:txBody>
          <a:bodyPr wrap="square" rtlCol="0">
            <a:spAutoFit/>
          </a:bodyPr>
          <a:lstStyle/>
          <a:p>
            <a:r>
              <a:rPr lang="en-US" sz="2400" b="1" u="sng" dirty="0"/>
              <a:t>Vocab Words</a:t>
            </a:r>
          </a:p>
          <a:p>
            <a:r>
              <a:rPr lang="en-US" sz="2400" b="1" dirty="0"/>
              <a:t>Dissident</a:t>
            </a:r>
            <a:r>
              <a:rPr lang="en-US" sz="2400" dirty="0"/>
              <a:t>: someone who pushes back against a government or policy </a:t>
            </a:r>
          </a:p>
          <a:p>
            <a:r>
              <a:rPr lang="en-US" sz="2400" b="1" dirty="0"/>
              <a:t>Feudal(ism): </a:t>
            </a:r>
            <a:r>
              <a:rPr lang="en-US" sz="2400" dirty="0"/>
              <a:t>a social system in medieval Europe based peasants working the land in exchange for military protection </a:t>
            </a:r>
          </a:p>
          <a:p>
            <a:r>
              <a:rPr lang="en-US" sz="2400" b="1" dirty="0"/>
              <a:t>Monarchy</a:t>
            </a:r>
            <a:r>
              <a:rPr lang="en-US" sz="2400" dirty="0"/>
              <a:t>: a government system based around having a King or Queen </a:t>
            </a:r>
          </a:p>
          <a:p>
            <a:r>
              <a:rPr lang="en-US" sz="2400" b="1" dirty="0"/>
              <a:t>Republic</a:t>
            </a:r>
            <a:r>
              <a:rPr lang="en-US" sz="2400" dirty="0"/>
              <a:t>: A state in which supreme power is held by the people and their elected representatives</a:t>
            </a:r>
          </a:p>
          <a:p>
            <a:endParaRPr lang="en-US" sz="2400" dirty="0"/>
          </a:p>
        </p:txBody>
      </p:sp>
    </p:spTree>
    <p:extLst>
      <p:ext uri="{BB962C8B-B14F-4D97-AF65-F5344CB8AC3E}">
        <p14:creationId xmlns:p14="http://schemas.microsoft.com/office/powerpoint/2010/main" val="744809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2BD75-99F9-48D5-94F6-C3588E18A7E0}"/>
              </a:ext>
            </a:extLst>
          </p:cNvPr>
          <p:cNvSpPr>
            <a:spLocks noGrp="1"/>
          </p:cNvSpPr>
          <p:nvPr>
            <p:ph type="title"/>
          </p:nvPr>
        </p:nvSpPr>
        <p:spPr/>
        <p:txBody>
          <a:bodyPr/>
          <a:lstStyle/>
          <a:p>
            <a:r>
              <a:rPr lang="en-US" dirty="0"/>
              <a:t>Part 1: Do as a class</a:t>
            </a:r>
          </a:p>
        </p:txBody>
      </p:sp>
      <p:sp>
        <p:nvSpPr>
          <p:cNvPr id="3" name="Content Placeholder 2">
            <a:extLst>
              <a:ext uri="{FF2B5EF4-FFF2-40B4-BE49-F238E27FC236}">
                <a16:creationId xmlns:a16="http://schemas.microsoft.com/office/drawing/2014/main" id="{8D549B89-A4FA-4513-9F3C-42901AD2F513}"/>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803981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C1A62C-5AA6-49F8-8A04-907BD1E02005}"/>
              </a:ext>
            </a:extLst>
          </p:cNvPr>
          <p:cNvSpPr/>
          <p:nvPr/>
        </p:nvSpPr>
        <p:spPr>
          <a:xfrm>
            <a:off x="206930" y="398681"/>
            <a:ext cx="6814656" cy="6397585"/>
          </a:xfrm>
          <a:prstGeom prst="rect">
            <a:avLst/>
          </a:prstGeom>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Times New Roman" panose="02020603050405020304" pitchFamily="18" charset="0"/>
              </a:rPr>
              <a:t>The term "revolution" can refer to many types of massive change that affect society in profound ways.  For example, the British Agricultural Revolution, which happened between the 16th and 19th centuries, refers to a time of extraordinary agricultural output, mostly due to better farming methods and mechanization.  Doesn't sound like it would have much impact beyond the fields?  Not so: this upturn in agricultural success supported a huge population growth, which freed a lot of workers to leave farming and pour into the workforce, eventually sparking the Industrial Revolution and early 19th century international phenomenon, saw manual labor being replaced by mechanized tools, thus profoundly changing the way the world worked, traveled, and lived.  </a:t>
            </a:r>
          </a:p>
        </p:txBody>
      </p:sp>
      <p:pic>
        <p:nvPicPr>
          <p:cNvPr id="1026" name="Picture 2" descr="A History of the Industrial Revolution - Local Histories">
            <a:extLst>
              <a:ext uri="{FF2B5EF4-FFF2-40B4-BE49-F238E27FC236}">
                <a16:creationId xmlns:a16="http://schemas.microsoft.com/office/drawing/2014/main" id="{33AF6C3D-935B-4AD9-845E-2048F3C0E5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4474" y="398681"/>
            <a:ext cx="4818683" cy="30192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Rise of the Machines: Pros and Cons of the Industrial Revolution |  Britannica">
            <a:extLst>
              <a:ext uri="{FF2B5EF4-FFF2-40B4-BE49-F238E27FC236}">
                <a16:creationId xmlns:a16="http://schemas.microsoft.com/office/drawing/2014/main" id="{73079C6C-1D38-4D89-AE09-9BCA4DAA14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8652" y="3591996"/>
            <a:ext cx="3796819" cy="3030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125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E7703F-E352-4A03-AC21-A05DC4E1D5B4}"/>
              </a:ext>
            </a:extLst>
          </p:cNvPr>
          <p:cNvSpPr>
            <a:spLocks noGrp="1"/>
          </p:cNvSpPr>
          <p:nvPr>
            <p:ph idx="1"/>
          </p:nvPr>
        </p:nvSpPr>
        <p:spPr>
          <a:xfrm>
            <a:off x="838200" y="1825625"/>
            <a:ext cx="5503877" cy="4351338"/>
          </a:xfrm>
        </p:spPr>
        <p:txBody>
          <a:bodyPr/>
          <a:lstStyle/>
          <a:p>
            <a:pPr marL="0" indent="0">
              <a:buNone/>
            </a:pPr>
            <a:r>
              <a:rPr lang="en-US" dirty="0"/>
              <a:t>The concept of revolution also reaches into other areas of daily life.  The Italian Renaissance of the 15th century was a time when the way in which the Western world created art, wrote poetry, designed architecture, and even absorbed knowledge, was overhauled, kicking off what is often labeled as the beginning of the "modern" epoch.  </a:t>
            </a:r>
          </a:p>
          <a:p>
            <a:pPr marL="0" indent="0">
              <a:buNone/>
            </a:pPr>
            <a:endParaRPr lang="en-US" dirty="0"/>
          </a:p>
        </p:txBody>
      </p:sp>
      <p:pic>
        <p:nvPicPr>
          <p:cNvPr id="3074" name="Picture 2" descr="The 4 most famous Renaissance artists (and Ninja Turtles) | Brainscape  Academy">
            <a:extLst>
              <a:ext uri="{FF2B5EF4-FFF2-40B4-BE49-F238E27FC236}">
                <a16:creationId xmlns:a16="http://schemas.microsoft.com/office/drawing/2014/main" id="{05CECF93-DD3D-4B07-A514-3E5D087947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1734" y="1440941"/>
            <a:ext cx="5595281" cy="4196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883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F7422-D757-465D-86CC-27DFE6498BB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F404FA2-C0A2-4946-89B3-66921E16BBFE}"/>
              </a:ext>
            </a:extLst>
          </p:cNvPr>
          <p:cNvSpPr>
            <a:spLocks noGrp="1"/>
          </p:cNvSpPr>
          <p:nvPr>
            <p:ph idx="1"/>
          </p:nvPr>
        </p:nvSpPr>
        <p:spPr>
          <a:xfrm>
            <a:off x="827015" y="1540399"/>
            <a:ext cx="5763936" cy="4351338"/>
          </a:xfrm>
        </p:spPr>
        <p:txBody>
          <a:bodyPr/>
          <a:lstStyle/>
          <a:p>
            <a:pPr marL="0" indent="0">
              <a:buNone/>
            </a:pPr>
            <a:r>
              <a:rPr lang="en-US" dirty="0"/>
              <a:t>Social revolutions include the Sexual Revolution, when the invention of the birth control pill in 1960 offered women access to reliable contraception. Social scientists theorize that this pharmaceutical development impacted sexual behavior, attitudes, and more throughout the Western world, and redefined women's views of education and career.  </a:t>
            </a:r>
          </a:p>
          <a:p>
            <a:pPr marL="0" indent="0">
              <a:buNone/>
            </a:pPr>
            <a:endParaRPr lang="en-US" dirty="0"/>
          </a:p>
        </p:txBody>
      </p:sp>
      <p:pic>
        <p:nvPicPr>
          <p:cNvPr id="4098" name="Picture 2" descr="This Is What The Sexual Revolution Looked Like In The 1960s">
            <a:extLst>
              <a:ext uri="{FF2B5EF4-FFF2-40B4-BE49-F238E27FC236}">
                <a16:creationId xmlns:a16="http://schemas.microsoft.com/office/drawing/2014/main" id="{36E6D910-C094-4402-B222-F99067A8E8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7943" y="1389665"/>
            <a:ext cx="5331538" cy="4078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4520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91E1FD-9ECB-46C6-8344-6F3DA91E9606}"/>
              </a:ext>
            </a:extLst>
          </p:cNvPr>
          <p:cNvSpPr>
            <a:spLocks noGrp="1"/>
          </p:cNvSpPr>
          <p:nvPr>
            <p:ph idx="1"/>
          </p:nvPr>
        </p:nvSpPr>
        <p:spPr>
          <a:xfrm>
            <a:off x="838200" y="1253331"/>
            <a:ext cx="5512266" cy="4351338"/>
          </a:xfrm>
        </p:spPr>
        <p:txBody>
          <a:bodyPr/>
          <a:lstStyle/>
          <a:p>
            <a:pPr marL="0" indent="0">
              <a:buNone/>
            </a:pPr>
            <a:r>
              <a:rPr lang="en-US" dirty="0"/>
              <a:t>Finally, the computer was developed during the Digital Revolution, which refers to an ongoing technical  transformation that began in the early 1980s.  The plummeting cost and rapid improvement of digital devices made these tools more widely available, affecting the way we do our jobs, entertain ourselves, and even communicate with one another.</a:t>
            </a:r>
          </a:p>
          <a:p>
            <a:pPr marL="0" indent="0">
              <a:buNone/>
            </a:pPr>
            <a:endParaRPr lang="en-US" dirty="0"/>
          </a:p>
        </p:txBody>
      </p:sp>
      <p:pic>
        <p:nvPicPr>
          <p:cNvPr id="5122" name="Picture 2" descr="How will the digital and tech revolution affect the future workforce? |  Editorial | Relocate magazine">
            <a:extLst>
              <a:ext uri="{FF2B5EF4-FFF2-40B4-BE49-F238E27FC236}">
                <a16:creationId xmlns:a16="http://schemas.microsoft.com/office/drawing/2014/main" id="{49826380-C3B1-4164-A68D-96D2A6FF95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3156" y="1928813"/>
            <a:ext cx="4848794" cy="2681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951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929F5-0880-4E14-9960-B2F3FC6ED72A}"/>
              </a:ext>
            </a:extLst>
          </p:cNvPr>
          <p:cNvSpPr>
            <a:spLocks noGrp="1"/>
          </p:cNvSpPr>
          <p:nvPr>
            <p:ph type="title"/>
          </p:nvPr>
        </p:nvSpPr>
        <p:spPr/>
        <p:txBody>
          <a:bodyPr/>
          <a:lstStyle/>
          <a:p>
            <a:r>
              <a:rPr lang="en-US" dirty="0"/>
              <a:t>Part 2: Do Independently </a:t>
            </a:r>
          </a:p>
        </p:txBody>
      </p:sp>
      <p:pic>
        <p:nvPicPr>
          <p:cNvPr id="6" name="Picture 5">
            <a:extLst>
              <a:ext uri="{FF2B5EF4-FFF2-40B4-BE49-F238E27FC236}">
                <a16:creationId xmlns:a16="http://schemas.microsoft.com/office/drawing/2014/main" id="{E2BA79DD-2FA3-4677-BC8B-B6C528231D16}"/>
              </a:ext>
            </a:extLst>
          </p:cNvPr>
          <p:cNvPicPr>
            <a:picLocks noChangeAspect="1"/>
          </p:cNvPicPr>
          <p:nvPr/>
        </p:nvPicPr>
        <p:blipFill>
          <a:blip r:embed="rId2"/>
          <a:stretch>
            <a:fillRect/>
          </a:stretch>
        </p:blipFill>
        <p:spPr>
          <a:xfrm>
            <a:off x="464514" y="1825625"/>
            <a:ext cx="5783631" cy="4351338"/>
          </a:xfrm>
          <a:prstGeom prst="rect">
            <a:avLst/>
          </a:prstGeom>
          <a:effectLst>
            <a:outerShdw blurRad="50800" dist="38100" dir="5400000" algn="t" rotWithShape="0">
              <a:prstClr val="black">
                <a:alpha val="40000"/>
              </a:prstClr>
            </a:outerShdw>
          </a:effectLst>
        </p:spPr>
      </p:pic>
      <p:pic>
        <p:nvPicPr>
          <p:cNvPr id="1028" name="Picture 4" descr="LESSON PLAN: Elements of a Good One-Pager Activity | The Human Imprint">
            <a:extLst>
              <a:ext uri="{FF2B5EF4-FFF2-40B4-BE49-F238E27FC236}">
                <a16:creationId xmlns:a16="http://schemas.microsoft.com/office/drawing/2014/main" id="{71D4741A-5872-429E-99A4-5769647BB8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2583" y="428545"/>
            <a:ext cx="4111948" cy="265922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ESSON PLAN: Elements of a Good One-Pager Activity | The Human Imprint">
            <a:extLst>
              <a:ext uri="{FF2B5EF4-FFF2-40B4-BE49-F238E27FC236}">
                <a16:creationId xmlns:a16="http://schemas.microsoft.com/office/drawing/2014/main" id="{FA581F98-74ED-48D7-81A5-29DB2596308F}"/>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7082583" y="3355845"/>
            <a:ext cx="4361877" cy="3369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77299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437</Words>
  <Application>Microsoft Office PowerPoint</Application>
  <PresentationFormat>Widescreen</PresentationFormat>
  <Paragraphs>17</Paragraphs>
  <Slides>9</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Times New Roman</vt:lpstr>
      <vt:lpstr>Office Theme</vt:lpstr>
      <vt:lpstr>PowerPoint Presentation</vt:lpstr>
      <vt:lpstr>What is a revolution?</vt:lpstr>
      <vt:lpstr>Revolutions 101 </vt:lpstr>
      <vt:lpstr>Part 1: Do as a class</vt:lpstr>
      <vt:lpstr>PowerPoint Presentation</vt:lpstr>
      <vt:lpstr>PowerPoint Presentation</vt:lpstr>
      <vt:lpstr>PowerPoint Presentation</vt:lpstr>
      <vt:lpstr>PowerPoint Presentation</vt:lpstr>
      <vt:lpstr>Part 2: Do Independently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 Lawrence</dc:creator>
  <cp:lastModifiedBy>Mary Lawrence</cp:lastModifiedBy>
  <cp:revision>2</cp:revision>
  <dcterms:created xsi:type="dcterms:W3CDTF">2022-09-08T23:40:26Z</dcterms:created>
  <dcterms:modified xsi:type="dcterms:W3CDTF">2022-09-08T23:48:54Z</dcterms:modified>
</cp:coreProperties>
</file>