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17" d="100"/>
          <a:sy n="117" d="100"/>
        </p:scale>
        <p:origin x="3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DC26B7-E433-4C2D-800A-28C581961FE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6CB674B-AC26-461C-817D-F71B0C9429FC}">
      <dgm:prSet/>
      <dgm:spPr/>
      <dgm:t>
        <a:bodyPr/>
        <a:lstStyle/>
        <a:p>
          <a:r>
            <a:rPr lang="en-CA"/>
            <a:t>1885</a:t>
          </a:r>
          <a:endParaRPr lang="en-US"/>
        </a:p>
      </dgm:t>
    </dgm:pt>
    <dgm:pt modelId="{4A1C47ED-4C1D-48F0-BDA4-A01F0C7494D7}" type="parTrans" cxnId="{FAA9397F-A02E-4F0E-823D-6889FD9BE7DC}">
      <dgm:prSet/>
      <dgm:spPr/>
      <dgm:t>
        <a:bodyPr/>
        <a:lstStyle/>
        <a:p>
          <a:endParaRPr lang="en-US"/>
        </a:p>
      </dgm:t>
    </dgm:pt>
    <dgm:pt modelId="{5604D092-20FD-448B-9D51-E63430D40D7A}" type="sibTrans" cxnId="{FAA9397F-A02E-4F0E-823D-6889FD9BE7DC}">
      <dgm:prSet/>
      <dgm:spPr/>
      <dgm:t>
        <a:bodyPr/>
        <a:lstStyle/>
        <a:p>
          <a:endParaRPr lang="en-US"/>
        </a:p>
      </dgm:t>
    </dgm:pt>
    <dgm:pt modelId="{E57D1E40-6E54-42B5-8F33-2AE1A3CAC877}">
      <dgm:prSet/>
      <dgm:spPr/>
      <dgm:t>
        <a:bodyPr/>
        <a:lstStyle/>
        <a:p>
          <a:r>
            <a:rPr lang="en-CA"/>
            <a:t>The Canadian Government executes Louis Riel for treason.</a:t>
          </a:r>
          <a:endParaRPr lang="en-US"/>
        </a:p>
      </dgm:t>
    </dgm:pt>
    <dgm:pt modelId="{7049567B-276D-4C8A-AF66-CC1E911703F8}" type="parTrans" cxnId="{B11BF7F1-255A-4C0B-954D-448AE89082C1}">
      <dgm:prSet/>
      <dgm:spPr/>
      <dgm:t>
        <a:bodyPr/>
        <a:lstStyle/>
        <a:p>
          <a:endParaRPr lang="en-US"/>
        </a:p>
      </dgm:t>
    </dgm:pt>
    <dgm:pt modelId="{E7445E88-1997-4395-96AA-53154C7978BC}" type="sibTrans" cxnId="{B11BF7F1-255A-4C0B-954D-448AE89082C1}">
      <dgm:prSet/>
      <dgm:spPr/>
      <dgm:t>
        <a:bodyPr/>
        <a:lstStyle/>
        <a:p>
          <a:endParaRPr lang="en-US"/>
        </a:p>
      </dgm:t>
    </dgm:pt>
    <dgm:pt modelId="{E2937E7B-92A6-41F5-ABBD-88DD53CE4B50}">
      <dgm:prSet/>
      <dgm:spPr/>
      <dgm:t>
        <a:bodyPr/>
        <a:lstStyle/>
        <a:p>
          <a:r>
            <a:rPr lang="en-CA"/>
            <a:t>They hung him for fighting for Indigenous peoples right to land and to maintain their culture.</a:t>
          </a:r>
          <a:endParaRPr lang="en-US"/>
        </a:p>
      </dgm:t>
    </dgm:pt>
    <dgm:pt modelId="{0B3A1C0F-9A20-4D30-9586-D380DCDB92BB}" type="parTrans" cxnId="{D88C9A21-CE9C-4AEA-905C-2344827D2874}">
      <dgm:prSet/>
      <dgm:spPr/>
      <dgm:t>
        <a:bodyPr/>
        <a:lstStyle/>
        <a:p>
          <a:endParaRPr lang="en-US"/>
        </a:p>
      </dgm:t>
    </dgm:pt>
    <dgm:pt modelId="{EF447863-9A9F-4C32-B706-08DB26236809}" type="sibTrans" cxnId="{D88C9A21-CE9C-4AEA-905C-2344827D2874}">
      <dgm:prSet/>
      <dgm:spPr/>
      <dgm:t>
        <a:bodyPr/>
        <a:lstStyle/>
        <a:p>
          <a:endParaRPr lang="en-US"/>
        </a:p>
      </dgm:t>
    </dgm:pt>
    <dgm:pt modelId="{74572E86-BC26-214A-AA68-4305560B166D}" type="pres">
      <dgm:prSet presAssocID="{68DC26B7-E433-4C2D-800A-28C581961FE0}" presName="linear" presStyleCnt="0">
        <dgm:presLayoutVars>
          <dgm:animLvl val="lvl"/>
          <dgm:resizeHandles val="exact"/>
        </dgm:presLayoutVars>
      </dgm:prSet>
      <dgm:spPr/>
    </dgm:pt>
    <dgm:pt modelId="{6F2E4B8C-2D56-6146-916C-48D78EB7D397}" type="pres">
      <dgm:prSet presAssocID="{96CB674B-AC26-461C-817D-F71B0C9429F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AE19A3B-0D28-BE4B-9A3E-E73205394312}" type="pres">
      <dgm:prSet presAssocID="{5604D092-20FD-448B-9D51-E63430D40D7A}" presName="spacer" presStyleCnt="0"/>
      <dgm:spPr/>
    </dgm:pt>
    <dgm:pt modelId="{4EFF9CBE-D072-3947-BD6C-B59EEF131000}" type="pres">
      <dgm:prSet presAssocID="{E57D1E40-6E54-42B5-8F33-2AE1A3CAC87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23E69B5-D79C-B544-A407-D57C642FFF33}" type="pres">
      <dgm:prSet presAssocID="{E7445E88-1997-4395-96AA-53154C7978BC}" presName="spacer" presStyleCnt="0"/>
      <dgm:spPr/>
    </dgm:pt>
    <dgm:pt modelId="{E468D9C3-FE24-C942-93A8-0A0841574C74}" type="pres">
      <dgm:prSet presAssocID="{E2937E7B-92A6-41F5-ABBD-88DD53CE4B5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88C9A21-CE9C-4AEA-905C-2344827D2874}" srcId="{68DC26B7-E433-4C2D-800A-28C581961FE0}" destId="{E2937E7B-92A6-41F5-ABBD-88DD53CE4B50}" srcOrd="2" destOrd="0" parTransId="{0B3A1C0F-9A20-4D30-9586-D380DCDB92BB}" sibTransId="{EF447863-9A9F-4C32-B706-08DB26236809}"/>
    <dgm:cxn modelId="{246BD143-2A27-6C49-B379-61854FFD60A5}" type="presOf" srcId="{68DC26B7-E433-4C2D-800A-28C581961FE0}" destId="{74572E86-BC26-214A-AA68-4305560B166D}" srcOrd="0" destOrd="0" presId="urn:microsoft.com/office/officeart/2005/8/layout/vList2"/>
    <dgm:cxn modelId="{FAA9397F-A02E-4F0E-823D-6889FD9BE7DC}" srcId="{68DC26B7-E433-4C2D-800A-28C581961FE0}" destId="{96CB674B-AC26-461C-817D-F71B0C9429FC}" srcOrd="0" destOrd="0" parTransId="{4A1C47ED-4C1D-48F0-BDA4-A01F0C7494D7}" sibTransId="{5604D092-20FD-448B-9D51-E63430D40D7A}"/>
    <dgm:cxn modelId="{5F2364B6-853C-4442-BA4A-A21B045F544C}" type="presOf" srcId="{E2937E7B-92A6-41F5-ABBD-88DD53CE4B50}" destId="{E468D9C3-FE24-C942-93A8-0A0841574C74}" srcOrd="0" destOrd="0" presId="urn:microsoft.com/office/officeart/2005/8/layout/vList2"/>
    <dgm:cxn modelId="{7AADBBB6-3478-0D40-8078-DCFB9E268F33}" type="presOf" srcId="{96CB674B-AC26-461C-817D-F71B0C9429FC}" destId="{6F2E4B8C-2D56-6146-916C-48D78EB7D397}" srcOrd="0" destOrd="0" presId="urn:microsoft.com/office/officeart/2005/8/layout/vList2"/>
    <dgm:cxn modelId="{02EDB5C4-59A9-EC4D-8C2A-B3944AA69D1C}" type="presOf" srcId="{E57D1E40-6E54-42B5-8F33-2AE1A3CAC877}" destId="{4EFF9CBE-D072-3947-BD6C-B59EEF131000}" srcOrd="0" destOrd="0" presId="urn:microsoft.com/office/officeart/2005/8/layout/vList2"/>
    <dgm:cxn modelId="{B11BF7F1-255A-4C0B-954D-448AE89082C1}" srcId="{68DC26B7-E433-4C2D-800A-28C581961FE0}" destId="{E57D1E40-6E54-42B5-8F33-2AE1A3CAC877}" srcOrd="1" destOrd="0" parTransId="{7049567B-276D-4C8A-AF66-CC1E911703F8}" sibTransId="{E7445E88-1997-4395-96AA-53154C7978BC}"/>
    <dgm:cxn modelId="{629EBB55-0FBB-564B-B89D-00067153EBC9}" type="presParOf" srcId="{74572E86-BC26-214A-AA68-4305560B166D}" destId="{6F2E4B8C-2D56-6146-916C-48D78EB7D397}" srcOrd="0" destOrd="0" presId="urn:microsoft.com/office/officeart/2005/8/layout/vList2"/>
    <dgm:cxn modelId="{D455B856-7162-5E4F-8441-57F9428925AC}" type="presParOf" srcId="{74572E86-BC26-214A-AA68-4305560B166D}" destId="{BAE19A3B-0D28-BE4B-9A3E-E73205394312}" srcOrd="1" destOrd="0" presId="urn:microsoft.com/office/officeart/2005/8/layout/vList2"/>
    <dgm:cxn modelId="{F1428336-2E28-8B4A-8D6E-9EFD5C76F5DB}" type="presParOf" srcId="{74572E86-BC26-214A-AA68-4305560B166D}" destId="{4EFF9CBE-D072-3947-BD6C-B59EEF131000}" srcOrd="2" destOrd="0" presId="urn:microsoft.com/office/officeart/2005/8/layout/vList2"/>
    <dgm:cxn modelId="{AF386F19-E1AB-D946-ACDB-FF7F0AACAF37}" type="presParOf" srcId="{74572E86-BC26-214A-AA68-4305560B166D}" destId="{323E69B5-D79C-B544-A407-D57C642FFF33}" srcOrd="3" destOrd="0" presId="urn:microsoft.com/office/officeart/2005/8/layout/vList2"/>
    <dgm:cxn modelId="{AD690426-F163-1F44-AAA1-F5EBB5FA1190}" type="presParOf" srcId="{74572E86-BC26-214A-AA68-4305560B166D}" destId="{E468D9C3-FE24-C942-93A8-0A0841574C7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2E4B8C-2D56-6146-916C-48D78EB7D397}">
      <dsp:nvSpPr>
        <dsp:cNvPr id="0" name=""/>
        <dsp:cNvSpPr/>
      </dsp:nvSpPr>
      <dsp:spPr>
        <a:xfrm>
          <a:off x="0" y="146811"/>
          <a:ext cx="5464315" cy="16023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800" kern="1200"/>
            <a:t>1885</a:t>
          </a:r>
          <a:endParaRPr lang="en-US" sz="2800" kern="1200"/>
        </a:p>
      </dsp:txBody>
      <dsp:txXfrm>
        <a:off x="78219" y="225030"/>
        <a:ext cx="5307877" cy="1445890"/>
      </dsp:txXfrm>
    </dsp:sp>
    <dsp:sp modelId="{4EFF9CBE-D072-3947-BD6C-B59EEF131000}">
      <dsp:nvSpPr>
        <dsp:cNvPr id="0" name=""/>
        <dsp:cNvSpPr/>
      </dsp:nvSpPr>
      <dsp:spPr>
        <a:xfrm>
          <a:off x="0" y="1829780"/>
          <a:ext cx="5464315" cy="1602328"/>
        </a:xfrm>
        <a:prstGeom prst="roundRect">
          <a:avLst/>
        </a:prstGeom>
        <a:solidFill>
          <a:schemeClr val="accent2">
            <a:hueOff val="-10049030"/>
            <a:satOff val="141"/>
            <a:lumOff val="2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800" kern="1200"/>
            <a:t>The Canadian Government executes Louis Riel for treason.</a:t>
          </a:r>
          <a:endParaRPr lang="en-US" sz="2800" kern="1200"/>
        </a:p>
      </dsp:txBody>
      <dsp:txXfrm>
        <a:off x="78219" y="1907999"/>
        <a:ext cx="5307877" cy="1445890"/>
      </dsp:txXfrm>
    </dsp:sp>
    <dsp:sp modelId="{E468D9C3-FE24-C942-93A8-0A0841574C74}">
      <dsp:nvSpPr>
        <dsp:cNvPr id="0" name=""/>
        <dsp:cNvSpPr/>
      </dsp:nvSpPr>
      <dsp:spPr>
        <a:xfrm>
          <a:off x="0" y="3512748"/>
          <a:ext cx="5464315" cy="1602328"/>
        </a:xfrm>
        <a:prstGeom prst="roundRect">
          <a:avLst/>
        </a:prstGeom>
        <a:solidFill>
          <a:schemeClr val="accent2">
            <a:hueOff val="-20098059"/>
            <a:satOff val="283"/>
            <a:lumOff val="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800" kern="1200"/>
            <a:t>They hung him for fighting for Indigenous peoples right to land and to maintain their culture.</a:t>
          </a:r>
          <a:endParaRPr lang="en-US" sz="2800" kern="1200"/>
        </a:p>
      </dsp:txBody>
      <dsp:txXfrm>
        <a:off x="78219" y="3590967"/>
        <a:ext cx="5307877" cy="1445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9176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068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036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531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066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92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316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22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7536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139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12/2/21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7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canadianencyclopedia.ca/en/article/saskatchewan/" TargetMode="External"/><Relationship Id="rId2" Type="http://schemas.openxmlformats.org/officeDocument/2006/relationships/hyperlink" Target="https://www.thecanadianencyclopedia.ca/en/article/alberta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hecanadianencyclopedia.ca/en/article/federal-government" TargetMode="External"/><Relationship Id="rId5" Type="http://schemas.openxmlformats.org/officeDocument/2006/relationships/hyperlink" Target="https://www.thecanadianencyclopedia.ca/en/article/first-nations" TargetMode="External"/><Relationship Id="rId4" Type="http://schemas.openxmlformats.org/officeDocument/2006/relationships/hyperlink" Target="https://www.thecanadianencyclopedia.ca/en/article/meti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FA88D0-E295-4CF3-934C-6423EACEB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ourglass and a calendar">
            <a:extLst>
              <a:ext uri="{FF2B5EF4-FFF2-40B4-BE49-F238E27FC236}">
                <a16:creationId xmlns:a16="http://schemas.microsoft.com/office/drawing/2014/main" id="{1DC51C9C-3DEB-4ACF-81E1-586FAD6DEA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6024" r="-1" b="-1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088DD8-D1E3-D748-9128-FB645C1AA1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732032"/>
            <a:ext cx="6900839" cy="2736390"/>
          </a:xfrm>
        </p:spPr>
        <p:txBody>
          <a:bodyPr anchor="t">
            <a:normAutofit/>
          </a:bodyPr>
          <a:lstStyle/>
          <a:p>
            <a:r>
              <a:rPr lang="en-US" sz="8000">
                <a:solidFill>
                  <a:srgbClr val="FFFFFF"/>
                </a:solidFill>
              </a:rPr>
              <a:t>Timeline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7CC511-8263-8C43-8224-870C58D866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6565" y="4201721"/>
            <a:ext cx="4986084" cy="1949813"/>
          </a:xfrm>
        </p:spPr>
        <p:txBody>
          <a:bodyPr anchor="b"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</a:rPr>
              <a:t>1867 - 1908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4E56A8-93D5-4BE3-AE61-84677331A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492A0C-1773-477B-83B5-C707CB057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56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406A0-6274-AB49-A4AE-E53804570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July 1</a:t>
            </a:r>
            <a:r>
              <a:rPr lang="en-US" baseline="30000" dirty="0"/>
              <a:t>st</a:t>
            </a:r>
            <a:r>
              <a:rPr lang="en-US" dirty="0"/>
              <a:t> 1867 Confederation of Canada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47491-C4BC-2746-9214-FDDBB1FCF0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day that the British Colonies in Nova Scotia, New Brunswick, Ontario, and Quebec joined together to be called Canada.</a:t>
            </a:r>
          </a:p>
        </p:txBody>
      </p:sp>
    </p:spTree>
    <p:extLst>
      <p:ext uri="{BB962C8B-B14F-4D97-AF65-F5344CB8AC3E}">
        <p14:creationId xmlns:p14="http://schemas.microsoft.com/office/powerpoint/2010/main" val="222596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03D2A-4411-0D47-B593-21310FFB6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1868 Canada First is Founded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3AF390-9DA3-0642-9905-46491D687E6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The movement promotes a British Protestant ideology as central to the Canadian identity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/>
              <a:t>White Christians are what Canada needs and is built on kind of campaign.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/>
              <a:t>How they were trying to attract more people to move to Canada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BF552F-F102-AA49-9048-C8A072E8736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'Canada First' was the name and slogan of a movement to promote nationalist sentiment. </a:t>
            </a:r>
          </a:p>
          <a:p>
            <a:r>
              <a:rPr lang="en-CA" dirty="0"/>
              <a:t>Its founding members were </a:t>
            </a:r>
            <a:r>
              <a:rPr lang="en-CA" dirty="0">
                <a:solidFill>
                  <a:srgbClr val="FF0000"/>
                </a:solidFill>
              </a:rPr>
              <a:t>Charles Mair</a:t>
            </a:r>
            <a:r>
              <a:rPr lang="en-CA" dirty="0"/>
              <a:t>, Henry Morgan, William Foster, G.T. Denison and R.G. Haliburton. </a:t>
            </a:r>
          </a:p>
        </p:txBody>
      </p:sp>
    </p:spTree>
    <p:extLst>
      <p:ext uri="{BB962C8B-B14F-4D97-AF65-F5344CB8AC3E}">
        <p14:creationId xmlns:p14="http://schemas.microsoft.com/office/powerpoint/2010/main" val="3173700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A5782E-9718-B041-96A2-11DC356A8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6160"/>
            <a:ext cx="3964251" cy="2237925"/>
          </a:xfrm>
        </p:spPr>
        <p:txBody>
          <a:bodyPr>
            <a:normAutofit/>
          </a:bodyPr>
          <a:lstStyle/>
          <a:p>
            <a:r>
              <a:rPr lang="en-US" dirty="0"/>
              <a:t>Charles Mair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849F6-4DD0-9946-B848-0DCBE8119D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3964250" cy="247003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000"/>
              <a:t>1868 – November</a:t>
            </a:r>
          </a:p>
          <a:p>
            <a:pPr>
              <a:lnSpc>
                <a:spcPct val="90000"/>
              </a:lnSpc>
            </a:pPr>
            <a:r>
              <a:rPr lang="en-CA" sz="2000"/>
              <a:t>The Toronto Globe publishes a letter by Charles Mair containing offensive, racist comments about Metis women. </a:t>
            </a:r>
          </a:p>
          <a:p>
            <a:pPr>
              <a:lnSpc>
                <a:spcPct val="90000"/>
              </a:lnSpc>
            </a:pPr>
            <a:r>
              <a:rPr lang="en-CA" sz="2000" i="1"/>
              <a:t>“backbiting … half-breed women … with no coat of arms but a totem”</a:t>
            </a:r>
            <a:endParaRPr lang="en-US" sz="2000" i="1"/>
          </a:p>
        </p:txBody>
      </p:sp>
      <p:pic>
        <p:nvPicPr>
          <p:cNvPr id="1026" name="Picture 2" descr="Charles Mair - Wikipedia">
            <a:extLst>
              <a:ext uri="{FF2B5EF4-FFF2-40B4-BE49-F238E27FC236}">
                <a16:creationId xmlns:a16="http://schemas.microsoft.com/office/drawing/2014/main" id="{047D0861-5CC1-DB44-9049-AABFF07B88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7" r="1" b="21258"/>
          <a:stretch/>
        </p:blipFill>
        <p:spPr bwMode="auto">
          <a:xfrm>
            <a:off x="5040694" y="489856"/>
            <a:ext cx="6588977" cy="587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06A9FE31-8E40-4AAC-8B90-1AD6D75205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52CE755F-6139-4A64-8874-30A9A3EFB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058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6F257B-60D5-4F46-86CD-DAE003483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8345" y="617543"/>
            <a:ext cx="5526527" cy="2237925"/>
          </a:xfrm>
        </p:spPr>
        <p:txBody>
          <a:bodyPr>
            <a:normAutofit/>
          </a:bodyPr>
          <a:lstStyle/>
          <a:p>
            <a:r>
              <a:rPr lang="en-US" dirty="0"/>
              <a:t>Annie </a:t>
            </a:r>
            <a:r>
              <a:rPr lang="en-US" dirty="0" err="1"/>
              <a:t>Bannatyne</a:t>
            </a:r>
            <a:endParaRPr lang="en-US" dirty="0"/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5971AF9D-C565-4DF8-BDC9-EE1451B02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Memorable Manitobans: Annie McDermot Bannatyne (c1830-1908)">
            <a:extLst>
              <a:ext uri="{FF2B5EF4-FFF2-40B4-BE49-F238E27FC236}">
                <a16:creationId xmlns:a16="http://schemas.microsoft.com/office/drawing/2014/main" id="{A3E4D287-4B55-1E43-81BB-3C09B3AB2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6657" y="659194"/>
            <a:ext cx="4154560" cy="553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B0A049-A1C5-4740-A08B-26AEA1704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0688" y="3100393"/>
            <a:ext cx="6128983" cy="3140060"/>
          </a:xfrm>
        </p:spPr>
        <p:txBody>
          <a:bodyPr>
            <a:normAutofit fontScale="92500" lnSpcReduction="20000"/>
          </a:bodyPr>
          <a:lstStyle/>
          <a:p>
            <a:r>
              <a:rPr lang="en-CA" sz="2000" dirty="0"/>
              <a:t>1869 – February (4 months later…)</a:t>
            </a:r>
          </a:p>
          <a:p>
            <a:r>
              <a:rPr lang="en-CA" sz="2000" dirty="0"/>
              <a:t>Annie </a:t>
            </a:r>
            <a:r>
              <a:rPr lang="en-CA" sz="2000" dirty="0" err="1"/>
              <a:t>Bannatyne</a:t>
            </a:r>
            <a:r>
              <a:rPr lang="en-CA" sz="2000" dirty="0"/>
              <a:t> horsewhips Charles Mair for writing racist comments about Metis women in the paper.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/>
              <a:t>Annie married a businessman and was highly educated.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/>
              <a:t>Worked for charity and and created the Winnipeg General Hospital</a:t>
            </a:r>
          </a:p>
          <a:p>
            <a:r>
              <a:rPr lang="en-CA" sz="2000" dirty="0"/>
              <a:t>Later that month, a letter signed “L.R.” is published in Le Nouveau Monde criticizing Mair and Canadian attitudes towards the Metis. </a:t>
            </a:r>
            <a:endParaRPr lang="en-US" sz="2000" dirty="0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E1661F5C-3018-4F57-B263-B9267D4DE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933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E48FA233-30DB-4D0A-BF51-78D03F79F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12927E5-081D-440D-A775-C0AE9DA1E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489856"/>
            <a:ext cx="11147071" cy="147664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9B4ECF-E527-914D-A3AE-B0C0FB7D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21946"/>
            <a:ext cx="10813250" cy="10221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600"/>
              <a:t>1869 - December (about a year later…)</a:t>
            </a: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22CDD0E7-BDD6-41F4-8AAB-088A2E8D0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4" name="Picture 2" descr="Louis Riel - Wikipedia">
            <a:extLst>
              <a:ext uri="{FF2B5EF4-FFF2-40B4-BE49-F238E27FC236}">
                <a16:creationId xmlns:a16="http://schemas.microsoft.com/office/drawing/2014/main" id="{5E72BAE5-D8CD-2640-BA90-DDD8A326E6A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58" r="1" b="26375"/>
          <a:stretch/>
        </p:blipFill>
        <p:spPr bwMode="auto">
          <a:xfrm>
            <a:off x="481007" y="1993515"/>
            <a:ext cx="5511628" cy="437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199351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614B6-4515-4747-B40F-E1AFF0A7D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16171" y="2247497"/>
            <a:ext cx="5394141" cy="388855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/>
              <a:t>A provisional government is established, with Louis Riel as secretary, to negotiate the Red River Colony’s relationship to Canada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Louis is a Metis man who witnessed Annie </a:t>
            </a:r>
            <a:r>
              <a:rPr lang="en-US" sz="2000" dirty="0" err="1"/>
              <a:t>Bannatyne</a:t>
            </a:r>
            <a:r>
              <a:rPr lang="en-US" sz="2000" dirty="0"/>
              <a:t> whip Charles Mair and was inspired to fight for his peoples' rights in the new Canada being formed.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He wrote that letter in the paper and signed it “L.R.”</a:t>
            </a:r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B58B45F5-E162-4AF7-9E46-A4290969B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0579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12927E5-081D-440D-A775-C0AE9DA1E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489856"/>
            <a:ext cx="11147071" cy="147664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C73B1A-E533-DC43-B9EE-FBAAE282F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21946"/>
            <a:ext cx="10813250" cy="10221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1871-1875</a:t>
            </a:r>
            <a:endParaRPr lang="en-US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22CDD0E7-BDD6-41F4-8AAB-088A2E8D0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98" name="Picture 2" descr="Indigenous rights in Canada – the 19th century Treaties - Countryside and  Community Research Institute">
            <a:extLst>
              <a:ext uri="{FF2B5EF4-FFF2-40B4-BE49-F238E27FC236}">
                <a16:creationId xmlns:a16="http://schemas.microsoft.com/office/drawing/2014/main" id="{CE618EEC-0829-5F4E-A11E-EAF419C361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" r="9412" b="2"/>
          <a:stretch/>
        </p:blipFill>
        <p:spPr bwMode="auto">
          <a:xfrm>
            <a:off x="481007" y="1993515"/>
            <a:ext cx="5511628" cy="437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199351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98601-9412-D444-9912-789F0D99E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6171" y="1993515"/>
            <a:ext cx="5394141" cy="4347605"/>
          </a:xfrm>
        </p:spPr>
        <p:txBody>
          <a:bodyPr anchor="ctr">
            <a:normAutofit/>
          </a:bodyPr>
          <a:lstStyle/>
          <a:p>
            <a:r>
              <a:rPr lang="en-CA" sz="2000" dirty="0"/>
              <a:t>The first five numbered treaties are signed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/>
              <a:t>treaty making was a way to make settlements of the West and the assimilation of Indigenous peoples into Euro-Canadian society</a:t>
            </a:r>
            <a:endParaRPr lang="en-CA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/>
              <a:t>These secure much of Rupert’s Land (Hudson Bay) and the Northwest Territories as Crown property and guarantee federal responsibility for the well-being of the territories’ Indigenous inhabitants  - basically kicking them out of this important fur trade route.</a:t>
            </a:r>
            <a:endParaRPr lang="en-US" sz="2000" dirty="0"/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B58B45F5-E162-4AF7-9E46-A4290969B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6530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BF424-D5CC-0748-8A51-78BD4E180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Indian 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DB8FC-9780-2C4D-B5DB-A26AE79F2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1876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/>
              <a:t>Government law stating where an indigenous person could live, travel and forcing their children to school.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dirty="0"/>
              <a:t>The Indian Act is passed, paving the way for reserves and residential schools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697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6799-631E-724E-91D4-4A340B46C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600075"/>
            <a:ext cx="10515600" cy="1036129"/>
          </a:xfrm>
        </p:spPr>
        <p:txBody>
          <a:bodyPr/>
          <a:lstStyle/>
          <a:p>
            <a:r>
              <a:rPr lang="en-US" dirty="0"/>
              <a:t>1884-1885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4D69FE-E292-9D4C-98BE-8A93FD0D2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1828800"/>
            <a:ext cx="10515600" cy="4429125"/>
          </a:xfrm>
        </p:spPr>
        <p:txBody>
          <a:bodyPr>
            <a:normAutofit/>
          </a:bodyPr>
          <a:lstStyle/>
          <a:p>
            <a:r>
              <a:rPr lang="en-CA" dirty="0"/>
              <a:t>Canadian encroachment upon Metis and First Nations’ lands on the Western Prairies leads to the Northwest Resistance </a:t>
            </a:r>
          </a:p>
          <a:p>
            <a:r>
              <a:rPr lang="en-CA" i="0" dirty="0"/>
              <a:t>The resistance took place in what is now </a:t>
            </a:r>
            <a:r>
              <a:rPr lang="en-CA" i="0" dirty="0">
                <a:hlinkClick r:id="rId2"/>
              </a:rPr>
              <a:t>Alberta</a:t>
            </a:r>
            <a:r>
              <a:rPr lang="en-CA" i="0" dirty="0"/>
              <a:t> and </a:t>
            </a:r>
            <a:r>
              <a:rPr lang="en-CA" i="0" dirty="0">
                <a:hlinkClick r:id="rId3"/>
              </a:rPr>
              <a:t>Saskatchewan</a:t>
            </a:r>
            <a:r>
              <a:rPr lang="en-CA" i="0" dirty="0"/>
              <a:t>.</a:t>
            </a:r>
          </a:p>
          <a:p>
            <a:r>
              <a:rPr lang="en-CA" i="0" dirty="0"/>
              <a:t>It was fought between the </a:t>
            </a:r>
            <a:r>
              <a:rPr lang="en-CA" i="0" dirty="0">
                <a:hlinkClick r:id="rId4"/>
              </a:rPr>
              <a:t>Métis</a:t>
            </a:r>
            <a:r>
              <a:rPr lang="en-CA" i="0" dirty="0"/>
              <a:t> and </a:t>
            </a:r>
            <a:r>
              <a:rPr lang="en-CA" i="0" dirty="0">
                <a:hlinkClick r:id="rId5"/>
              </a:rPr>
              <a:t>First Nations</a:t>
            </a:r>
            <a:r>
              <a:rPr lang="en-CA" i="0" dirty="0"/>
              <a:t> allies against settlers and the </a:t>
            </a:r>
            <a:r>
              <a:rPr lang="en-CA" i="0" dirty="0">
                <a:hlinkClick r:id="rId6"/>
              </a:rPr>
              <a:t>federal government</a:t>
            </a:r>
            <a:r>
              <a:rPr lang="en-CA" i="0" dirty="0"/>
              <a:t>. </a:t>
            </a:r>
          </a:p>
          <a:p>
            <a:r>
              <a:rPr lang="en-CA" i="0" dirty="0"/>
              <a:t>The government won. </a:t>
            </a:r>
            <a:r>
              <a:rPr lang="en-CA" b="1" i="0" dirty="0"/>
              <a:t>Hundreds died. </a:t>
            </a:r>
            <a:r>
              <a:rPr lang="en-CA" i="0" dirty="0"/>
              <a:t>(Our version of civil war which happened in the US between 1861-1865)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655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F5F87C-FF19-4B4E-9B83-C8BBA91BD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865128"/>
            <a:ext cx="5613398" cy="5261895"/>
          </a:xfrm>
        </p:spPr>
        <p:txBody>
          <a:bodyPr anchor="ctr">
            <a:normAutofit/>
          </a:bodyPr>
          <a:lstStyle/>
          <a:p>
            <a:r>
              <a:rPr lang="en-US" dirty="0"/>
              <a:t>Execution of Louis Riel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B74E7-4838-4A57-A093-7ECD0A0CF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64B30CE-C2B6-406B-921A-5A1BAAD87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471C4A5-53DE-4D62-AAA3-7479B49AD6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8678021"/>
              </p:ext>
            </p:extLst>
          </p:nvPr>
        </p:nvGraphicFramePr>
        <p:xfrm>
          <a:off x="6165356" y="865127"/>
          <a:ext cx="5464315" cy="5261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941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533852-2628-1C46-818D-962197BD9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7873" y="489855"/>
            <a:ext cx="5526527" cy="2237925"/>
          </a:xfrm>
        </p:spPr>
        <p:txBody>
          <a:bodyPr>
            <a:normAutofit/>
          </a:bodyPr>
          <a:lstStyle/>
          <a:p>
            <a:r>
              <a:rPr lang="en-US" dirty="0"/>
              <a:t>Pass System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5971AF9D-C565-4DF8-BDC9-EE1451B02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122" name="Picture 2" descr="Reserve Pass">
            <a:extLst>
              <a:ext uri="{FF2B5EF4-FFF2-40B4-BE49-F238E27FC236}">
                <a16:creationId xmlns:a16="http://schemas.microsoft.com/office/drawing/2014/main" id="{A34F1886-6C17-A74B-AD7D-90D5DBFBE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0474" y="659194"/>
            <a:ext cx="4486925" cy="5539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7DD09-3777-BA49-BB0F-68F65AF718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3145" y="2085979"/>
            <a:ext cx="5526526" cy="411262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CA" sz="2000" dirty="0"/>
              <a:t>1885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CA" sz="2000" dirty="0"/>
              <a:t>After the war and the government had won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CA" sz="2000" dirty="0"/>
              <a:t>Canada introduces the pass system, confining Indigenous people to their reserves unless they have written permission to leave from the Indian Agent. 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CA" sz="2000" dirty="0"/>
              <a:t>Though it never became a law, the pass system restricted Indigenous freedom in the Prairie West during the late 19th and early 20th centuries.</a:t>
            </a:r>
          </a:p>
          <a:p>
            <a:pPr marL="971550" lvl="1" indent="-285750">
              <a:lnSpc>
                <a:spcPct val="90000"/>
              </a:lnSpc>
            </a:pPr>
            <a:r>
              <a:rPr lang="en-CA" sz="1600" dirty="0"/>
              <a:t>Impacted who they could get food from, where to sell their goods, how to go to traditional gatherings together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CA" sz="2000" dirty="0"/>
              <a:t>It was not removed from the Indian Act until 1995</a:t>
            </a:r>
            <a:endParaRPr lang="en-US" sz="2000" dirty="0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E1661F5C-3018-4F57-B263-B9267D4DE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8157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C7FE5201-BB98-480C-BADB-207C8F893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3781F914-4291-4C8C-A243-2C99A9B7A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3918855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344558-761A-2541-BF6F-7111D7A60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07" y="4134848"/>
            <a:ext cx="10384741" cy="20062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dirty="0"/>
              <a:t>1908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ADE7EF-C946-1F4E-8F20-7CA4880E55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1007" y="689907"/>
            <a:ext cx="4862473" cy="2955065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  <a:p>
            <a:r>
              <a:rPr lang="en-US" dirty="0"/>
              <a:t>Annie </a:t>
            </a:r>
            <a:r>
              <a:rPr lang="en-US" dirty="0" err="1"/>
              <a:t>Bannatyne</a:t>
            </a:r>
            <a:r>
              <a:rPr lang="en-US" dirty="0"/>
              <a:t> passes away in rural Saskatchewan.</a:t>
            </a:r>
          </a:p>
          <a:p>
            <a:r>
              <a:rPr lang="en-US" dirty="0"/>
              <a:t>Her actions inspired this story and most importantly inspired Louis Riel.</a:t>
            </a:r>
          </a:p>
          <a:p>
            <a:endParaRPr lang="en-US" dirty="0"/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5AB48E07-F525-4D7B-9770-093A16519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5 Indigenous heroes you&amp;#39;ll learn about on the This Place podcast | CBC Books">
            <a:extLst>
              <a:ext uri="{FF2B5EF4-FFF2-40B4-BE49-F238E27FC236}">
                <a16:creationId xmlns:a16="http://schemas.microsoft.com/office/drawing/2014/main" id="{069E7F50-8AE0-EC47-8CEA-5577FA7F7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26412" y="661137"/>
            <a:ext cx="5472846" cy="307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F89C6C02-EDA3-4D0B-9C4E-AAE0F2C7D5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2253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554F3D7F-B18F-40A2-B5DD-0500909F8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6207725"/>
      </p:ext>
    </p:extLst>
  </p:cSld>
  <p:clrMapOvr>
    <a:masterClrMapping/>
  </p:clrMapOvr>
</p:sld>
</file>

<file path=ppt/theme/theme1.xml><?xml version="1.0" encoding="utf-8"?>
<a:theme xmlns:a="http://schemas.openxmlformats.org/drawingml/2006/main" name="LevelVTI">
  <a:themeElements>
    <a:clrScheme name="AnalogousFromLightSeedRightStep">
      <a:dk1>
        <a:srgbClr val="000000"/>
      </a:dk1>
      <a:lt1>
        <a:srgbClr val="FFFFFF"/>
      </a:lt1>
      <a:dk2>
        <a:srgbClr val="412B24"/>
      </a:dk2>
      <a:lt2>
        <a:srgbClr val="E2E8E4"/>
      </a:lt2>
      <a:accent1>
        <a:srgbClr val="C696B3"/>
      </a:accent1>
      <a:accent2>
        <a:srgbClr val="BA7F8A"/>
      </a:accent2>
      <a:accent3>
        <a:srgbClr val="C39B8F"/>
      </a:accent3>
      <a:accent4>
        <a:srgbClr val="B5A17C"/>
      </a:accent4>
      <a:accent5>
        <a:srgbClr val="A3A67E"/>
      </a:accent5>
      <a:accent6>
        <a:srgbClr val="92AC76"/>
      </a:accent6>
      <a:hlink>
        <a:srgbClr val="558D6C"/>
      </a:hlink>
      <a:folHlink>
        <a:srgbClr val="7F7F7F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622</Words>
  <Application>Microsoft Macintosh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Seaford</vt:lpstr>
      <vt:lpstr>LevelVTI</vt:lpstr>
      <vt:lpstr>Timeline</vt:lpstr>
      <vt:lpstr>July 1st 1867 Confederation of Canada</vt:lpstr>
      <vt:lpstr>1868 Canada First is Founded</vt:lpstr>
      <vt:lpstr>Charles Mair</vt:lpstr>
      <vt:lpstr>Annie Bannatyne</vt:lpstr>
      <vt:lpstr>1869 - December (about a year later…)</vt:lpstr>
      <vt:lpstr>1871-1875</vt:lpstr>
      <vt:lpstr>The Indian Act</vt:lpstr>
      <vt:lpstr>1884-1885</vt:lpstr>
      <vt:lpstr>Execution of Louis Riel</vt:lpstr>
      <vt:lpstr>Pass System</vt:lpstr>
      <vt:lpstr>1908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Timeline</dc:title>
  <dc:creator>Kate Shields</dc:creator>
  <cp:lastModifiedBy>Kate Shields</cp:lastModifiedBy>
  <cp:revision>3</cp:revision>
  <dcterms:created xsi:type="dcterms:W3CDTF">2021-12-01T15:19:40Z</dcterms:created>
  <dcterms:modified xsi:type="dcterms:W3CDTF">2021-12-02T17:22:25Z</dcterms:modified>
</cp:coreProperties>
</file>