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c68aecc88d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c68aecc88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68aecc88d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c68aecc88d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c68aecc88d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c68aecc88d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c68aecc88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c68aecc88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c68aecc88d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c68aecc88d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c68aecc88d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c68aecc88d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68aecc88d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c68aecc88d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c68aecc88d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c68aecc88d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c68aecc88d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c68aecc88d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c68aecc88d_0_4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c68aecc88d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c68aecc88d_0_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c68aecc88d_0_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68aecc88d_0_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c68aecc88d_0_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owl.purdue.edu/owl/research_and_citation/mla_style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Citations</a:t>
            </a:r>
            <a:endParaRPr/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English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Are Citations?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A citation is a way of giving credit to the original author when you use someone else’s words, ideas, or information in your writing.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do we use citations?</a:t>
            </a:r>
            <a:endParaRPr/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1297500" y="1100825"/>
            <a:ext cx="7038900" cy="39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To acknowledge someone else’s work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First of all, as the term “credit” suggests, it’s a way to acknowledge if someone else’s work has aided your writing.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In order not to plagiarize (copying without credit)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Plagiarism is using someone else’s words or ideas without acknowledging they are not your own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So that the reader can determine the strength of the argument</a:t>
            </a:r>
            <a:endParaRPr sz="1400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If you’re using a viewpoint or data to support your work, the audience needs to know the home of those sources so they can determine the authority of those sources on their own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In English class, citations help readers see where your ideas come from and allow them to find your sources if they want to read more.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citation systems are there?</a:t>
            </a:r>
            <a:endParaRPr/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Chicago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Mostly used in history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APA (American Psychological Association)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Mostly used in the sciences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MLA (Modern Language Association)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-GB"/>
              <a:t>English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 text Citations</a:t>
            </a:r>
            <a:endParaRPr/>
          </a:p>
        </p:txBody>
      </p:sp>
      <p:sp>
        <p:nvSpPr>
          <p:cNvPr id="159" name="Google Shape;159;p1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You need a citation when you: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Use a direct quote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Paraphrase (rewrite ideas in your own words)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Summarize information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Use facts or ideas that are not common knowledge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>
            <p:ph type="title"/>
          </p:nvPr>
        </p:nvSpPr>
        <p:spPr>
          <a:xfrm>
            <a:off x="1052550" y="741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Examples</a:t>
            </a:r>
            <a:endParaRPr/>
          </a:p>
        </p:txBody>
      </p:sp>
      <p:sp>
        <p:nvSpPr>
          <p:cNvPr id="165" name="Google Shape;165;p18"/>
          <p:cNvSpPr txBox="1"/>
          <p:nvPr>
            <p:ph idx="1" type="body"/>
          </p:nvPr>
        </p:nvSpPr>
        <p:spPr>
          <a:xfrm>
            <a:off x="1457300" y="911075"/>
            <a:ext cx="7038900" cy="38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8"/>
              <a:t>Quotations:</a:t>
            </a:r>
            <a:endParaRPr sz="1608"/>
          </a:p>
          <a:p>
            <a:pPr indent="-330715" lvl="0" marL="457200" rtl="0" algn="l">
              <a:spcBef>
                <a:spcPts val="1200"/>
              </a:spcBef>
              <a:spcAft>
                <a:spcPts val="0"/>
              </a:spcAft>
              <a:buSzPts val="1608"/>
              <a:buChar char="●"/>
            </a:pPr>
            <a:r>
              <a:rPr lang="en-GB" sz="1608"/>
              <a:t>If stating what an author says exactly, use quotations</a:t>
            </a:r>
            <a:endParaRPr sz="1608"/>
          </a:p>
          <a:p>
            <a:pPr indent="-330715" lvl="0" marL="457200" rtl="0" algn="l">
              <a:spcBef>
                <a:spcPts val="0"/>
              </a:spcBef>
              <a:spcAft>
                <a:spcPts val="0"/>
              </a:spcAft>
              <a:buSzPts val="1608"/>
              <a:buChar char="●"/>
            </a:pPr>
            <a:r>
              <a:rPr lang="en-GB" sz="1608"/>
              <a:t>In 1984, Winston writes that, “if there was hope, it must lie in the proles, because only there… could the force to destroy the Party ever be generated” (Orwell 72).</a:t>
            </a:r>
            <a:endParaRPr sz="16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8"/>
              <a:t>Summarise</a:t>
            </a:r>
            <a:endParaRPr sz="1608"/>
          </a:p>
          <a:p>
            <a:pPr indent="-330715" lvl="0" marL="457200" rtl="0" algn="l">
              <a:spcBef>
                <a:spcPts val="1200"/>
              </a:spcBef>
              <a:spcAft>
                <a:spcPts val="0"/>
              </a:spcAft>
              <a:buSzPts val="1608"/>
              <a:buChar char="●"/>
            </a:pPr>
            <a:r>
              <a:rPr lang="en-GB" sz="1608"/>
              <a:t>If summarising what an author says just tell the audience where to find the information</a:t>
            </a:r>
            <a:endParaRPr sz="1608"/>
          </a:p>
          <a:p>
            <a:pPr indent="-330715" lvl="0" marL="457200" rtl="0" algn="l">
              <a:spcBef>
                <a:spcPts val="0"/>
              </a:spcBef>
              <a:spcAft>
                <a:spcPts val="0"/>
              </a:spcAft>
              <a:buSzPts val="1608"/>
              <a:buChar char="●"/>
            </a:pPr>
            <a:r>
              <a:rPr lang="en-GB" sz="1608"/>
              <a:t>In 1984, Winston suggests that the support of the proles would be necessary to destroy the Party because they are the largest portion of the population (Orwell 72).</a:t>
            </a:r>
            <a:endParaRPr sz="1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Examples</a:t>
            </a:r>
            <a:endParaRPr/>
          </a:p>
        </p:txBody>
      </p:sp>
      <p:sp>
        <p:nvSpPr>
          <p:cNvPr id="171" name="Google Shape;171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Author in parenthesis: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/>
              <a:t>In the Ministry of Truth, “War is Peace” was one of their primary slogans (Orwell 6).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/>
              <a:t>Author named in sentence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/>
              <a:t>George Orwell states that “War is Peace” was one of the primary slogans of the party (6).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MLA</a:t>
            </a:r>
            <a:endParaRPr/>
          </a:p>
        </p:txBody>
      </p:sp>
      <p:sp>
        <p:nvSpPr>
          <p:cNvPr id="177" name="Google Shape;177;p20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These are only the basics.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/>
              <a:t>For specific information, look at a citation guide: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 Online, such as </a:t>
            </a:r>
            <a:r>
              <a:rPr lang="en-GB" sz="1600" u="sng">
                <a:solidFill>
                  <a:schemeClr val="hlink"/>
                </a:solidFill>
                <a:hlinkClick r:id="rId3"/>
              </a:rPr>
              <a:t>https://owl.purdue.edu/owl/research_and_citation/mla_style/</a:t>
            </a:r>
            <a:r>
              <a:rPr lang="en-GB" sz="1600"/>
              <a:t>)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Or a physical guide from the classroom or library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 Cited Page</a:t>
            </a:r>
            <a:endParaRPr/>
          </a:p>
        </p:txBody>
      </p:sp>
      <p:sp>
        <p:nvSpPr>
          <p:cNvPr id="183" name="Google Shape;183;p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All of the sources cited in you paper appear at the end on your Works Cited page.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600"/>
              <a:t>The Works Cited page:</a:t>
            </a:r>
            <a:endParaRPr sz="16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Appears on a new page at the end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Is titled Works Cited (centered)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Lists all sources used in the paper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Is in alphabetical order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Uses hanging indent (second line indented)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Format</a:t>
            </a:r>
            <a:endParaRPr/>
          </a:p>
        </p:txBody>
      </p:sp>
      <p:sp>
        <p:nvSpPr>
          <p:cNvPr id="189" name="Google Shape;189;p22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Author Last Name, First Name. “Name of Short Story” (in quotations). </a:t>
            </a:r>
            <a:r>
              <a:rPr i="1" lang="en-GB" sz="1600"/>
              <a:t>Title of Book</a:t>
            </a:r>
            <a:r>
              <a:rPr lang="en-GB" sz="1600"/>
              <a:t> (in Italics). Publisher, Year.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/>
              <a:t>Vonnegut, Kurt. “Harrison Bergeron.” </a:t>
            </a:r>
            <a:r>
              <a:rPr i="1" lang="en-GB" sz="1600"/>
              <a:t>Welcome to the Monkey House</a:t>
            </a:r>
            <a:r>
              <a:rPr lang="en-GB" sz="1600"/>
              <a:t>. Dell    Publishing Co., 1979.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/>
          <p:nvPr>
            <p:ph idx="1" type="body"/>
          </p:nvPr>
        </p:nvSpPr>
        <p:spPr>
          <a:xfrm>
            <a:off x="1267550" y="1370500"/>
            <a:ext cx="7038900" cy="35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Arial"/>
                <a:ea typeface="Arial"/>
                <a:cs typeface="Arial"/>
                <a:sym typeface="Arial"/>
              </a:rPr>
              <a:t>Alexie, Sherman. “The Trial of Thomas Builds-a-Fire.” </a:t>
            </a:r>
            <a:r>
              <a:rPr i="1" lang="en-GB" sz="1600">
                <a:latin typeface="Arial"/>
                <a:ea typeface="Arial"/>
                <a:cs typeface="Arial"/>
                <a:sym typeface="Arial"/>
              </a:rPr>
              <a:t>The Lone Ranger and Tonto Fistfight in Heaven</a:t>
            </a:r>
            <a:r>
              <a:rPr lang="en-GB" sz="1600">
                <a:latin typeface="Arial"/>
                <a:ea typeface="Arial"/>
                <a:cs typeface="Arial"/>
                <a:sym typeface="Arial"/>
              </a:rPr>
              <a:t>. Perennial/Atlantic Monthly Press, 1993.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Arial"/>
                <a:ea typeface="Arial"/>
                <a:cs typeface="Arial"/>
                <a:sym typeface="Arial"/>
              </a:rPr>
              <a:t>“Global Warming.” National Geographic, 5 May 2023, www.nationalgeographic.com/global-warming, Accessed 9 Sep 2025.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Arial"/>
                <a:ea typeface="Arial"/>
                <a:cs typeface="Arial"/>
                <a:sym typeface="Arial"/>
              </a:rPr>
              <a:t>Kimmerer, Robin Wall. </a:t>
            </a:r>
            <a:r>
              <a:rPr i="1" lang="en-GB" sz="1600">
                <a:latin typeface="Arial"/>
                <a:ea typeface="Arial"/>
                <a:cs typeface="Arial"/>
                <a:sym typeface="Arial"/>
              </a:rPr>
              <a:t>Braiding Sweetgrass</a:t>
            </a:r>
            <a:r>
              <a:rPr lang="en-GB" sz="1600">
                <a:latin typeface="Arial"/>
                <a:ea typeface="Arial"/>
                <a:cs typeface="Arial"/>
                <a:sym typeface="Arial"/>
              </a:rPr>
              <a:t>. Milkweed Editions, 2013.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Arial"/>
                <a:ea typeface="Arial"/>
                <a:cs typeface="Arial"/>
                <a:sym typeface="Arial"/>
              </a:rPr>
              <a:t>King, Thomas. </a:t>
            </a:r>
            <a:r>
              <a:rPr i="1" lang="en-GB" sz="1600">
                <a:latin typeface="Arial"/>
                <a:ea typeface="Arial"/>
                <a:cs typeface="Arial"/>
                <a:sym typeface="Arial"/>
              </a:rPr>
              <a:t>A Short History of Indians in Canada</a:t>
            </a:r>
            <a:r>
              <a:rPr lang="en-GB" sz="1600">
                <a:latin typeface="Arial"/>
                <a:ea typeface="Arial"/>
                <a:cs typeface="Arial"/>
                <a:sym typeface="Arial"/>
              </a:rPr>
              <a:t>. Harper Perennial, 2006.</a:t>
            </a:r>
            <a:endParaRPr sz="1700"/>
          </a:p>
        </p:txBody>
      </p:sp>
      <p:sp>
        <p:nvSpPr>
          <p:cNvPr id="195" name="Google Shape;195;p23"/>
          <p:cNvSpPr txBox="1"/>
          <p:nvPr>
            <p:ph type="title"/>
          </p:nvPr>
        </p:nvSpPr>
        <p:spPr>
          <a:xfrm>
            <a:off x="1357425" y="768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 Cited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Practice</a:t>
            </a:r>
            <a:endParaRPr/>
          </a:p>
        </p:txBody>
      </p:sp>
      <p:sp>
        <p:nvSpPr>
          <p:cNvPr id="201" name="Google Shape;201;p2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Part 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Short Story: Use “Ten Kliks South”.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How much explosives was dropped ten klicks south of the position?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Direct Quote: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The gun dropped “about 270 pounds of ICM… ten kliks south of us” (Klay 1).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Practice</a:t>
            </a:r>
            <a:endParaRPr/>
          </a:p>
        </p:txBody>
      </p:sp>
      <p:sp>
        <p:nvSpPr>
          <p:cNvPr id="207" name="Google Shape;207;p2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Part 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Short Story: Use “Ten Kliks South”.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Works Cited entry: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Klay, Phil. “Ten </a:t>
            </a:r>
            <a:r>
              <a:rPr lang="en-GB"/>
              <a:t>Kliks</a:t>
            </a:r>
            <a:r>
              <a:rPr lang="en-GB"/>
              <a:t> South.” CommonLit, 2014.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