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4"/>
  </p:sldMasterIdLst>
  <p:notesMasterIdLst>
    <p:notesMasterId r:id="rId14"/>
  </p:notesMasterIdLst>
  <p:handoutMasterIdLst>
    <p:handoutMasterId r:id="rId15"/>
  </p:handoutMasterIdLst>
  <p:sldIdLst>
    <p:sldId id="256" r:id="rId5"/>
    <p:sldId id="1509" r:id="rId6"/>
    <p:sldId id="1510" r:id="rId7"/>
    <p:sldId id="260" r:id="rId8"/>
    <p:sldId id="1511" r:id="rId9"/>
    <p:sldId id="1512" r:id="rId10"/>
    <p:sldId id="1514" r:id="rId11"/>
    <p:sldId id="263" r:id="rId12"/>
    <p:sldId id="151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0B2031-538F-4CDE-BE6D-9AD994FBA6D9}" v="2" dt="2026-10-06T18:01:52.467"/>
    <p1510:client id="{F367EDFF-AD1E-4FAF-854F-338EB2B5348A}" v="8" dt="2026-10-07T17:56:00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58"/>
  </p:normalViewPr>
  <p:slideViewPr>
    <p:cSldViewPr snapToGrid="0">
      <p:cViewPr varScale="1">
        <p:scale>
          <a:sx n="70" d="100"/>
          <a:sy n="70" d="100"/>
        </p:scale>
        <p:origin x="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6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45159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4398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6011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183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892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79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6395557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32596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245783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9414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5591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961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691597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96450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01176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2214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756783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482545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418279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1331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355918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7987AA-E4E6-4FC1-BAD8-09A952212C58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498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43CF65F-0E21-48DE-8D75-4BF66A547E8E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89219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52375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8145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5040-F7E0-40EC-B8E9-CED28200FAA3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141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0489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1FE1A989-42EF-40B2-87AB-6941C231CD4A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988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6C70014-48FC-4647-9615-BBD39F98887D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872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203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256470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1A5F77D0-C28E-4573-88F0-0A30FF98888E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7441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0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081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8A60B404-9532-4DA8-8A40-EC339A5BE635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268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8FACD271-2BB0-4C13-9E3A-50B90F57CA5B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1D22668-A3AE-429F-A351-A1583BA90793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159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C089F4EF-3CDF-46D7-ADF4-3A52C84FD8BE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26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635C43F-DBB1-4D83-B442-E1529AA900C2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3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887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9128053F-E531-4885-B604-CF1A6DEEE405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810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1828800"/>
            <a:ext cx="6172200" cy="4425696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290890"/>
            <a:ext cx="4672584" cy="4041648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01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65B10-D26A-480A-9509-A9831C5E60D8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87AA-E4E6-4FC1-BAD8-09A952212C58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F65F-0E21-48DE-8D75-4BF66A547E8E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4174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18" r:id="rId23"/>
    <p:sldLayoutId id="2147483819" r:id="rId24"/>
    <p:sldLayoutId id="2147483820" r:id="rId25"/>
    <p:sldLayoutId id="2147483821" r:id="rId26"/>
    <p:sldLayoutId id="2147483822" r:id="rId27"/>
    <p:sldLayoutId id="2147483823" r:id="rId28"/>
    <p:sldLayoutId id="2147483824" r:id="rId29"/>
    <p:sldLayoutId id="2147483826" r:id="rId30"/>
    <p:sldLayoutId id="2147483827" r:id="rId31"/>
    <p:sldLayoutId id="2147483828" r:id="rId32"/>
    <p:sldLayoutId id="2147483698" r:id="rId33"/>
    <p:sldLayoutId id="2147483735" r:id="rId34"/>
    <p:sldLayoutId id="2147483710" r:id="rId35"/>
    <p:sldLayoutId id="2147483755" r:id="rId36"/>
    <p:sldLayoutId id="2147483679" r:id="rId37"/>
    <p:sldLayoutId id="2147483680" r:id="rId38"/>
    <p:sldLayoutId id="2147483681" r:id="rId39"/>
    <p:sldLayoutId id="2147483706" r:id="rId40"/>
    <p:sldLayoutId id="2147483689" r:id="rId41"/>
    <p:sldLayoutId id="2147483690" r:id="rId42"/>
    <p:sldLayoutId id="2147483708" r:id="rId43"/>
    <p:sldLayoutId id="2147483692" r:id="rId44"/>
    <p:sldLayoutId id="2147483691" r:id="rId45"/>
    <p:sldLayoutId id="2147483732" r:id="rId46"/>
    <p:sldLayoutId id="2147483731" r:id="rId47"/>
    <p:sldLayoutId id="2147483730" r:id="rId48"/>
    <p:sldLayoutId id="2147483694" r:id="rId49"/>
    <p:sldLayoutId id="2147483726" r:id="rId50"/>
    <p:sldLayoutId id="2147483693" r:id="rId51"/>
    <p:sldLayoutId id="2147483711" r:id="rId52"/>
    <p:sldLayoutId id="2147483672" r:id="rId53"/>
    <p:sldLayoutId id="2147483673" r:id="rId54"/>
    <p:sldLayoutId id="2147483664" r:id="rId55"/>
    <p:sldLayoutId id="2147483665" r:id="rId56"/>
    <p:sldLayoutId id="2147483685" r:id="rId57"/>
    <p:sldLayoutId id="2147483687" r:id="rId5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ruth_and_Reconciliation_Commission_of_Canada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321A2-65AC-4C18-CA75-0FB5084CA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896" y="2633037"/>
            <a:ext cx="4654296" cy="3739896"/>
          </a:xfrm>
        </p:spPr>
        <p:txBody>
          <a:bodyPr/>
          <a:lstStyle/>
          <a:p>
            <a:r>
              <a:rPr lang="en-US" dirty="0">
                <a:latin typeface="Adobe Hebrew" panose="02040503050201020203" pitchFamily="18" charset="-79"/>
                <a:cs typeface="Adobe Hebrew" panose="02040503050201020203" pitchFamily="18" charset="-79"/>
              </a:rPr>
              <a:t>    Beothuk Presentation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2FA3257-663D-61CE-A5D5-22B53DB71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​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49D9A19-9A59-2013-E99B-3C3474B754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0972" b="10972"/>
          <a:stretch/>
        </p:blipFill>
        <p:spPr>
          <a:prstGeom prst="rect">
            <a:avLst/>
          </a:prstGeom>
          <a:blipFill dpi="0" rotWithShape="1">
            <a:blip r:embed="rId3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06996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3CCC1C2-A46D-1413-674A-7C34162A440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1" r="9572" b="-2"/>
          <a:stretch>
            <a:fillRect/>
          </a:stretch>
        </p:blipFill>
        <p:spPr>
          <a:xfrm>
            <a:off x="20" y="10"/>
            <a:ext cx="6099028" cy="685799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41029" y="1127324"/>
            <a:ext cx="4663440" cy="3337560"/>
          </a:xfrm>
        </p:spPr>
        <p:txBody>
          <a:bodyPr>
            <a:normAutofit/>
          </a:bodyPr>
          <a:lstStyle/>
          <a:p>
            <a:pPr marL="0" indent="0" rtl="0" fontAlgn="base">
              <a:buNone/>
            </a:pPr>
            <a:r>
              <a:rPr lang="en-US" b="0" i="0" dirty="0">
                <a:effectLst/>
              </a:rPr>
              <a:t> </a:t>
            </a:r>
            <a:r>
              <a:rPr lang="en-US" sz="3600" b="1" dirty="0"/>
              <a:t>B</a:t>
            </a:r>
            <a:r>
              <a:rPr lang="en-US" sz="3600" b="1" i="0" dirty="0">
                <a:effectLst/>
              </a:rPr>
              <a:t>y Rowan </a:t>
            </a:r>
            <a:r>
              <a:rPr lang="en-US" sz="3600" b="1" dirty="0"/>
              <a:t>S</a:t>
            </a:r>
            <a:r>
              <a:rPr lang="en-US" sz="3600" b="1" i="0" dirty="0">
                <a:effectLst/>
              </a:rPr>
              <a:t>iebert and         	</a:t>
            </a:r>
            <a:r>
              <a:rPr lang="en-US" sz="3600" b="1" dirty="0"/>
              <a:t>T</a:t>
            </a:r>
            <a:r>
              <a:rPr lang="en-US" sz="3600" b="1" i="0" dirty="0">
                <a:effectLst/>
              </a:rPr>
              <a:t>ayah </a:t>
            </a:r>
            <a:r>
              <a:rPr lang="en-US" sz="3600" b="1" dirty="0"/>
              <a:t>B</a:t>
            </a:r>
            <a:r>
              <a:rPr lang="en-US" sz="3600" b="1" i="0" dirty="0">
                <a:effectLst/>
              </a:rPr>
              <a:t>illard </a:t>
            </a:r>
          </a:p>
          <a:p>
            <a:pPr marL="0" indent="0" rtl="0" fontAlgn="base">
              <a:buNone/>
            </a:pPr>
            <a:endParaRPr lang="en-US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DFB3885-71FC-E183-12E5-AA24E4FA8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>
            <a:normAutofit/>
          </a:bodyPr>
          <a:lstStyle/>
          <a:p>
            <a:r>
              <a:rPr lang="en-US" b="1" dirty="0"/>
              <a:t>Who are the </a:t>
            </a:r>
            <a:r>
              <a:rPr lang="en-US" b="1" dirty="0" err="1"/>
              <a:t>Beothuks</a:t>
            </a:r>
            <a:r>
              <a:rPr lang="en-US" b="1" dirty="0"/>
              <a:t>?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799E4E6C-155A-2286-F0E6-09227564D00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930" b="21930"/>
          <a:stretch/>
        </p:blipFill>
        <p:spPr>
          <a:xfrm>
            <a:off x="-1" y="3080656"/>
            <a:ext cx="12189009" cy="3777343"/>
          </a:xfrm>
          <a:prstGeom prst="rect">
            <a:avLst/>
          </a:prstGeom>
          <a:blipFill dpi="0" rotWithShape="1">
            <a:blip r:embed="rId3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FAEC841-0026-05DE-F340-B6B0C27568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/>
          <a:p>
            <a:r>
              <a:rPr lang="en-US" sz="2800" dirty="0"/>
              <a:t>The Beothuk people are a small tribe who inherited island of </a:t>
            </a:r>
            <a:r>
              <a:rPr lang="en-US" sz="2800" dirty="0" err="1"/>
              <a:t>Ktaqnkuk</a:t>
            </a:r>
            <a:r>
              <a:rPr lang="en-US" sz="2800" dirty="0"/>
              <a:t> in  Newfoundland  on the East Coast of Canada they are also known as the Red Indians.</a:t>
            </a:r>
          </a:p>
        </p:txBody>
      </p:sp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F81C-2BD8-A4FA-1C47-752CDA281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902" y="-1138101"/>
            <a:ext cx="3273552" cy="1942773"/>
          </a:xfrm>
        </p:spPr>
        <p:txBody>
          <a:bodyPr anchor="b">
            <a:normAutofit/>
          </a:bodyPr>
          <a:lstStyle/>
          <a:p>
            <a:r>
              <a:rPr lang="en-US" sz="4400" dirty="0"/>
              <a:t>Lifestyle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52F9BB-2CC2-5285-7420-A2EA2EA5EB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33" r="9414"/>
          <a:stretch>
            <a:fillRect/>
          </a:stretch>
        </p:blipFill>
        <p:spPr>
          <a:xfrm>
            <a:off x="20" y="10"/>
            <a:ext cx="7781345" cy="6857990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564C81AD-9C6C-2D8B-8F36-43653268F37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96592" y="940494"/>
            <a:ext cx="3273552" cy="2953512"/>
          </a:xfrm>
        </p:spPr>
        <p:txBody>
          <a:bodyPr>
            <a:noAutofit/>
          </a:bodyPr>
          <a:lstStyle/>
          <a:p>
            <a:r>
              <a:rPr lang="en-US" sz="2400" dirty="0"/>
              <a:t>The Beothuk did not participate in traditional trade they gathered their own food and tools </a:t>
            </a:r>
          </a:p>
          <a:p>
            <a:endParaRPr lang="en-US" sz="2400" dirty="0"/>
          </a:p>
          <a:p>
            <a:r>
              <a:rPr lang="en-US" sz="2400" dirty="0"/>
              <a:t>They lived in cone shaped wigwams or sometimes </a:t>
            </a:r>
            <a:r>
              <a:rPr lang="en-US" sz="2400" dirty="0" err="1"/>
              <a:t>Mammatikes</a:t>
            </a:r>
            <a:r>
              <a:rPr lang="en-US" sz="2400" dirty="0"/>
              <a:t> and slept in deep trenches  </a:t>
            </a:r>
          </a:p>
        </p:txBody>
      </p:sp>
    </p:spTree>
    <p:extLst>
      <p:ext uri="{BB962C8B-B14F-4D97-AF65-F5344CB8AC3E}">
        <p14:creationId xmlns:p14="http://schemas.microsoft.com/office/powerpoint/2010/main" val="419869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207411"/>
            <a:ext cx="4153405" cy="54202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Beothuk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B70B6-B9DD-8293-E045-C9E0BE21FE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7954" y="903273"/>
            <a:ext cx="5406196" cy="57001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2400" b="1" dirty="0"/>
              <a:t>Beothuk spoke Algonquian language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2400" b="1" dirty="0"/>
              <a:t> smeared crushed red </a:t>
            </a:r>
            <a:r>
              <a:rPr lang="en-US" sz="2400" b="1"/>
              <a:t>ochre</a:t>
            </a:r>
            <a:r>
              <a:rPr lang="en-US" sz="2400" b="1" dirty="0"/>
              <a:t> powder on them selves 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2400" b="1" dirty="0"/>
              <a:t>The Beothuk centered around a </a:t>
            </a:r>
            <a:r>
              <a:rPr lang="en-US" sz="2400" b="1"/>
              <a:t>self-sufficient</a:t>
            </a:r>
            <a:r>
              <a:rPr lang="en-US" sz="2400" b="1" dirty="0"/>
              <a:t> way of living 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2400" b="1" dirty="0"/>
              <a:t>Lived with 35 to 55 people per band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2400" b="1" dirty="0"/>
              <a:t>The </a:t>
            </a:r>
            <a:r>
              <a:rPr lang="en-US" sz="2400" b="1"/>
              <a:t>didn't</a:t>
            </a:r>
            <a:r>
              <a:rPr lang="en-US" sz="2400" b="1" dirty="0"/>
              <a:t> have formal chiefs instead bands designated leaders based on wisdom and life experience.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4B206-A123-D593-93E3-AC03F756E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092" y="813448"/>
            <a:ext cx="6159499" cy="578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7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D2400-94AD-31F6-37F1-0D939219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50A7-8097-B5C9-4E58-9ED8D14AD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64468"/>
            <a:ext cx="11604046" cy="969206"/>
          </a:xfrm>
        </p:spPr>
        <p:txBody>
          <a:bodyPr>
            <a:normAutofit/>
          </a:bodyPr>
          <a:lstStyle/>
          <a:p>
            <a:r>
              <a:rPr lang="en-US" sz="4000" b="1" dirty="0"/>
              <a:t>History and modern context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FFA1F5-D5B6-DA30-E61B-6BFC8E1114D3}"/>
              </a:ext>
            </a:extLst>
          </p:cNvPr>
          <p:cNvSpPr txBox="1"/>
          <p:nvPr/>
        </p:nvSpPr>
        <p:spPr>
          <a:xfrm rot="10800000" flipV="1">
            <a:off x="293977" y="1377909"/>
            <a:ext cx="6325290" cy="46166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/>
              <a:t>The </a:t>
            </a:r>
            <a:r>
              <a:rPr lang="en-US" sz="2000" dirty="0" err="1"/>
              <a:t>eauropian</a:t>
            </a:r>
            <a:r>
              <a:rPr lang="en-US" sz="2000" dirty="0"/>
              <a:t> colonization led to the </a:t>
            </a:r>
            <a:r>
              <a:rPr lang="en-US" sz="2000" dirty="0" err="1"/>
              <a:t>beothuks</a:t>
            </a:r>
            <a:r>
              <a:rPr lang="en-US" sz="2000" dirty="0"/>
              <a:t> extinction in 1829.</a:t>
            </a:r>
          </a:p>
          <a:p>
            <a:endParaRPr lang="en-US" sz="2000" dirty="0"/>
          </a:p>
          <a:p>
            <a:r>
              <a:rPr lang="en-US" sz="2000" dirty="0"/>
              <a:t>Archaeological evidence, such as tools, weapons and household items, indicates that the Beothuk inhabited Newfoundland long before European colonization</a:t>
            </a:r>
          </a:p>
          <a:p>
            <a:endParaRPr lang="en-US" sz="2000" dirty="0"/>
          </a:p>
          <a:p>
            <a:r>
              <a:rPr lang="en-US" sz="2000" dirty="0"/>
              <a:t>after the Europeans’ arrival, the Beothuk were forced to move away from their coastal homelands and ancestral fishing camps to inland territories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Beothuk Artifacts">
            <a:extLst>
              <a:ext uri="{FF2B5EF4-FFF2-40B4-BE49-F238E27FC236}">
                <a16:creationId xmlns:a16="http://schemas.microsoft.com/office/drawing/2014/main" id="{C7E34BD9-3DA5-0F3A-5D21-739BFC77C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706" y="1303782"/>
            <a:ext cx="31369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7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75255A-7407-F838-1E50-A259EDE43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4" y="840486"/>
            <a:ext cx="4975098" cy="49750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B0090F-0BD9-B221-A92F-57517625F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125" y="181356"/>
            <a:ext cx="4847000" cy="31462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65E6E4-4682-8417-90A3-D43FF552F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528" y="3429000"/>
            <a:ext cx="6266688" cy="313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91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9F20-7FE0-9464-CC8C-AAB74EE1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792" y="0"/>
            <a:ext cx="6858000" cy="932688"/>
          </a:xfrm>
        </p:spPr>
        <p:txBody>
          <a:bodyPr>
            <a:normAutofit/>
          </a:bodyPr>
          <a:lstStyle/>
          <a:p>
            <a:r>
              <a:rPr lang="en-US" sz="6000" dirty="0"/>
              <a:t>Pop quiz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72345-EDED-4266-CFF8-650FF0BB1E4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1)  Where is Beothuk from?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2) did Beothuk participate in trade?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3) what language did they speak?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EB40784-8AD7-EAF5-F0DC-8D1E44AE88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895" r="10895"/>
          <a:stretch>
            <a:fillRect/>
          </a:stretch>
        </p:blipFill>
        <p:spPr>
          <a:xfrm>
            <a:off x="0" y="0"/>
            <a:ext cx="4023360" cy="68580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794E8D-5F57-8F44-A601-CCBC621FA8CC}"/>
              </a:ext>
            </a:extLst>
          </p:cNvPr>
          <p:cNvSpPr txBox="1"/>
          <p:nvPr/>
        </p:nvSpPr>
        <p:spPr>
          <a:xfrm>
            <a:off x="0" y="6858000"/>
            <a:ext cx="40233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Truth_and_Reconciliation_Commission_of_Canada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94137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418472-9FD9-BF58-7BBD-657B3DC5A2FD}"/>
              </a:ext>
            </a:extLst>
          </p:cNvPr>
          <p:cNvSpPr txBox="1"/>
          <p:nvPr/>
        </p:nvSpPr>
        <p:spPr>
          <a:xfrm>
            <a:off x="409575" y="1810512"/>
            <a:ext cx="1137285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“Beothuk” Encyclopedia.com, https://www.encyclopedia.com/international/encyclopedias-almanacs-transcripts-and-maps/beothuk assessed  1 October 2026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“Beothuk” Wikipedia, </a:t>
            </a:r>
            <a:r>
              <a:rPr lang="en-US" i="1" dirty="0"/>
              <a:t>Wikimedia Foundation, </a:t>
            </a:r>
            <a:r>
              <a:rPr lang="en-US" dirty="0"/>
              <a:t>https://en.wikipedia.org/wiki/Beothuk, Accessed 1 October 2026</a:t>
            </a:r>
          </a:p>
          <a:p>
            <a:endParaRPr lang="en-US" dirty="0"/>
          </a:p>
          <a:p>
            <a:r>
              <a:rPr lang="en-US" dirty="0"/>
              <a:t>“Beothuk Housing” HERITAGE. https://www.heritage.nf.ca/articles/indigenous/beothuk-housing.php Accessed 1 </a:t>
            </a:r>
            <a:r>
              <a:rPr lang="en-US"/>
              <a:t>October 2026 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“Beothuk People” Brittanica, </a:t>
            </a:r>
            <a:r>
              <a:rPr lang="en-US" i="1" dirty="0"/>
              <a:t>Brittanica Editors. </a:t>
            </a:r>
            <a:r>
              <a:rPr lang="en-US" dirty="0"/>
              <a:t>https://www.britannica.com/topic/Beothuk Accessed  1 October 2026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Tuck, James A.. "Beothuk". </a:t>
            </a:r>
            <a:r>
              <a:rPr lang="en-US" i="1" dirty="0"/>
              <a:t>The Canadian Encyclopedia, </a:t>
            </a:r>
            <a:r>
              <a:rPr lang="en-US" dirty="0"/>
              <a:t>12 September 2025, </a:t>
            </a:r>
            <a:r>
              <a:rPr lang="en-US" dirty="0" err="1"/>
              <a:t>Historica</a:t>
            </a:r>
            <a:r>
              <a:rPr lang="en-US" dirty="0"/>
              <a:t> Canada thecanadianencyclopedia.ca/</a:t>
            </a:r>
            <a:r>
              <a:rPr lang="en-US" dirty="0" err="1"/>
              <a:t>en</a:t>
            </a:r>
            <a:r>
              <a:rPr lang="en-US" dirty="0"/>
              <a:t>/article/</a:t>
            </a:r>
            <a:r>
              <a:rPr lang="en-US" dirty="0" err="1"/>
              <a:t>beothuk</a:t>
            </a:r>
            <a:r>
              <a:rPr lang="en-US" dirty="0"/>
              <a:t>. Accessed 06 October 2026.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62DE30-50F0-CCC0-3D4F-0775D318804B}"/>
              </a:ext>
            </a:extLst>
          </p:cNvPr>
          <p:cNvSpPr txBox="1"/>
          <p:nvPr/>
        </p:nvSpPr>
        <p:spPr>
          <a:xfrm>
            <a:off x="3602736" y="596770"/>
            <a:ext cx="448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Works Cited </a:t>
            </a:r>
          </a:p>
        </p:txBody>
      </p:sp>
    </p:spTree>
    <p:extLst>
      <p:ext uri="{BB962C8B-B14F-4D97-AF65-F5344CB8AC3E}">
        <p14:creationId xmlns:p14="http://schemas.microsoft.com/office/powerpoint/2010/main" val="1586306064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f4d275b-ce70-4c66-943d-4d299c2d510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C8A450CEEF0458DC7C7F552218749" ma:contentTypeVersion="4" ma:contentTypeDescription="Create a new document." ma:contentTypeScope="" ma:versionID="16d412147649f4da323ffbea9dc35d63">
  <xsd:schema xmlns:xsd="http://www.w3.org/2001/XMLSchema" xmlns:xs="http://www.w3.org/2001/XMLSchema" xmlns:p="http://schemas.microsoft.com/office/2006/metadata/properties" xmlns:ns2="8f4d275b-ce70-4c66-943d-4d299c2d510a" targetNamespace="http://schemas.microsoft.com/office/2006/metadata/properties" ma:root="true" ma:fieldsID="32300e09480ab78960551fe187c37ce5" ns2:_="">
    <xsd:import namespace="8f4d275b-ce70-4c66-943d-4d299c2d510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d275b-ce70-4c66-943d-4d299c2d510a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15C017-F059-461C-B5CA-F74FA82919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A2E174-8201-44C8-8E86-D532E6482AA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8f4d275b-ce70-4c66-943d-4d299c2d510a"/>
  </ds:schemaRefs>
</ds:datastoreItem>
</file>

<file path=customXml/itemProps3.xml><?xml version="1.0" encoding="utf-8"?>
<ds:datastoreItem xmlns:ds="http://schemas.openxmlformats.org/officeDocument/2006/customXml" ds:itemID="{2E4DAC44-B34E-49D8-87D7-A57383F66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d275b-ce70-4c66-943d-4d299c2d5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171</TotalTime>
  <Words>358</Words>
  <Application>Microsoft Office PowerPoint</Application>
  <PresentationFormat>Widescreen</PresentationFormat>
  <Paragraphs>48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Dark Gradient</vt:lpstr>
      <vt:lpstr>    Beothuk Presentation</vt:lpstr>
      <vt:lpstr>PowerPoint Presentation</vt:lpstr>
      <vt:lpstr>Who are the Beothuks?</vt:lpstr>
      <vt:lpstr>Lifestyle</vt:lpstr>
      <vt:lpstr>Beothuk culture</vt:lpstr>
      <vt:lpstr>History and modern context</vt:lpstr>
      <vt:lpstr>PowerPoint Presentation</vt:lpstr>
      <vt:lpstr>Pop quiz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Rowan Siebert</dc:creator>
  <cp:lastModifiedBy>Rowan Siebert</cp:lastModifiedBy>
  <cp:revision>8</cp:revision>
  <dcterms:created xsi:type="dcterms:W3CDTF">2026-10-02T17:22:43Z</dcterms:created>
  <dcterms:modified xsi:type="dcterms:W3CDTF">2026-10-13T22:51:58Z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0x010100E6BC8A450CEEF0458DC7C7F552218749</vt:lpwstr>
  </property>
  <property fmtid="{D5CDD505-2E9C-101B-9397-08002B2CF9AE}" pid="3" name="Order">
    <vt:lpwstr>1700.00000000000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