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h514e5d429e660629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h514e5d429e66062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h514e5d429e660629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h514e5d429e660629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h514e5d429e660629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h514e5d429e660629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h514e5d429e660629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h514e5d429e660629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h514e5d429e660629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h514e5d429e660629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h5e0c096ffed823ea_0_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h5e0c096ffed823ea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Relationship Id="rId4" Type="http://schemas.openxmlformats.org/officeDocument/2006/relationships/image" Target="../media/image1.png"/><Relationship Id="rId5" Type="http://schemas.openxmlformats.org/officeDocument/2006/relationships/image" Target="../media/image7.png"/><Relationship Id="rId6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thecanadianencyclopedia.ca/en/article/haida-native-group" TargetMode="External"/><Relationship Id="rId4" Type="http://schemas.openxmlformats.org/officeDocument/2006/relationships/hyperlink" Target="https://www.haidaheritagecentre.com/explore/" TargetMode="External"/><Relationship Id="rId5" Type="http://schemas.openxmlformats.org/officeDocument/2006/relationships/hyperlink" Target="https://macleans.ca/news/canada/how-a-smallpox-epidemic-forged-modern-british-columbia/" TargetMode="External"/><Relationship Id="rId6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-588452" y="-288600"/>
            <a:ext cx="10320900" cy="2314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Georgia"/>
                <a:ea typeface="Georgia"/>
                <a:cs typeface="Georgia"/>
                <a:sym typeface="Georgia"/>
              </a:rPr>
              <a:t>Haida Gwaii</a:t>
            </a:r>
            <a:endParaRPr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-285700" y="4006350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Michael and Nice</a:t>
            </a:r>
            <a:endParaRPr/>
          </a:p>
        </p:txBody>
      </p:sp>
      <p:sp>
        <p:nvSpPr>
          <p:cNvPr id="56" name="Google Shape;56;p13"/>
          <p:cNvSpPr txBox="1"/>
          <p:nvPr/>
        </p:nvSpPr>
        <p:spPr>
          <a:xfrm>
            <a:off x="10525000" y="4337250"/>
            <a:ext cx="8392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57" name="Google Shape;57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6600" y="250475"/>
            <a:ext cx="1741875" cy="1741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74925" y="1959675"/>
            <a:ext cx="5838687" cy="1741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582350" y="132638"/>
            <a:ext cx="3743025" cy="1116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38699" y="2384075"/>
            <a:ext cx="1512050" cy="2694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4"/>
          <p:cNvSpPr txBox="1"/>
          <p:nvPr>
            <p:ph idx="2" type="body"/>
          </p:nvPr>
        </p:nvSpPr>
        <p:spPr>
          <a:xfrm>
            <a:off x="5026925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14"/>
          <p:cNvSpPr txBox="1"/>
          <p:nvPr>
            <p:ph idx="1" type="subTitle"/>
          </p:nvPr>
        </p:nvSpPr>
        <p:spPr>
          <a:xfrm>
            <a:off x="278075" y="1102475"/>
            <a:ext cx="4045200" cy="378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Haida Gwaii means “ Islands of the people” 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They have lived on these islands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The islands being separated from the mainland 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The island is covered in lots of moss and big red cedar trees.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sz="1800"/>
              <a:t>The weather is pretty rainy and windy because of the Pacific Ocean</a:t>
            </a:r>
            <a:endParaRPr sz="18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pic>
        <p:nvPicPr>
          <p:cNvPr id="67" name="Google Shape;67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39500" y="724075"/>
            <a:ext cx="3924424" cy="3924024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4"/>
          <p:cNvSpPr txBox="1"/>
          <p:nvPr/>
        </p:nvSpPr>
        <p:spPr>
          <a:xfrm>
            <a:off x="217625" y="82800"/>
            <a:ext cx="4166100" cy="64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rPr>
              <a:t>Haida Gwaii </a:t>
            </a:r>
            <a:endParaRPr b="1" sz="2200">
              <a:solidFill>
                <a:schemeClr val="dk2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200">
              <a:solidFill>
                <a:schemeClr val="dk2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5"/>
          <p:cNvSpPr txBox="1"/>
          <p:nvPr>
            <p:ph idx="1" type="subTitle"/>
          </p:nvPr>
        </p:nvSpPr>
        <p:spPr>
          <a:xfrm>
            <a:off x="265500" y="724075"/>
            <a:ext cx="4045200" cy="400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"/>
              <a:t>The Haida people lived in long </a:t>
            </a:r>
            <a:r>
              <a:rPr lang="en"/>
              <a:t>rectangular</a:t>
            </a:r>
            <a:r>
              <a:rPr lang="en"/>
              <a:t> houses</a:t>
            </a:r>
            <a:endParaRPr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"/>
              <a:t>Each long house could have around 30-40 people </a:t>
            </a:r>
            <a:endParaRPr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"/>
              <a:t>Their way of getting food was the ocean</a:t>
            </a:r>
            <a:endParaRPr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"/>
              <a:t>They are ocean people they made cedar canoes</a:t>
            </a:r>
            <a:endParaRPr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"/>
              <a:t>Using the canoes they went to trade </a:t>
            </a:r>
            <a:endParaRPr/>
          </a:p>
        </p:txBody>
      </p:sp>
      <p:sp>
        <p:nvSpPr>
          <p:cNvPr id="74" name="Google Shape;74;p15"/>
          <p:cNvSpPr txBox="1"/>
          <p:nvPr/>
        </p:nvSpPr>
        <p:spPr>
          <a:xfrm>
            <a:off x="217625" y="82800"/>
            <a:ext cx="4166100" cy="64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rPr>
              <a:t>Lifestyle</a:t>
            </a:r>
            <a:endParaRPr b="1" sz="2200">
              <a:solidFill>
                <a:schemeClr val="dk2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75" name="Google Shape;7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55725" y="724075"/>
            <a:ext cx="4166100" cy="33962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6"/>
          <p:cNvSpPr txBox="1"/>
          <p:nvPr>
            <p:ph idx="1" type="subTitle"/>
          </p:nvPr>
        </p:nvSpPr>
        <p:spPr>
          <a:xfrm>
            <a:off x="265500" y="724075"/>
            <a:ext cx="4045200" cy="400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"/>
              <a:t>Every Haida person is from a family group</a:t>
            </a:r>
            <a:endParaRPr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"/>
              <a:t>They use a matrilineal system </a:t>
            </a:r>
            <a:endParaRPr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"/>
              <a:t>They had potlatch ceremonies and parties </a:t>
            </a:r>
            <a:endParaRPr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"/>
              <a:t>The hosts </a:t>
            </a:r>
            <a:r>
              <a:rPr lang="en"/>
              <a:t>gave</a:t>
            </a:r>
            <a:r>
              <a:rPr lang="en"/>
              <a:t> away </a:t>
            </a:r>
            <a:r>
              <a:rPr lang="en"/>
              <a:t>basically</a:t>
            </a:r>
            <a:r>
              <a:rPr lang="en"/>
              <a:t> all </a:t>
            </a:r>
            <a:r>
              <a:rPr lang="en"/>
              <a:t>their</a:t>
            </a:r>
            <a:r>
              <a:rPr lang="en"/>
              <a:t> wealth to their guests </a:t>
            </a:r>
            <a:endParaRPr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"/>
              <a:t>The Haida also had totem poles </a:t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" name="Google Shape;81;p16"/>
          <p:cNvSpPr txBox="1"/>
          <p:nvPr/>
        </p:nvSpPr>
        <p:spPr>
          <a:xfrm>
            <a:off x="217625" y="82800"/>
            <a:ext cx="4166100" cy="64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rPr>
              <a:t>Culture</a:t>
            </a:r>
            <a:endParaRPr b="1" sz="2200">
              <a:solidFill>
                <a:schemeClr val="dk2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82" name="Google Shape;82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24125" y="152400"/>
            <a:ext cx="3228749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7"/>
          <p:cNvSpPr txBox="1"/>
          <p:nvPr>
            <p:ph idx="1" type="subTitle"/>
          </p:nvPr>
        </p:nvSpPr>
        <p:spPr>
          <a:xfrm>
            <a:off x="265500" y="724075"/>
            <a:ext cx="4045200" cy="400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"/>
              <a:t>Juan Perez was the first european to meet haida</a:t>
            </a:r>
            <a:endParaRPr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"/>
              <a:t>The europeans came with smallpox</a:t>
            </a:r>
            <a:endParaRPr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"/>
              <a:t>The Haida were making decent wealth from trading </a:t>
            </a:r>
            <a:endParaRPr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"/>
              <a:t>In 1884 the Canadian government </a:t>
            </a:r>
            <a:r>
              <a:rPr lang="en"/>
              <a:t>made</a:t>
            </a:r>
            <a:r>
              <a:rPr lang="en"/>
              <a:t> the </a:t>
            </a:r>
            <a:r>
              <a:rPr lang="en"/>
              <a:t>potlatches illegal </a:t>
            </a:r>
            <a:endParaRPr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"/>
              <a:t>Along with most other Indigenous people the haida children were taken away to residential schools</a:t>
            </a:r>
            <a:endParaRPr/>
          </a:p>
        </p:txBody>
      </p:sp>
      <p:sp>
        <p:nvSpPr>
          <p:cNvPr id="88" name="Google Shape;88;p17"/>
          <p:cNvSpPr txBox="1"/>
          <p:nvPr/>
        </p:nvSpPr>
        <p:spPr>
          <a:xfrm>
            <a:off x="217625" y="82800"/>
            <a:ext cx="4166100" cy="64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chemeClr val="dk2"/>
                </a:solidFill>
                <a:latin typeface="Georgia"/>
                <a:ea typeface="Georgia"/>
                <a:cs typeface="Georgia"/>
                <a:sym typeface="Georgia"/>
              </a:rPr>
              <a:t>History</a:t>
            </a:r>
            <a:endParaRPr b="1" sz="2200">
              <a:solidFill>
                <a:schemeClr val="dk2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89" name="Google Shape;89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12325" y="628650"/>
            <a:ext cx="3902525" cy="3352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83723" y="3014775"/>
            <a:ext cx="1297925" cy="1785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8"/>
          <p:cNvSpPr txBox="1"/>
          <p:nvPr>
            <p:ph idx="1" type="subTitle"/>
          </p:nvPr>
        </p:nvSpPr>
        <p:spPr>
          <a:xfrm>
            <a:off x="265500" y="724075"/>
            <a:ext cx="4045200" cy="400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</a:rPr>
              <a:t>Kennedy, Dorothy, et al. "Haida." The Canadian Encyclopedia, 2025</a:t>
            </a:r>
            <a:endParaRPr sz="1200"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u="sng">
                <a:solidFill>
                  <a:schemeClr val="hlink"/>
                </a:solidFill>
                <a:hlinkClick r:id="rId3"/>
              </a:rPr>
              <a:t>https://thecanadianencyclopedia.ca/en/article/haida-native-group</a:t>
            </a:r>
            <a:r>
              <a:rPr lang="en" sz="1200">
                <a:solidFill>
                  <a:schemeClr val="dk1"/>
                </a:solidFill>
              </a:rPr>
              <a:t> </a:t>
            </a:r>
            <a:endParaRPr sz="1200"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</a:rPr>
              <a:t> Haida Heritage Centre. "Explore the Centre." Haida Heritage Centre, 2026</a:t>
            </a:r>
            <a:endParaRPr sz="1200"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u="sng">
                <a:solidFill>
                  <a:schemeClr val="hlink"/>
                </a:solidFill>
                <a:hlinkClick r:id="rId4"/>
              </a:rPr>
              <a:t>https://www.haidaheritagecentre.com/explore/</a:t>
            </a:r>
            <a:r>
              <a:rPr lang="en" sz="1200">
                <a:solidFill>
                  <a:schemeClr val="dk1"/>
                </a:solidFill>
              </a:rPr>
              <a:t> </a:t>
            </a:r>
            <a:endParaRPr sz="1200"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</a:rPr>
              <a:t>Ostroff, Joshua. "How a smallpox epidemic forged modern British Columbia." Maclean's, 2017</a:t>
            </a:r>
            <a:endParaRPr sz="1200"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u="sng">
                <a:solidFill>
                  <a:schemeClr val="hlink"/>
                </a:solidFill>
                <a:hlinkClick r:id="rId5"/>
              </a:rPr>
              <a:t>https://macleans.ca/news/canada/how-a-smallpox-epidemic-forged-modern-british-columbia/</a:t>
            </a:r>
            <a:r>
              <a:rPr lang="en" sz="1200">
                <a:solidFill>
                  <a:schemeClr val="dk1"/>
                </a:solidFill>
              </a:rPr>
              <a:t> </a:t>
            </a:r>
            <a:endParaRPr sz="1200"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</p:txBody>
      </p:sp>
      <p:sp>
        <p:nvSpPr>
          <p:cNvPr id="96" name="Google Shape;96;p18"/>
          <p:cNvSpPr txBox="1"/>
          <p:nvPr/>
        </p:nvSpPr>
        <p:spPr>
          <a:xfrm>
            <a:off x="217625" y="82800"/>
            <a:ext cx="4166100" cy="64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200">
              <a:solidFill>
                <a:schemeClr val="dk2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97" name="Google Shape;97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381900" y="777650"/>
            <a:ext cx="2754375" cy="39466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