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sldIdLst>
    <p:sldId id="256" r:id="rId5"/>
    <p:sldId id="257" r:id="rId6"/>
    <p:sldId id="258" r:id="rId7"/>
    <p:sldId id="266" r:id="rId8"/>
    <p:sldId id="262" r:id="rId9"/>
    <p:sldId id="263" r:id="rId10"/>
    <p:sldId id="264" r:id="rId11"/>
    <p:sldId id="265" r:id="rId12"/>
    <p:sldId id="259" r:id="rId13"/>
    <p:sldId id="261" r:id="rId14"/>
    <p:sldId id="260"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BBCC9AD-1740-2A00-9D23-AC4C816EEAAD}" v="78" dt="2026-10-13T16:30:31.294"/>
    <p1510:client id="{86E25750-5273-4791-984C-41802C69F5BF}" v="52" dt="2026-10-11T20:46:57.50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46CE7D5-CF57-46EF-B807-FDD0502418D4}" type="datetimeFigureOut">
              <a:rPr lang="en-US" smtClean="0"/>
              <a:t>10/13/2026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10/13/2026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10/13/2026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46CE7D5-CF57-46EF-B807-FDD0502418D4}" type="datetimeFigureOut">
              <a:rPr lang="en-US" smtClean="0"/>
              <a:t>10/13/2026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46CE7D5-CF57-46EF-B807-FDD0502418D4}" type="datetimeFigureOut">
              <a:rPr lang="en-US" smtClean="0"/>
              <a:t>10/13/2026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46CE7D5-CF57-46EF-B807-FDD0502418D4}" type="datetimeFigureOut">
              <a:rPr lang="en-US" smtClean="0"/>
              <a:t>10/13/2026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10/13/2026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10/13/2026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10/13/2026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10/13/2026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10/13/2026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6CE7D5-CF57-46EF-B807-FDD0502418D4}" type="datetimeFigureOut">
              <a:rPr lang="en-US" smtClean="0"/>
              <a:t>10/13/2026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hyperlink" Target="http://www.britannica.com" TargetMode="External"/><Relationship Id="rId2" Type="http://schemas.openxmlformats.org/officeDocument/2006/relationships/hyperlink" Target="http://www.worldhistory.org" TargetMode="External"/><Relationship Id="rId1" Type="http://schemas.openxmlformats.org/officeDocument/2006/relationships/slideLayout" Target="../slideLayouts/slideLayout7.xml"/><Relationship Id="rId4" Type="http://schemas.openxmlformats.org/officeDocument/2006/relationships/hyperlink" Target="http://www.knahm.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3" name="Rectangle 52">
            <a:extLst>
              <a:ext uri="{FF2B5EF4-FFF2-40B4-BE49-F238E27FC236}">
                <a16:creationId xmlns:a16="http://schemas.microsoft.com/office/drawing/2014/main" id="{FB5B0058-AF13-4859-B429-4EDDE2A26F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group photo of the Iroquois people in traditional clothing during winter">
            <a:extLst>
              <a:ext uri="{FF2B5EF4-FFF2-40B4-BE49-F238E27FC236}">
                <a16:creationId xmlns:a16="http://schemas.microsoft.com/office/drawing/2014/main" id="{74715162-F156-6FCA-4443-C65CF1926891}"/>
              </a:ext>
            </a:extLst>
          </p:cNvPr>
          <p:cNvPicPr>
            <a:picLocks noChangeAspect="1"/>
          </p:cNvPicPr>
          <p:nvPr/>
        </p:nvPicPr>
        <p:blipFill>
          <a:blip r:embed="rId2">
            <a:alphaModFix amt="40000"/>
          </a:blip>
          <a:srcRect t="1277"/>
          <a:stretch>
            <a:fillRect/>
          </a:stretch>
        </p:blipFill>
        <p:spPr>
          <a:xfrm>
            <a:off x="128585" y="115194"/>
            <a:ext cx="11934817" cy="6627613"/>
          </a:xfrm>
          <a:prstGeom prst="rect">
            <a:avLst/>
          </a:prstGeom>
        </p:spPr>
      </p:pic>
      <p:sp>
        <p:nvSpPr>
          <p:cNvPr id="2" name="Title 1">
            <a:extLst>
              <a:ext uri="{FF2B5EF4-FFF2-40B4-BE49-F238E27FC236}">
                <a16:creationId xmlns:a16="http://schemas.microsoft.com/office/drawing/2014/main" id="{8EB50BAD-1F83-B352-3C5D-FB60B2DEEE09}"/>
              </a:ext>
            </a:extLst>
          </p:cNvPr>
          <p:cNvSpPr>
            <a:spLocks noGrp="1"/>
          </p:cNvSpPr>
          <p:nvPr>
            <p:ph type="ctrTitle"/>
          </p:nvPr>
        </p:nvSpPr>
        <p:spPr>
          <a:xfrm>
            <a:off x="728663" y="-959"/>
            <a:ext cx="5505449" cy="2387600"/>
          </a:xfrm>
        </p:spPr>
        <p:txBody>
          <a:bodyPr>
            <a:normAutofit/>
          </a:bodyPr>
          <a:lstStyle/>
          <a:p>
            <a:pPr algn="l"/>
            <a:r>
              <a:rPr lang="en-US" sz="5000">
                <a:solidFill>
                  <a:schemeClr val="bg1"/>
                </a:solidFill>
                <a:latin typeface="Baskerville Old Face"/>
                <a:ea typeface="Calibri Light"/>
                <a:cs typeface="Calibri Light"/>
              </a:rPr>
              <a:t>The Iroquois</a:t>
            </a:r>
          </a:p>
        </p:txBody>
      </p:sp>
      <p:sp>
        <p:nvSpPr>
          <p:cNvPr id="3" name="Subtitle 2">
            <a:extLst>
              <a:ext uri="{FF2B5EF4-FFF2-40B4-BE49-F238E27FC236}">
                <a16:creationId xmlns:a16="http://schemas.microsoft.com/office/drawing/2014/main" id="{A9E2E581-C894-16FE-B4E6-736F7324C438}"/>
              </a:ext>
            </a:extLst>
          </p:cNvPr>
          <p:cNvSpPr>
            <a:spLocks noGrp="1"/>
          </p:cNvSpPr>
          <p:nvPr>
            <p:ph type="subTitle" idx="1"/>
          </p:nvPr>
        </p:nvSpPr>
        <p:spPr>
          <a:xfrm>
            <a:off x="1203116" y="2392452"/>
            <a:ext cx="5505449" cy="1655762"/>
          </a:xfrm>
        </p:spPr>
        <p:txBody>
          <a:bodyPr vert="horz" lIns="91440" tIns="45720" rIns="91440" bIns="45720" rtlCol="0" anchor="t">
            <a:normAutofit/>
          </a:bodyPr>
          <a:lstStyle/>
          <a:p>
            <a:pPr algn="l"/>
            <a:r>
              <a:rPr lang="en-US" sz="2000">
                <a:solidFill>
                  <a:schemeClr val="bg1"/>
                </a:solidFill>
                <a:latin typeface="Baskerville Old Face"/>
                <a:ea typeface="Calibri"/>
                <a:cs typeface="Calibri"/>
              </a:rPr>
              <a:t>Dylan and Abby</a:t>
            </a:r>
          </a:p>
        </p:txBody>
      </p:sp>
      <p:sp>
        <p:nvSpPr>
          <p:cNvPr id="55" name="Rectangle 54">
            <a:extLst>
              <a:ext uri="{FF2B5EF4-FFF2-40B4-BE49-F238E27FC236}">
                <a16:creationId xmlns:a16="http://schemas.microsoft.com/office/drawing/2014/main" id="{1A89CBBC-7743-43D9-A324-25CB472E9B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6206" y="115193"/>
            <a:ext cx="11939588" cy="6627614"/>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277320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25B787C-6B9D-F744-16FA-97EF79A2702F}"/>
              </a:ext>
            </a:extLst>
          </p:cNvPr>
          <p:cNvSpPr txBox="1"/>
          <p:nvPr/>
        </p:nvSpPr>
        <p:spPr>
          <a:xfrm>
            <a:off x="457199" y="380999"/>
            <a:ext cx="6362699" cy="39703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a:latin typeface="Baskerville Old Face"/>
                <a:ea typeface="Calibri"/>
                <a:cs typeface="Calibri"/>
              </a:rPr>
              <a:t>Also known as,</a:t>
            </a:r>
            <a:endParaRPr lang="en-US" sz="3600" dirty="0">
              <a:latin typeface="Baskerville Old Face"/>
              <a:ea typeface="Calibri"/>
              <a:cs typeface="Calibri"/>
            </a:endParaRPr>
          </a:p>
          <a:p>
            <a:r>
              <a:rPr lang="en-US" sz="3600">
                <a:latin typeface="Baskerville Old Face"/>
                <a:ea typeface="Calibri"/>
                <a:cs typeface="Calibri"/>
              </a:rPr>
              <a:t>The Haudenosaunee</a:t>
            </a:r>
            <a:r>
              <a:rPr lang="en-US" sz="3600" dirty="0">
                <a:latin typeface="Baskerville Old Face"/>
                <a:ea typeface="Calibri"/>
                <a:cs typeface="Calibri"/>
              </a:rPr>
              <a:t> "people of the longhouse"</a:t>
            </a:r>
            <a:endParaRPr lang="en-US"/>
          </a:p>
          <a:p>
            <a:r>
              <a:rPr lang="en-US" sz="3600" dirty="0">
                <a:latin typeface="Baskerville Old Face"/>
                <a:ea typeface="Calibri"/>
                <a:cs typeface="Calibri"/>
              </a:rPr>
              <a:t>Involves the Seneca, </a:t>
            </a:r>
            <a:r>
              <a:rPr lang="en-US" sz="3600" dirty="0" err="1">
                <a:latin typeface="Baskerville Old Face"/>
                <a:ea typeface="Calibri"/>
                <a:cs typeface="Calibri"/>
              </a:rPr>
              <a:t>Cayuga,Onondoga,Onieda</a:t>
            </a:r>
            <a:r>
              <a:rPr lang="en-US" sz="3600" dirty="0">
                <a:latin typeface="Baskerville Old Face"/>
                <a:ea typeface="Calibri"/>
                <a:cs typeface="Calibri"/>
              </a:rPr>
              <a:t>, and Mohawk (</a:t>
            </a:r>
            <a:r>
              <a:rPr lang="en-US" sz="3600" dirty="0" err="1">
                <a:latin typeface="Baskerville Old Face"/>
                <a:ea typeface="Calibri"/>
                <a:cs typeface="Calibri"/>
              </a:rPr>
              <a:t>Kanyen'Kehaka</a:t>
            </a:r>
            <a:r>
              <a:rPr lang="en-US" sz="3600" dirty="0">
                <a:latin typeface="Baskerville Old Face"/>
                <a:ea typeface="Calibri"/>
                <a:cs typeface="Calibri"/>
              </a:rPr>
              <a:t>) and the Tuscarora later joined on</a:t>
            </a:r>
          </a:p>
        </p:txBody>
      </p:sp>
      <p:sp>
        <p:nvSpPr>
          <p:cNvPr id="3" name="TextBox 2">
            <a:extLst>
              <a:ext uri="{FF2B5EF4-FFF2-40B4-BE49-F238E27FC236}">
                <a16:creationId xmlns:a16="http://schemas.microsoft.com/office/drawing/2014/main" id="{ED464BD3-268D-63E5-317F-7B2EC20C4FC4}"/>
              </a:ext>
            </a:extLst>
          </p:cNvPr>
          <p:cNvSpPr txBox="1"/>
          <p:nvPr/>
        </p:nvSpPr>
        <p:spPr>
          <a:xfrm>
            <a:off x="6546273" y="484909"/>
            <a:ext cx="5004954" cy="452431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a:latin typeface="Baskerville Old Face"/>
                <a:ea typeface="Calibri"/>
                <a:cs typeface="Calibri"/>
              </a:rPr>
              <a:t>Were referred  as longhouse people as a metaphor of their alliance and this applies to their cultural life, mirroring the use of the Great law of peace as both political and cultural document.</a:t>
            </a:r>
            <a:r>
              <a:rPr lang="en-US" sz="3600">
                <a:ea typeface="Calibri"/>
                <a:cs typeface="Calibri"/>
              </a:rPr>
              <a:t> </a:t>
            </a:r>
          </a:p>
        </p:txBody>
      </p:sp>
    </p:spTree>
    <p:extLst>
      <p:ext uri="{BB962C8B-B14F-4D97-AF65-F5344CB8AC3E}">
        <p14:creationId xmlns:p14="http://schemas.microsoft.com/office/powerpoint/2010/main" val="41648664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F903384-E8E4-105E-C38D-15BA48DFC37F}"/>
              </a:ext>
            </a:extLst>
          </p:cNvPr>
          <p:cNvSpPr txBox="1"/>
          <p:nvPr/>
        </p:nvSpPr>
        <p:spPr>
          <a:xfrm>
            <a:off x="361949" y="228600"/>
            <a:ext cx="4681536" cy="160043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000">
                <a:latin typeface="Baskerville Old Face"/>
                <a:ea typeface="Calibri"/>
                <a:cs typeface="Calibri"/>
              </a:rPr>
              <a:t>The Handenosaunee Confederacy</a:t>
            </a:r>
          </a:p>
          <a:p>
            <a:endParaRPr lang="en-US">
              <a:ea typeface="Calibri"/>
              <a:cs typeface="Calibri"/>
            </a:endParaRPr>
          </a:p>
        </p:txBody>
      </p:sp>
      <p:sp>
        <p:nvSpPr>
          <p:cNvPr id="3" name="TextBox 2">
            <a:extLst>
              <a:ext uri="{FF2B5EF4-FFF2-40B4-BE49-F238E27FC236}">
                <a16:creationId xmlns:a16="http://schemas.microsoft.com/office/drawing/2014/main" id="{4CB44972-603F-F115-8E5F-1B3D3AD6A035}"/>
              </a:ext>
            </a:extLst>
          </p:cNvPr>
          <p:cNvSpPr txBox="1"/>
          <p:nvPr/>
        </p:nvSpPr>
        <p:spPr>
          <a:xfrm>
            <a:off x="5585827" y="511384"/>
            <a:ext cx="6267448" cy="409342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a:latin typeface="Baskerville Old Face"/>
                <a:ea typeface="Calibri"/>
                <a:cs typeface="Calibri"/>
              </a:rPr>
              <a:t>Confederacy is united by great law of peace.</a:t>
            </a:r>
          </a:p>
          <a:p>
            <a:r>
              <a:rPr lang="en-US" sz="2800" dirty="0">
                <a:solidFill>
                  <a:srgbClr val="1A1A1A"/>
                </a:solidFill>
                <a:highlight>
                  <a:srgbClr val="FFFFFF"/>
                </a:highlight>
                <a:latin typeface="Baskerville Old Face"/>
                <a:ea typeface="Calibri"/>
                <a:cs typeface="Calibri"/>
              </a:rPr>
              <a:t> Cemented mainly by their desire to stand together against invasion, the tribes united in a common council composed of clan</a:t>
            </a:r>
            <a:r>
              <a:rPr lang="en-US" sz="2800" u="sng" dirty="0">
                <a:solidFill>
                  <a:srgbClr val="14599D"/>
                </a:solidFill>
                <a:highlight>
                  <a:srgbClr val="FFFFFF"/>
                </a:highlight>
                <a:latin typeface="Baskerville Old Face"/>
                <a:ea typeface="Calibri"/>
                <a:cs typeface="Calibri"/>
              </a:rPr>
              <a:t> </a:t>
            </a:r>
            <a:r>
              <a:rPr lang="en-US" sz="2800" dirty="0">
                <a:solidFill>
                  <a:srgbClr val="1A1A1A"/>
                </a:solidFill>
                <a:highlight>
                  <a:srgbClr val="FFFFFF"/>
                </a:highlight>
                <a:latin typeface="Baskerville Old Face"/>
                <a:ea typeface="Calibri"/>
                <a:cs typeface="Calibri"/>
              </a:rPr>
              <a:t>and village </a:t>
            </a:r>
            <a:r>
              <a:rPr lang="en-US" sz="2800">
                <a:solidFill>
                  <a:srgbClr val="1A1A1A"/>
                </a:solidFill>
                <a:highlight>
                  <a:srgbClr val="FFFFFF"/>
                </a:highlight>
                <a:latin typeface="Baskerville Old Face"/>
                <a:ea typeface="Calibri"/>
                <a:cs typeface="Calibri"/>
              </a:rPr>
              <a:t>chiefs, each</a:t>
            </a:r>
            <a:r>
              <a:rPr lang="en-US" sz="2800" dirty="0">
                <a:solidFill>
                  <a:srgbClr val="1A1A1A"/>
                </a:solidFill>
                <a:highlight>
                  <a:srgbClr val="FFFFFF"/>
                </a:highlight>
                <a:latin typeface="Baskerville Old Face"/>
                <a:ea typeface="Calibri"/>
                <a:cs typeface="Calibri"/>
              </a:rPr>
              <a:t> tribe had one vote, and unanimity was required for decisions. </a:t>
            </a:r>
            <a:endParaRPr lang="en-US" sz="2800">
              <a:latin typeface="Baskerville Old Face"/>
              <a:ea typeface="Calibri"/>
              <a:cs typeface="Calibri"/>
            </a:endParaRPr>
          </a:p>
          <a:p>
            <a:endParaRPr lang="en-US" dirty="0">
              <a:latin typeface="Baskerville Old Face"/>
              <a:ea typeface="Calibri"/>
              <a:cs typeface="Calibri"/>
            </a:endParaRPr>
          </a:p>
          <a:p>
            <a:endParaRPr lang="en-US" dirty="0">
              <a:latin typeface="Baskerville Old Face"/>
              <a:ea typeface="Calibri"/>
              <a:cs typeface="Calibri"/>
            </a:endParaRPr>
          </a:p>
        </p:txBody>
      </p:sp>
      <p:sp>
        <p:nvSpPr>
          <p:cNvPr id="4" name="TextBox 3">
            <a:extLst>
              <a:ext uri="{FF2B5EF4-FFF2-40B4-BE49-F238E27FC236}">
                <a16:creationId xmlns:a16="http://schemas.microsoft.com/office/drawing/2014/main" id="{26942393-16E0-8F5B-FD91-21A906BB578B}"/>
              </a:ext>
            </a:extLst>
          </p:cNvPr>
          <p:cNvSpPr txBox="1"/>
          <p:nvPr/>
        </p:nvSpPr>
        <p:spPr>
          <a:xfrm>
            <a:off x="363989" y="1711098"/>
            <a:ext cx="4678815" cy="310854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a:latin typeface="Baskerville Old Face"/>
                <a:ea typeface="Calibri"/>
                <a:cs typeface="Calibri"/>
              </a:rPr>
              <a:t>Confederation of five (six) of indigenous groups known for their tragic role in the French-British rivalry in 17-18th century in upper new York.</a:t>
            </a:r>
          </a:p>
          <a:p>
            <a:r>
              <a:rPr lang="en-US" sz="2800">
                <a:latin typeface="Baskerville Old Face"/>
                <a:ea typeface="Calibri"/>
                <a:cs typeface="Calibri"/>
              </a:rPr>
              <a:t>Also referred to as the Six Nations</a:t>
            </a:r>
          </a:p>
        </p:txBody>
      </p:sp>
      <p:sp>
        <p:nvSpPr>
          <p:cNvPr id="5" name="TextBox 4">
            <a:extLst>
              <a:ext uri="{FF2B5EF4-FFF2-40B4-BE49-F238E27FC236}">
                <a16:creationId xmlns:a16="http://schemas.microsoft.com/office/drawing/2014/main" id="{03464104-A7DE-5FAB-59DC-13B126CEE972}"/>
              </a:ext>
            </a:extLst>
          </p:cNvPr>
          <p:cNvSpPr txBox="1"/>
          <p:nvPr/>
        </p:nvSpPr>
        <p:spPr>
          <a:xfrm>
            <a:off x="593293" y="5707889"/>
            <a:ext cx="1738962" cy="73650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p>
        </p:txBody>
      </p:sp>
      <p:sp>
        <p:nvSpPr>
          <p:cNvPr id="6" name="TextBox 5">
            <a:extLst>
              <a:ext uri="{FF2B5EF4-FFF2-40B4-BE49-F238E27FC236}">
                <a16:creationId xmlns:a16="http://schemas.microsoft.com/office/drawing/2014/main" id="{60372086-1844-DA9B-86E9-843C80FEBC8D}"/>
              </a:ext>
            </a:extLst>
          </p:cNvPr>
          <p:cNvSpPr txBox="1"/>
          <p:nvPr/>
        </p:nvSpPr>
        <p:spPr>
          <a:xfrm>
            <a:off x="599939" y="6078399"/>
            <a:ext cx="2685131"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2400">
                <a:ea typeface="Calibri"/>
                <a:cs typeface="Calibri"/>
              </a:rPr>
              <a:t>Britannica</a:t>
            </a:r>
          </a:p>
        </p:txBody>
      </p:sp>
    </p:spTree>
    <p:extLst>
      <p:ext uri="{BB962C8B-B14F-4D97-AF65-F5344CB8AC3E}">
        <p14:creationId xmlns:p14="http://schemas.microsoft.com/office/powerpoint/2010/main" val="42791199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E6EEE1A-DA49-09F5-3D97-EA3544B03DB2}"/>
              </a:ext>
            </a:extLst>
          </p:cNvPr>
          <p:cNvSpPr txBox="1"/>
          <p:nvPr/>
        </p:nvSpPr>
        <p:spPr>
          <a:xfrm>
            <a:off x="325120" y="198120"/>
            <a:ext cx="6096000" cy="526297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dirty="0">
                <a:solidFill>
                  <a:srgbClr val="1A1A1A"/>
                </a:solidFill>
                <a:latin typeface="Baskerville Old Face"/>
                <a:ea typeface="Georgia"/>
                <a:cs typeface="Georgia"/>
              </a:rPr>
              <a:t>The six Nations Confederacy differed from other Native </a:t>
            </a:r>
            <a:r>
              <a:rPr lang="en-US" sz="2800">
                <a:solidFill>
                  <a:srgbClr val="1A1A1A"/>
                </a:solidFill>
                <a:latin typeface="Baskerville Old Face"/>
                <a:ea typeface="Georgia"/>
                <a:cs typeface="Georgia"/>
              </a:rPr>
              <a:t>American confederacies</a:t>
            </a:r>
            <a:r>
              <a:rPr lang="en-US" sz="2800" dirty="0">
                <a:solidFill>
                  <a:srgbClr val="1A1A1A"/>
                </a:solidFill>
                <a:latin typeface="Baskerville Old Face"/>
                <a:ea typeface="Georgia"/>
                <a:cs typeface="Georgia"/>
              </a:rPr>
              <a:t> primarily in being better organized, more consciously defined, and more effective. The Haudenosaunee used elaborately ritualized systems for choosing leaders and making important decisions.</a:t>
            </a:r>
            <a:endParaRPr lang="en-US" sz="2800">
              <a:solidFill>
                <a:srgbClr val="1A1A1A"/>
              </a:solidFill>
              <a:latin typeface="Baskerville Old Face"/>
              <a:ea typeface="Calibri"/>
              <a:cs typeface="Calibri"/>
            </a:endParaRPr>
          </a:p>
          <a:p>
            <a:r>
              <a:rPr lang="en-US" sz="2800">
                <a:solidFill>
                  <a:srgbClr val="1A1A1A"/>
                </a:solidFill>
                <a:highlight>
                  <a:srgbClr val="FFFFFF"/>
                </a:highlight>
                <a:latin typeface="Baskerville Old Face"/>
                <a:ea typeface="Calibri"/>
                <a:cs typeface="Calibri"/>
              </a:rPr>
              <a:t>and they fostered a tradition of political </a:t>
            </a:r>
            <a:r>
              <a:rPr lang="en-US" sz="2800" dirty="0">
                <a:solidFill>
                  <a:srgbClr val="1A1A1A"/>
                </a:solidFill>
                <a:highlight>
                  <a:srgbClr val="FFFFFF"/>
                </a:highlight>
                <a:latin typeface="Baskerville Old Face"/>
                <a:ea typeface="Calibri"/>
                <a:cs typeface="Calibri"/>
              </a:rPr>
              <a:t>sagacity based on ceremonial sanction rather than on the occasional outstanding individual leader. </a:t>
            </a:r>
            <a:endParaRPr lang="en-US" sz="2800">
              <a:latin typeface="Baskerville Old Face"/>
              <a:ea typeface="Calibri"/>
              <a:cs typeface="Calibri"/>
            </a:endParaRPr>
          </a:p>
          <a:p>
            <a:pPr algn="ctr"/>
            <a:endParaRPr lang="en-US" sz="2800" dirty="0">
              <a:ea typeface="Calibri"/>
              <a:cs typeface="Calibri"/>
            </a:endParaRPr>
          </a:p>
        </p:txBody>
      </p:sp>
      <p:pic>
        <p:nvPicPr>
          <p:cNvPr id="2" name="Picture 1" descr="Social Studies | The Six Nations of the Iroquois Confederacy">
            <a:extLst>
              <a:ext uri="{FF2B5EF4-FFF2-40B4-BE49-F238E27FC236}">
                <a16:creationId xmlns:a16="http://schemas.microsoft.com/office/drawing/2014/main" id="{2DFBE18F-BA65-4E9C-4923-E9E236D7116F}"/>
              </a:ext>
            </a:extLst>
          </p:cNvPr>
          <p:cNvPicPr>
            <a:picLocks noChangeAspect="1"/>
          </p:cNvPicPr>
          <p:nvPr/>
        </p:nvPicPr>
        <p:blipFill>
          <a:blip r:embed="rId2"/>
          <a:stretch>
            <a:fillRect/>
          </a:stretch>
        </p:blipFill>
        <p:spPr>
          <a:xfrm>
            <a:off x="6421012" y="197819"/>
            <a:ext cx="5353050" cy="3070534"/>
          </a:xfrm>
          <a:prstGeom prst="rect">
            <a:avLst/>
          </a:prstGeom>
        </p:spPr>
      </p:pic>
    </p:spTree>
    <p:extLst>
      <p:ext uri="{BB962C8B-B14F-4D97-AF65-F5344CB8AC3E}">
        <p14:creationId xmlns:p14="http://schemas.microsoft.com/office/powerpoint/2010/main" val="21074592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OLD NEW YORK: The Iroquois (VII): The French and Iroquois War (1650-1700)">
            <a:extLst>
              <a:ext uri="{FF2B5EF4-FFF2-40B4-BE49-F238E27FC236}">
                <a16:creationId xmlns:a16="http://schemas.microsoft.com/office/drawing/2014/main" id="{DE44C9FE-F07A-0C11-9EEE-BAE564F443F4}"/>
              </a:ext>
            </a:extLst>
          </p:cNvPr>
          <p:cNvPicPr>
            <a:picLocks noChangeAspect="1"/>
          </p:cNvPicPr>
          <p:nvPr/>
        </p:nvPicPr>
        <p:blipFill>
          <a:blip r:embed="rId2"/>
          <a:stretch>
            <a:fillRect/>
          </a:stretch>
        </p:blipFill>
        <p:spPr>
          <a:xfrm>
            <a:off x="243882" y="180369"/>
            <a:ext cx="5291666" cy="4471457"/>
          </a:xfrm>
          <a:prstGeom prst="rect">
            <a:avLst/>
          </a:prstGeom>
        </p:spPr>
      </p:pic>
      <p:pic>
        <p:nvPicPr>
          <p:cNvPr id="2" name="Picture 1" descr="Mohawk - New World Encyclopedia">
            <a:extLst>
              <a:ext uri="{FF2B5EF4-FFF2-40B4-BE49-F238E27FC236}">
                <a16:creationId xmlns:a16="http://schemas.microsoft.com/office/drawing/2014/main" id="{53A50EEC-89B3-5F04-F65B-2AA517B25491}"/>
              </a:ext>
            </a:extLst>
          </p:cNvPr>
          <p:cNvPicPr>
            <a:picLocks noChangeAspect="1"/>
          </p:cNvPicPr>
          <p:nvPr/>
        </p:nvPicPr>
        <p:blipFill>
          <a:blip r:embed="rId3"/>
          <a:stretch>
            <a:fillRect/>
          </a:stretch>
        </p:blipFill>
        <p:spPr>
          <a:xfrm>
            <a:off x="5894450" y="339893"/>
            <a:ext cx="5291667" cy="3836458"/>
          </a:xfrm>
          <a:prstGeom prst="rect">
            <a:avLst/>
          </a:prstGeom>
        </p:spPr>
      </p:pic>
      <p:sp>
        <p:nvSpPr>
          <p:cNvPr id="4" name="TextBox 3">
            <a:extLst>
              <a:ext uri="{FF2B5EF4-FFF2-40B4-BE49-F238E27FC236}">
                <a16:creationId xmlns:a16="http://schemas.microsoft.com/office/drawing/2014/main" id="{5DA1F0D4-4CE6-CD32-A9C3-6FD13548C475}"/>
              </a:ext>
            </a:extLst>
          </p:cNvPr>
          <p:cNvSpPr txBox="1"/>
          <p:nvPr/>
        </p:nvSpPr>
        <p:spPr>
          <a:xfrm>
            <a:off x="6055360" y="4511040"/>
            <a:ext cx="5760720" cy="15696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dirty="0">
                <a:solidFill>
                  <a:srgbClr val="1A1A1A"/>
                </a:solidFill>
                <a:highlight>
                  <a:srgbClr val="FFFFFF"/>
                </a:highlight>
                <a:latin typeface="Baskerville Old Face"/>
              </a:rPr>
              <a:t>occupied a continuous territory around Lakes Ontario, Huron, and Erin</a:t>
            </a:r>
            <a:r>
              <a:rPr lang="en-US" sz="2400" u="sng" dirty="0">
                <a:solidFill>
                  <a:srgbClr val="14599D"/>
                </a:solidFill>
                <a:highlight>
                  <a:srgbClr val="FFFFFF"/>
                </a:highlight>
                <a:latin typeface="Baskerville Old Face"/>
              </a:rPr>
              <a:t> </a:t>
            </a:r>
            <a:r>
              <a:rPr lang="en-US" sz="2400" dirty="0">
                <a:solidFill>
                  <a:srgbClr val="1A1A1A"/>
                </a:solidFill>
                <a:highlight>
                  <a:srgbClr val="FFFFFF"/>
                </a:highlight>
                <a:latin typeface="Baskerville Old Face"/>
              </a:rPr>
              <a:t>in present-day New York and </a:t>
            </a:r>
            <a:r>
              <a:rPr lang="en-US" sz="2400">
                <a:solidFill>
                  <a:srgbClr val="1A1A1A"/>
                </a:solidFill>
                <a:highlight>
                  <a:srgbClr val="FFFFFF"/>
                </a:highlight>
                <a:latin typeface="Baskerville Old Face"/>
              </a:rPr>
              <a:t>Pennsylvania</a:t>
            </a:r>
            <a:r>
              <a:rPr lang="en-US" sz="2400" dirty="0">
                <a:solidFill>
                  <a:srgbClr val="1A1A1A"/>
                </a:solidFill>
                <a:highlight>
                  <a:srgbClr val="FFFFFF"/>
                </a:highlight>
                <a:latin typeface="Baskerville Old Face"/>
              </a:rPr>
              <a:t> (U.S.) and southern Ontario and Quebec (Canada).</a:t>
            </a:r>
            <a:endParaRPr lang="en-US" sz="2400" dirty="0">
              <a:latin typeface="Baskerville Old Face"/>
            </a:endParaRPr>
          </a:p>
        </p:txBody>
      </p:sp>
    </p:spTree>
    <p:extLst>
      <p:ext uri="{BB962C8B-B14F-4D97-AF65-F5344CB8AC3E}">
        <p14:creationId xmlns:p14="http://schemas.microsoft.com/office/powerpoint/2010/main" val="19393628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7B80455-5839-1ACD-AD7E-D08EC8F0A0B9}"/>
              </a:ext>
            </a:extLst>
          </p:cNvPr>
          <p:cNvSpPr txBox="1"/>
          <p:nvPr/>
        </p:nvSpPr>
        <p:spPr>
          <a:xfrm>
            <a:off x="406400" y="360680"/>
            <a:ext cx="5415280" cy="640175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dirty="0">
                <a:solidFill>
                  <a:srgbClr val="1A1A1A"/>
                </a:solidFill>
                <a:latin typeface="Baskerville Old Face"/>
                <a:ea typeface="Georgia"/>
                <a:cs typeface="Georgia"/>
              </a:rPr>
              <a:t> Iroquoian people lived in large longhouses made of </a:t>
            </a:r>
            <a:r>
              <a:rPr lang="en-US" sz="2800">
                <a:solidFill>
                  <a:srgbClr val="1A1A1A"/>
                </a:solidFill>
                <a:latin typeface="Baskerville Old Face"/>
                <a:ea typeface="Georgia"/>
                <a:cs typeface="Georgia"/>
              </a:rPr>
              <a:t>saplings and sheathed with elm bark, each housing </a:t>
            </a:r>
            <a:r>
              <a:rPr lang="en-US" sz="2800" dirty="0">
                <a:solidFill>
                  <a:srgbClr val="1A1A1A"/>
                </a:solidFill>
                <a:latin typeface="Baskerville Old Face"/>
                <a:ea typeface="Georgia"/>
                <a:cs typeface="Georgia"/>
              </a:rPr>
              <a:t>many families. </a:t>
            </a:r>
            <a:endParaRPr lang="en-US" sz="2800">
              <a:solidFill>
                <a:srgbClr val="1A1A1A"/>
              </a:solidFill>
              <a:latin typeface="Baskerville Old Face"/>
            </a:endParaRPr>
          </a:p>
          <a:p>
            <a:r>
              <a:rPr lang="en-US" sz="2800" dirty="0">
                <a:solidFill>
                  <a:srgbClr val="1A1A1A"/>
                </a:solidFill>
                <a:highlight>
                  <a:srgbClr val="FFFFFF"/>
                </a:highlight>
                <a:latin typeface="Baskerville Old Face"/>
              </a:rPr>
              <a:t>Groups of men built houses, fished, hunted, and engaged in military activities. Groups of women produced crops of corn, beans, and squash, gathered wild foods, and prepared all clothing and most other residential goods.</a:t>
            </a:r>
            <a:endParaRPr lang="en-US" sz="2800">
              <a:latin typeface="Baskerville Old Face"/>
              <a:ea typeface="Calibri"/>
              <a:cs typeface="Calibri"/>
            </a:endParaRPr>
          </a:p>
          <a:p>
            <a:r>
              <a:rPr lang="en-US" sz="2800" dirty="0">
                <a:solidFill>
                  <a:srgbClr val="1A1A1A"/>
                </a:solidFill>
                <a:highlight>
                  <a:srgbClr val="FFFFFF"/>
                </a:highlight>
                <a:latin typeface="Baskerville Old Face"/>
                <a:ea typeface="Calibri" panose="020F0502020204030204"/>
                <a:cs typeface="Calibri" panose="020F0502020204030204"/>
              </a:rPr>
              <a:t>After Autumn, once all the crops </a:t>
            </a:r>
            <a:r>
              <a:rPr lang="en-US" sz="2800">
                <a:solidFill>
                  <a:srgbClr val="1A1A1A"/>
                </a:solidFill>
                <a:highlight>
                  <a:srgbClr val="FFFFFF"/>
                </a:highlight>
                <a:latin typeface="Baskerville Old Face"/>
                <a:ea typeface="Calibri" panose="020F0502020204030204"/>
                <a:cs typeface="Calibri" panose="020F0502020204030204"/>
              </a:rPr>
              <a:t>were harvested, hunting parties </a:t>
            </a:r>
            <a:r>
              <a:rPr lang="en-US" sz="2800" dirty="0">
                <a:solidFill>
                  <a:srgbClr val="1A1A1A"/>
                </a:solidFill>
                <a:highlight>
                  <a:srgbClr val="FFFFFF"/>
                </a:highlight>
                <a:latin typeface="Baskerville Old Face"/>
                <a:ea typeface="Calibri" panose="020F0502020204030204"/>
                <a:cs typeface="Calibri" panose="020F0502020204030204"/>
              </a:rPr>
              <a:t>started</a:t>
            </a:r>
          </a:p>
          <a:p>
            <a:pPr algn="ctr"/>
            <a:endParaRPr lang="en-US">
              <a:ea typeface="Calibri" panose="020F0502020204030204"/>
              <a:cs typeface="Calibri" panose="020F0502020204030204"/>
            </a:endParaRPr>
          </a:p>
        </p:txBody>
      </p:sp>
      <p:pic>
        <p:nvPicPr>
          <p:cNvPr id="4" name="Picture 3" descr="How Did The Iroquois Make Longhouses at Frances Chavez blog">
            <a:extLst>
              <a:ext uri="{FF2B5EF4-FFF2-40B4-BE49-F238E27FC236}">
                <a16:creationId xmlns:a16="http://schemas.microsoft.com/office/drawing/2014/main" id="{20ED75B0-AEE4-B707-729A-C4359B85B101}"/>
              </a:ext>
            </a:extLst>
          </p:cNvPr>
          <p:cNvPicPr>
            <a:picLocks noChangeAspect="1"/>
          </p:cNvPicPr>
          <p:nvPr/>
        </p:nvPicPr>
        <p:blipFill>
          <a:blip r:embed="rId2"/>
          <a:stretch>
            <a:fillRect/>
          </a:stretch>
        </p:blipFill>
        <p:spPr>
          <a:xfrm>
            <a:off x="5679440" y="701645"/>
            <a:ext cx="6167120" cy="4804470"/>
          </a:xfrm>
          <a:prstGeom prst="rect">
            <a:avLst/>
          </a:prstGeom>
        </p:spPr>
      </p:pic>
    </p:spTree>
    <p:extLst>
      <p:ext uri="{BB962C8B-B14F-4D97-AF65-F5344CB8AC3E}">
        <p14:creationId xmlns:p14="http://schemas.microsoft.com/office/powerpoint/2010/main" val="37483413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9D4E84B-2477-A958-57F0-04E3C11F996B}"/>
              </a:ext>
            </a:extLst>
          </p:cNvPr>
          <p:cNvSpPr txBox="1"/>
          <p:nvPr/>
        </p:nvSpPr>
        <p:spPr>
          <a:xfrm>
            <a:off x="325120" y="213359"/>
            <a:ext cx="1391919" cy="12395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p>
        </p:txBody>
      </p:sp>
      <p:sp>
        <p:nvSpPr>
          <p:cNvPr id="5" name="TextBox 4">
            <a:extLst>
              <a:ext uri="{FF2B5EF4-FFF2-40B4-BE49-F238E27FC236}">
                <a16:creationId xmlns:a16="http://schemas.microsoft.com/office/drawing/2014/main" id="{5AD3A6BF-018B-51AF-FAD6-2BA3EDA1E98D}"/>
              </a:ext>
            </a:extLst>
          </p:cNvPr>
          <p:cNvSpPr txBox="1"/>
          <p:nvPr/>
        </p:nvSpPr>
        <p:spPr>
          <a:xfrm>
            <a:off x="83634" y="74342"/>
            <a:ext cx="6096000" cy="310854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dirty="0">
                <a:solidFill>
                  <a:srgbClr val="1A1A1A"/>
                </a:solidFill>
                <a:latin typeface="Baskerville Old Face"/>
                <a:ea typeface="Georgia"/>
                <a:cs typeface="Georgia"/>
              </a:rPr>
              <a:t> Iroquoian speakers were fond of meetings, spending considerable time in council. Council attendance was determined by locality, sex, age, and the specific question at hand, how well they could </a:t>
            </a:r>
            <a:r>
              <a:rPr lang="en-US" sz="2800">
                <a:solidFill>
                  <a:srgbClr val="1A1A1A"/>
                </a:solidFill>
                <a:latin typeface="Baskerville Old Face"/>
                <a:ea typeface="Georgia"/>
                <a:cs typeface="Georgia"/>
              </a:rPr>
              <a:t>deescalate</a:t>
            </a:r>
            <a:r>
              <a:rPr lang="en-US" sz="2800" dirty="0">
                <a:solidFill>
                  <a:srgbClr val="1A1A1A"/>
                </a:solidFill>
                <a:latin typeface="Baskerville Old Face"/>
                <a:ea typeface="Georgia"/>
                <a:cs typeface="Georgia"/>
              </a:rPr>
              <a:t> situations and their decision making.</a:t>
            </a:r>
            <a:endParaRPr lang="en-US" sz="2800">
              <a:latin typeface="Baskerville Old Face"/>
              <a:ea typeface="Calibri"/>
              <a:cs typeface="Calibri"/>
            </a:endParaRPr>
          </a:p>
        </p:txBody>
      </p:sp>
      <p:pic>
        <p:nvPicPr>
          <p:cNvPr id="3" name="Picture 2" descr="Hianwatha: The Ancient Bloody Grudge Of The Iroquois Chiefs | 1491 | Chronicle – The History Channel">
            <a:extLst>
              <a:ext uri="{FF2B5EF4-FFF2-40B4-BE49-F238E27FC236}">
                <a16:creationId xmlns:a16="http://schemas.microsoft.com/office/drawing/2014/main" id="{1714BA90-3C4D-456E-3099-AC15A20EB3AD}"/>
              </a:ext>
            </a:extLst>
          </p:cNvPr>
          <p:cNvPicPr>
            <a:picLocks noChangeAspect="1"/>
          </p:cNvPicPr>
          <p:nvPr/>
        </p:nvPicPr>
        <p:blipFill>
          <a:blip r:embed="rId2"/>
          <a:stretch>
            <a:fillRect/>
          </a:stretch>
        </p:blipFill>
        <p:spPr>
          <a:xfrm>
            <a:off x="5988206" y="3029050"/>
            <a:ext cx="5893417" cy="3308923"/>
          </a:xfrm>
          <a:prstGeom prst="rect">
            <a:avLst/>
          </a:prstGeom>
        </p:spPr>
      </p:pic>
    </p:spTree>
    <p:extLst>
      <p:ext uri="{BB962C8B-B14F-4D97-AF65-F5344CB8AC3E}">
        <p14:creationId xmlns:p14="http://schemas.microsoft.com/office/powerpoint/2010/main" val="39751267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D1E76594-7288-6AC5-CE64-7EBD4B2D61C5}"/>
              </a:ext>
            </a:extLst>
          </p:cNvPr>
          <p:cNvSpPr>
            <a:spLocks noGrp="1"/>
          </p:cNvSpPr>
          <p:nvPr>
            <p:ph type="subTitle" idx="1"/>
          </p:nvPr>
        </p:nvSpPr>
        <p:spPr>
          <a:xfrm>
            <a:off x="254000" y="208598"/>
            <a:ext cx="9144000" cy="1655762"/>
          </a:xfrm>
        </p:spPr>
        <p:txBody>
          <a:bodyPr vert="horz" lIns="91440" tIns="45720" rIns="91440" bIns="45720" rtlCol="0" anchor="t">
            <a:normAutofit/>
          </a:bodyPr>
          <a:lstStyle/>
          <a:p>
            <a:r>
              <a:rPr lang="en-US" sz="2800">
                <a:solidFill>
                  <a:srgbClr val="1A1A1A"/>
                </a:solidFill>
                <a:highlight>
                  <a:srgbClr val="FFFFFF"/>
                </a:highlight>
                <a:latin typeface="Baskerville Old Face"/>
              </a:rPr>
              <a:t>Warfare was important in the Si</a:t>
            </a:r>
            <a:r>
              <a:rPr lang="en-US" sz="2800" dirty="0">
                <a:solidFill>
                  <a:srgbClr val="1A1A1A"/>
                </a:solidFill>
                <a:highlight>
                  <a:srgbClr val="FFFFFF"/>
                </a:highlight>
                <a:latin typeface="Baskerville Old Face"/>
              </a:rPr>
              <a:t>x nations society, and, for men, self-respect depended upon achieving personal glory in war endeavors. War captives were often enslaved or adopted to replace dead family members.</a:t>
            </a:r>
            <a:endParaRPr lang="en-US" sz="2800">
              <a:latin typeface="Baskerville Old Face"/>
              <a:ea typeface="Calibri"/>
              <a:cs typeface="Calibri"/>
            </a:endParaRPr>
          </a:p>
        </p:txBody>
      </p:sp>
      <p:pic>
        <p:nvPicPr>
          <p:cNvPr id="2" name="Picture 1" descr="General Sullivan’s Expedition Against the Iroquois and the Battle of Newtown – Revolutionary War ...">
            <a:extLst>
              <a:ext uri="{FF2B5EF4-FFF2-40B4-BE49-F238E27FC236}">
                <a16:creationId xmlns:a16="http://schemas.microsoft.com/office/drawing/2014/main" id="{F921AED8-B013-E10D-FDBA-7FAACF9A0E17}"/>
              </a:ext>
            </a:extLst>
          </p:cNvPr>
          <p:cNvPicPr>
            <a:picLocks noChangeAspect="1"/>
          </p:cNvPicPr>
          <p:nvPr/>
        </p:nvPicPr>
        <p:blipFill>
          <a:blip r:embed="rId2"/>
          <a:stretch>
            <a:fillRect/>
          </a:stretch>
        </p:blipFill>
        <p:spPr>
          <a:xfrm>
            <a:off x="825082" y="2718366"/>
            <a:ext cx="10920730" cy="3443605"/>
          </a:xfrm>
          <a:prstGeom prst="rect">
            <a:avLst/>
          </a:prstGeom>
        </p:spPr>
      </p:pic>
    </p:spTree>
    <p:extLst>
      <p:ext uri="{BB962C8B-B14F-4D97-AF65-F5344CB8AC3E}">
        <p14:creationId xmlns:p14="http://schemas.microsoft.com/office/powerpoint/2010/main" val="979729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9AD7B60-5315-F7E7-A0E5-FE90EE8334E6}"/>
              </a:ext>
            </a:extLst>
          </p:cNvPr>
          <p:cNvSpPr txBox="1"/>
          <p:nvPr/>
        </p:nvSpPr>
        <p:spPr>
          <a:xfrm>
            <a:off x="331519" y="260268"/>
            <a:ext cx="4957451" cy="38164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a:latin typeface="Baskerville Old Face"/>
                <a:ea typeface="Calibri"/>
                <a:cs typeface="Calibri"/>
              </a:rPr>
              <a:t>Their beliefs are very much surrounded by the exploration of the spirit world</a:t>
            </a:r>
          </a:p>
          <a:p>
            <a:r>
              <a:rPr lang="en-US" sz="2800">
                <a:latin typeface="Baskerville Old Face"/>
                <a:ea typeface="Calibri"/>
                <a:cs typeface="Calibri"/>
              </a:rPr>
              <a:t>Mythology holds a central place in their culture.</a:t>
            </a:r>
          </a:p>
          <a:p>
            <a:r>
              <a:rPr lang="en-US" sz="2800">
                <a:latin typeface="Baskerville Old Face"/>
                <a:ea typeface="Calibri"/>
                <a:cs typeface="Calibri"/>
              </a:rPr>
              <a:t>Which gives them an understanding of their moral values</a:t>
            </a:r>
          </a:p>
          <a:p>
            <a:endParaRPr lang="en-US">
              <a:ea typeface="Calibri"/>
              <a:cs typeface="Calibri"/>
            </a:endParaRPr>
          </a:p>
        </p:txBody>
      </p:sp>
      <p:sp>
        <p:nvSpPr>
          <p:cNvPr id="5" name="TextBox 4">
            <a:extLst>
              <a:ext uri="{FF2B5EF4-FFF2-40B4-BE49-F238E27FC236}">
                <a16:creationId xmlns:a16="http://schemas.microsoft.com/office/drawing/2014/main" id="{052D76DB-9157-FC32-5E1E-D99B46E34528}"/>
              </a:ext>
            </a:extLst>
          </p:cNvPr>
          <p:cNvSpPr txBox="1"/>
          <p:nvPr/>
        </p:nvSpPr>
        <p:spPr>
          <a:xfrm>
            <a:off x="5598160" y="238760"/>
            <a:ext cx="6096000" cy="295465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a:solidFill>
                  <a:srgbClr val="1A1A1A"/>
                </a:solidFill>
                <a:highlight>
                  <a:srgbClr val="FFFFFF"/>
                </a:highlight>
                <a:latin typeface="Baskerville Old Face"/>
              </a:rPr>
              <a:t>Iroquois peoples</a:t>
            </a:r>
            <a:r>
              <a:rPr lang="en-US" sz="2800" baseline="0">
                <a:solidFill>
                  <a:srgbClr val="1A1A1A"/>
                </a:solidFill>
                <a:highlight>
                  <a:srgbClr val="FFFFFF"/>
                </a:highlight>
                <a:latin typeface="Baskerville Old Face"/>
              </a:rPr>
              <a:t> was based on an </a:t>
            </a:r>
            <a:r>
              <a:rPr lang="en-US" sz="2800" baseline="0" dirty="0">
                <a:solidFill>
                  <a:srgbClr val="1A1A1A"/>
                </a:solidFill>
                <a:highlight>
                  <a:srgbClr val="FFFFFF"/>
                </a:highlight>
                <a:latin typeface="Baskerville Old Face"/>
              </a:rPr>
              <a:t>origin tradition in which a woman fell from the sky. Other parts of the religious tradition featured supernatural aggression and cruelty, torture, cannibalism, star myths, and journeys to the </a:t>
            </a:r>
            <a:r>
              <a:rPr lang="en-US" sz="2800" dirty="0">
                <a:solidFill>
                  <a:srgbClr val="1A1A1A"/>
                </a:solidFill>
                <a:highlight>
                  <a:srgbClr val="FFFFFF"/>
                </a:highlight>
                <a:latin typeface="Baskerville Old Face"/>
              </a:rPr>
              <a:t>spirit world</a:t>
            </a:r>
            <a:r>
              <a:rPr lang="en-US" sz="2800" baseline="0" dirty="0">
                <a:solidFill>
                  <a:srgbClr val="1A1A1A"/>
                </a:solidFill>
                <a:highlight>
                  <a:srgbClr val="FFFFFF"/>
                </a:highlight>
                <a:latin typeface="Baskerville Old Face"/>
              </a:rPr>
              <a:t>.</a:t>
            </a:r>
            <a:endParaRPr lang="en-US" dirty="0"/>
          </a:p>
          <a:p>
            <a:pPr algn="ctr"/>
            <a:endParaRPr lang="en-US"/>
          </a:p>
        </p:txBody>
      </p:sp>
      <p:pic>
        <p:nvPicPr>
          <p:cNvPr id="3" name="Picture 2" descr="Iroquois Mid-Winter Ceremony | Pagan Calendar">
            <a:extLst>
              <a:ext uri="{FF2B5EF4-FFF2-40B4-BE49-F238E27FC236}">
                <a16:creationId xmlns:a16="http://schemas.microsoft.com/office/drawing/2014/main" id="{EA8EBDB6-67EA-547D-9510-F1AE184B4F59}"/>
              </a:ext>
            </a:extLst>
          </p:cNvPr>
          <p:cNvPicPr>
            <a:picLocks noChangeAspect="1"/>
          </p:cNvPicPr>
          <p:nvPr/>
        </p:nvPicPr>
        <p:blipFill>
          <a:blip r:embed="rId2"/>
          <a:stretch>
            <a:fillRect/>
          </a:stretch>
        </p:blipFill>
        <p:spPr>
          <a:xfrm>
            <a:off x="6187440" y="3095374"/>
            <a:ext cx="4704079" cy="3125972"/>
          </a:xfrm>
          <a:prstGeom prst="rect">
            <a:avLst/>
          </a:prstGeom>
        </p:spPr>
      </p:pic>
    </p:spTree>
    <p:extLst>
      <p:ext uri="{BB962C8B-B14F-4D97-AF65-F5344CB8AC3E}">
        <p14:creationId xmlns:p14="http://schemas.microsoft.com/office/powerpoint/2010/main" val="27142255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12C49BB-5E9A-B082-45DF-37852918D6FF}"/>
              </a:ext>
            </a:extLst>
          </p:cNvPr>
          <p:cNvSpPr txBox="1"/>
          <p:nvPr/>
        </p:nvSpPr>
        <p:spPr>
          <a:xfrm>
            <a:off x="446314" y="206829"/>
            <a:ext cx="11517085" cy="295465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a:latin typeface="Baskerville Old Face"/>
                <a:cs typeface="Segoe UI"/>
              </a:rPr>
              <a:t> The great spirit- often associated with the Sky woman, the great spirit represents the Sustaining force of life ​</a:t>
            </a:r>
            <a:endParaRPr lang="en-US" sz="2800">
              <a:ea typeface="Calibri"/>
              <a:cs typeface="Calibri"/>
            </a:endParaRPr>
          </a:p>
          <a:p>
            <a:r>
              <a:rPr lang="en-US" sz="2800">
                <a:latin typeface="Baskerville Old Face"/>
                <a:cs typeface="Segoe UI"/>
              </a:rPr>
              <a:t>Sky woman- she is the creator in stories. Representing fertility and nurturing acts of nature​</a:t>
            </a:r>
            <a:endParaRPr lang="en-US" sz="2800">
              <a:ea typeface="Calibri"/>
              <a:cs typeface="Calibri"/>
            </a:endParaRPr>
          </a:p>
          <a:p>
            <a:r>
              <a:rPr lang="en-US" sz="2800">
                <a:latin typeface="Baskerville Old Face"/>
                <a:cs typeface="Segoe UI"/>
              </a:rPr>
              <a:t>Nature Spirits- various spirits inhabit natural things like trees, rivers, and animals. Holding influence​</a:t>
            </a:r>
            <a:endParaRPr lang="en-US" sz="2800">
              <a:ea typeface="Calibri"/>
              <a:cs typeface="Calibri"/>
            </a:endParaRPr>
          </a:p>
          <a:p>
            <a:pPr algn="ctr"/>
            <a:endParaRPr lang="en-US"/>
          </a:p>
        </p:txBody>
      </p:sp>
    </p:spTree>
    <p:extLst>
      <p:ext uri="{BB962C8B-B14F-4D97-AF65-F5344CB8AC3E}">
        <p14:creationId xmlns:p14="http://schemas.microsoft.com/office/powerpoint/2010/main" val="28874651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1DC02A0-101B-EF3E-685D-B8594F2A50E8}"/>
              </a:ext>
            </a:extLst>
          </p:cNvPr>
          <p:cNvSpPr txBox="1"/>
          <p:nvPr/>
        </p:nvSpPr>
        <p:spPr>
          <a:xfrm>
            <a:off x="606136" y="536863"/>
            <a:ext cx="5905500"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ea typeface="Calibri"/>
                <a:cs typeface="Calibri"/>
              </a:rPr>
              <a:t>Baker, Jordan. "</a:t>
            </a:r>
            <a:r>
              <a:rPr lang="en-US" err="1">
                <a:ea typeface="Calibri"/>
                <a:cs typeface="Calibri"/>
              </a:rPr>
              <a:t>orgins</a:t>
            </a:r>
            <a:r>
              <a:rPr lang="en-US">
                <a:ea typeface="Calibri"/>
                <a:cs typeface="Calibri"/>
              </a:rPr>
              <a:t> of the Haudenosaunee (Iroquois) confederacy." World history. Jan 15 2021 </a:t>
            </a:r>
            <a:r>
              <a:rPr lang="en-US">
                <a:ea typeface="+mn-lt"/>
                <a:cs typeface="+mn-lt"/>
                <a:hlinkClick r:id="rId2"/>
              </a:rPr>
              <a:t>www.worldhistory.org</a:t>
            </a:r>
            <a:r>
              <a:rPr lang="en-US">
                <a:ea typeface="+mn-lt"/>
                <a:cs typeface="+mn-lt"/>
              </a:rPr>
              <a:t> accessed oct 6th 2026</a:t>
            </a:r>
            <a:endParaRPr lang="en-US"/>
          </a:p>
        </p:txBody>
      </p:sp>
      <p:sp>
        <p:nvSpPr>
          <p:cNvPr id="3" name="TextBox 2">
            <a:extLst>
              <a:ext uri="{FF2B5EF4-FFF2-40B4-BE49-F238E27FC236}">
                <a16:creationId xmlns:a16="http://schemas.microsoft.com/office/drawing/2014/main" id="{4C6FF49B-56FE-2923-8718-8A40B7A08577}"/>
              </a:ext>
            </a:extLst>
          </p:cNvPr>
          <p:cNvSpPr txBox="1"/>
          <p:nvPr/>
        </p:nvSpPr>
        <p:spPr>
          <a:xfrm>
            <a:off x="6269181" y="502227"/>
            <a:ext cx="5334000"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err="1">
                <a:ea typeface="Calibri"/>
                <a:cs typeface="Calibri"/>
              </a:rPr>
              <a:t>Bitannica</a:t>
            </a:r>
            <a:r>
              <a:rPr lang="en-US">
                <a:ea typeface="Calibri"/>
                <a:cs typeface="Calibri"/>
              </a:rPr>
              <a:t>, Editors. "Iroquoian peoples". Britannica. August 11, 2026. </a:t>
            </a:r>
            <a:r>
              <a:rPr lang="en-US">
                <a:ea typeface="+mn-lt"/>
                <a:cs typeface="+mn-lt"/>
                <a:hlinkClick r:id="rId3"/>
              </a:rPr>
              <a:t>www.britannica.com</a:t>
            </a:r>
            <a:r>
              <a:rPr lang="en-US">
                <a:ea typeface="+mn-lt"/>
                <a:cs typeface="+mn-lt"/>
              </a:rPr>
              <a:t> accessed oct 7th 2026</a:t>
            </a:r>
            <a:endParaRPr lang="en-US"/>
          </a:p>
        </p:txBody>
      </p:sp>
      <p:sp>
        <p:nvSpPr>
          <p:cNvPr id="4" name="TextBox 3">
            <a:extLst>
              <a:ext uri="{FF2B5EF4-FFF2-40B4-BE49-F238E27FC236}">
                <a16:creationId xmlns:a16="http://schemas.microsoft.com/office/drawing/2014/main" id="{10D90765-5B5A-536E-6087-37B72DAEB31B}"/>
              </a:ext>
            </a:extLst>
          </p:cNvPr>
          <p:cNvSpPr txBox="1"/>
          <p:nvPr/>
        </p:nvSpPr>
        <p:spPr>
          <a:xfrm>
            <a:off x="836395" y="1917590"/>
            <a:ext cx="4589977" cy="101566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a:highlight>
                  <a:srgbClr val="FFFFFF"/>
                </a:highlight>
                <a:latin typeface="Baskerville Old Face"/>
                <a:ea typeface="+mn-lt"/>
                <a:cs typeface="+mn-lt"/>
              </a:rPr>
              <a:t>Tayen, Whitecloud "The Iroquois" October 2, 2025 </a:t>
            </a:r>
            <a:r>
              <a:rPr lang="en-US" sz="2000">
                <a:highlight>
                  <a:srgbClr val="FFFFFF"/>
                </a:highlight>
                <a:ea typeface="+mn-lt"/>
                <a:cs typeface="+mn-lt"/>
                <a:hlinkClick r:id="rId4"/>
              </a:rPr>
              <a:t>www.knahm.org</a:t>
            </a:r>
            <a:r>
              <a:rPr lang="en-US" sz="2000">
                <a:highlight>
                  <a:srgbClr val="FFFFFF"/>
                </a:highlight>
                <a:ea typeface="+mn-lt"/>
                <a:cs typeface="+mn-lt"/>
              </a:rPr>
              <a:t> accessed Oct 7th 2026 </a:t>
            </a:r>
            <a:endParaRPr lang="en-US" sz="2000" u="sng">
              <a:highlight>
                <a:srgbClr val="FFFFFF"/>
              </a:highlight>
              <a:latin typeface="Baskerville Old Face"/>
              <a:ea typeface="Calibri"/>
              <a:cs typeface="Calibri"/>
            </a:endParaRPr>
          </a:p>
        </p:txBody>
      </p:sp>
    </p:spTree>
    <p:extLst>
      <p:ext uri="{BB962C8B-B14F-4D97-AF65-F5344CB8AC3E}">
        <p14:creationId xmlns:p14="http://schemas.microsoft.com/office/powerpoint/2010/main" val="1375355508"/>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ReferenceId xmlns="8f4d275b-ce70-4c66-943d-4d299c2d510a"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E6BC8A450CEEF0458DC7C7F552218749" ma:contentTypeVersion="4" ma:contentTypeDescription="Create a new document." ma:contentTypeScope="" ma:versionID="16d412147649f4da323ffbea9dc35d63">
  <xsd:schema xmlns:xsd="http://www.w3.org/2001/XMLSchema" xmlns:xs="http://www.w3.org/2001/XMLSchema" xmlns:p="http://schemas.microsoft.com/office/2006/metadata/properties" xmlns:ns2="8f4d275b-ce70-4c66-943d-4d299c2d510a" targetNamespace="http://schemas.microsoft.com/office/2006/metadata/properties" ma:root="true" ma:fieldsID="32300e09480ab78960551fe187c37ce5" ns2:_="">
    <xsd:import namespace="8f4d275b-ce70-4c66-943d-4d299c2d510a"/>
    <xsd:element name="properties">
      <xsd:complexType>
        <xsd:sequence>
          <xsd:element name="documentManagement">
            <xsd:complexType>
              <xsd:all>
                <xsd:element ref="ns2:ReferenceId" minOccurs="0"/>
                <xsd:element ref="ns2:MediaServiceMetadata" minOccurs="0"/>
                <xsd:element ref="ns2:MediaServiceFastMetadata"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f4d275b-ce70-4c66-943d-4d299c2d510a" elementFormDefault="qualified">
    <xsd:import namespace="http://schemas.microsoft.com/office/2006/documentManagement/types"/>
    <xsd:import namespace="http://schemas.microsoft.com/office/infopath/2007/PartnerControls"/>
    <xsd:element name="ReferenceId" ma:index="8" nillable="true" ma:displayName="ReferenceId" ma:indexed="true" ma:internalName="ReferenceId">
      <xsd:simpleType>
        <xsd:restriction base="dms:Text"/>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34A2AD0-1E40-4EED-AC11-D62E80FA8F8C}">
  <ds:schemaRefs>
    <ds:schemaRef ds:uri="http://schemas.microsoft.com/sharepoint/v3/contenttype/forms"/>
  </ds:schemaRefs>
</ds:datastoreItem>
</file>

<file path=customXml/itemProps2.xml><?xml version="1.0" encoding="utf-8"?>
<ds:datastoreItem xmlns:ds="http://schemas.openxmlformats.org/officeDocument/2006/customXml" ds:itemID="{D78C7B2D-358E-4FF9-9D1A-DF573D71E2AE}">
  <ds:schemaRefs>
    <ds:schemaRef ds:uri="8f4d275b-ce70-4c66-943d-4d299c2d510a"/>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F6238AC3-D0D8-4FAF-A146-AF93EDE1688A}">
  <ds:schemaRefs>
    <ds:schemaRef ds:uri="8f4d275b-ce70-4c66-943d-4d299c2d510a"/>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office theme</Template>
  <Application>Microsoft Office PowerPoint</Application>
  <PresentationFormat>Widescreen</PresentationFormat>
  <Slides>11</Slides>
  <Notes>0</Notes>
  <HiddenSlides>0</HiddenSlide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office theme</vt:lpstr>
      <vt:lpstr>The Iroquois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revision>197</cp:revision>
  <dcterms:created xsi:type="dcterms:W3CDTF">2013-07-15T20:26:40Z</dcterms:created>
  <dcterms:modified xsi:type="dcterms:W3CDTF">2026-10-13T22:47:40Z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0x010100E6BC8A450CEEF0458DC7C7F552218749</vt:lpwstr>
  </property>
</Properties>
</file>