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4" r:id="rId10"/>
    <p:sldId id="261" r:id="rId11"/>
    <p:sldId id="262" r:id="rId12"/>
    <p:sldId id="263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062" dt="2026-10-08T06:58:03.524"/>
    <p1510:client id="{55FAFFCE-ED70-A0D0-19FA-95EA3FC1993B}" v="21" dt="2026-10-08T05:24:56.230"/>
    <p1510:client id="{6E840674-5FD0-043A-CD0F-A6DFADAA0E32}" v="261" dt="2026-10-08T08:32:50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1CA0B-5E2F-4BC9-B89F-8FA89699F9B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77BF60A-B2BC-4095-9D23-BCA079DF91FF}">
      <dgm:prSet/>
      <dgm:spPr/>
      <dgm:t>
        <a:bodyPr/>
        <a:lstStyle/>
        <a:p>
          <a:r>
            <a:rPr lang="en-US"/>
            <a:t>With European contact brought the fur trade.</a:t>
          </a:r>
        </a:p>
      </dgm:t>
    </dgm:pt>
    <dgm:pt modelId="{D45DC7FB-87A7-427B-8268-62FF7FAC4A97}" type="parTrans" cxnId="{E61FFC94-953D-496B-9B0F-1629548290AB}">
      <dgm:prSet/>
      <dgm:spPr/>
      <dgm:t>
        <a:bodyPr/>
        <a:lstStyle/>
        <a:p>
          <a:endParaRPr lang="en-US"/>
        </a:p>
      </dgm:t>
    </dgm:pt>
    <dgm:pt modelId="{B7981CC6-82E0-42B1-8621-0EB8CB089730}" type="sibTrans" cxnId="{E61FFC94-953D-496B-9B0F-1629548290AB}">
      <dgm:prSet/>
      <dgm:spPr/>
      <dgm:t>
        <a:bodyPr/>
        <a:lstStyle/>
        <a:p>
          <a:endParaRPr lang="en-US"/>
        </a:p>
      </dgm:t>
    </dgm:pt>
    <dgm:pt modelId="{6BD38535-F4DC-4549-A9F0-572FC5720214}">
      <dgm:prSet/>
      <dgm:spPr/>
      <dgm:t>
        <a:bodyPr/>
        <a:lstStyle/>
        <a:p>
          <a:r>
            <a:rPr lang="en-US"/>
            <a:t>This caused the Ojibwe to disperse outwards from Lake Superior towards the west.</a:t>
          </a:r>
        </a:p>
      </dgm:t>
    </dgm:pt>
    <dgm:pt modelId="{429D938B-570D-46BA-80C9-C8F1346F6991}" type="parTrans" cxnId="{981DCE06-8331-46EA-BDF8-C4637BED4CCD}">
      <dgm:prSet/>
      <dgm:spPr/>
      <dgm:t>
        <a:bodyPr/>
        <a:lstStyle/>
        <a:p>
          <a:endParaRPr lang="en-US"/>
        </a:p>
      </dgm:t>
    </dgm:pt>
    <dgm:pt modelId="{ADC6E865-5B6F-440B-98E7-410797D94AAF}" type="sibTrans" cxnId="{981DCE06-8331-46EA-BDF8-C4637BED4CCD}">
      <dgm:prSet/>
      <dgm:spPr/>
      <dgm:t>
        <a:bodyPr/>
        <a:lstStyle/>
        <a:p>
          <a:endParaRPr lang="en-US"/>
        </a:p>
      </dgm:t>
    </dgm:pt>
    <dgm:pt modelId="{C4FB3771-A319-4AD6-A151-AFC86C71BF46}">
      <dgm:prSet/>
      <dgm:spPr/>
      <dgm:t>
        <a:bodyPr/>
        <a:lstStyle/>
        <a:p>
          <a:r>
            <a:rPr lang="en-US"/>
            <a:t>European contact resulted in some traditional items being replaced with European ones.</a:t>
          </a:r>
        </a:p>
      </dgm:t>
    </dgm:pt>
    <dgm:pt modelId="{DFC30DBB-F5EC-49DF-864B-67E85EE049C2}" type="parTrans" cxnId="{13026654-DF01-4770-A4A1-30F4769A5071}">
      <dgm:prSet/>
      <dgm:spPr/>
      <dgm:t>
        <a:bodyPr/>
        <a:lstStyle/>
        <a:p>
          <a:endParaRPr lang="en-US"/>
        </a:p>
      </dgm:t>
    </dgm:pt>
    <dgm:pt modelId="{343ED230-5339-4FF4-A218-FC09C51D4B7F}" type="sibTrans" cxnId="{13026654-DF01-4770-A4A1-30F4769A5071}">
      <dgm:prSet/>
      <dgm:spPr/>
      <dgm:t>
        <a:bodyPr/>
        <a:lstStyle/>
        <a:p>
          <a:endParaRPr lang="en-US"/>
        </a:p>
      </dgm:t>
    </dgm:pt>
    <dgm:pt modelId="{F076D731-5E4C-4EBF-B0F7-561337465A47}">
      <dgm:prSet/>
      <dgm:spPr/>
      <dgm:t>
        <a:bodyPr/>
        <a:lstStyle/>
        <a:p>
          <a:r>
            <a:rPr lang="en-US" dirty="0"/>
            <a:t>Due to a new focus on fur profits, self-sufficiency faltered, increasing </a:t>
          </a:r>
          <a:r>
            <a:rPr lang="en-US" dirty="0" err="1"/>
            <a:t>Oijbwe</a:t>
          </a:r>
          <a:r>
            <a:rPr lang="en-US" dirty="0"/>
            <a:t> reliance on European foodstuffs.</a:t>
          </a:r>
        </a:p>
      </dgm:t>
    </dgm:pt>
    <dgm:pt modelId="{EE81DABD-5B6A-4193-9A7A-8B92B20F4612}" type="parTrans" cxnId="{5354AC85-B0B1-4159-AED2-F16C42ADB5D1}">
      <dgm:prSet/>
      <dgm:spPr/>
      <dgm:t>
        <a:bodyPr/>
        <a:lstStyle/>
        <a:p>
          <a:endParaRPr lang="en-US"/>
        </a:p>
      </dgm:t>
    </dgm:pt>
    <dgm:pt modelId="{EC544928-C2A3-4477-9801-F1E7F4CACF6E}" type="sibTrans" cxnId="{5354AC85-B0B1-4159-AED2-F16C42ADB5D1}">
      <dgm:prSet/>
      <dgm:spPr/>
      <dgm:t>
        <a:bodyPr/>
        <a:lstStyle/>
        <a:p>
          <a:endParaRPr lang="en-US"/>
        </a:p>
      </dgm:t>
    </dgm:pt>
    <dgm:pt modelId="{CC98E1A0-281B-4860-AA17-BBE3665F7EBC}" type="pres">
      <dgm:prSet presAssocID="{C4D1CA0B-5E2F-4BC9-B89F-8FA89699F9BB}" presName="linear" presStyleCnt="0">
        <dgm:presLayoutVars>
          <dgm:animLvl val="lvl"/>
          <dgm:resizeHandles val="exact"/>
        </dgm:presLayoutVars>
      </dgm:prSet>
      <dgm:spPr/>
    </dgm:pt>
    <dgm:pt modelId="{397DE3BE-118E-4427-8445-3B5D89501E0D}" type="pres">
      <dgm:prSet presAssocID="{477BF60A-B2BC-4095-9D23-BCA079DF91F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36A9D4B-DA83-482B-A934-94CAA0B727A7}" type="pres">
      <dgm:prSet presAssocID="{B7981CC6-82E0-42B1-8621-0EB8CB089730}" presName="spacer" presStyleCnt="0"/>
      <dgm:spPr/>
    </dgm:pt>
    <dgm:pt modelId="{E93887AD-D159-423C-B54C-909C6D2BF5C1}" type="pres">
      <dgm:prSet presAssocID="{6BD38535-F4DC-4549-A9F0-572FC572021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01FE0DB-2BE9-459C-A020-84A27C7B6E85}" type="pres">
      <dgm:prSet presAssocID="{ADC6E865-5B6F-440B-98E7-410797D94AAF}" presName="spacer" presStyleCnt="0"/>
      <dgm:spPr/>
    </dgm:pt>
    <dgm:pt modelId="{37B06EDB-18D1-49AC-B804-43C3FF2996C7}" type="pres">
      <dgm:prSet presAssocID="{C4FB3771-A319-4AD6-A151-AFC86C71BF4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1720448-C89E-486B-BDCC-DC05AFC039A8}" type="pres">
      <dgm:prSet presAssocID="{343ED230-5339-4FF4-A218-FC09C51D4B7F}" presName="spacer" presStyleCnt="0"/>
      <dgm:spPr/>
    </dgm:pt>
    <dgm:pt modelId="{C84AF257-B064-4981-A634-7523255E6A82}" type="pres">
      <dgm:prSet presAssocID="{F076D731-5E4C-4EBF-B0F7-561337465A4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81DCE06-8331-46EA-BDF8-C4637BED4CCD}" srcId="{C4D1CA0B-5E2F-4BC9-B89F-8FA89699F9BB}" destId="{6BD38535-F4DC-4549-A9F0-572FC5720214}" srcOrd="1" destOrd="0" parTransId="{429D938B-570D-46BA-80C9-C8F1346F6991}" sibTransId="{ADC6E865-5B6F-440B-98E7-410797D94AAF}"/>
    <dgm:cxn modelId="{5216791E-C95D-460F-A388-3589452BFD6C}" type="presOf" srcId="{C4D1CA0B-5E2F-4BC9-B89F-8FA89699F9BB}" destId="{CC98E1A0-281B-4860-AA17-BBE3665F7EBC}" srcOrd="0" destOrd="0" presId="urn:microsoft.com/office/officeart/2005/8/layout/vList2"/>
    <dgm:cxn modelId="{3CC06133-CD2C-49E3-B562-B9839DB1FAA5}" type="presOf" srcId="{F076D731-5E4C-4EBF-B0F7-561337465A47}" destId="{C84AF257-B064-4981-A634-7523255E6A82}" srcOrd="0" destOrd="0" presId="urn:microsoft.com/office/officeart/2005/8/layout/vList2"/>
    <dgm:cxn modelId="{1133E252-AF1A-4DC9-A503-57A8D7C1BD9E}" type="presOf" srcId="{C4FB3771-A319-4AD6-A151-AFC86C71BF46}" destId="{37B06EDB-18D1-49AC-B804-43C3FF2996C7}" srcOrd="0" destOrd="0" presId="urn:microsoft.com/office/officeart/2005/8/layout/vList2"/>
    <dgm:cxn modelId="{13026654-DF01-4770-A4A1-30F4769A5071}" srcId="{C4D1CA0B-5E2F-4BC9-B89F-8FA89699F9BB}" destId="{C4FB3771-A319-4AD6-A151-AFC86C71BF46}" srcOrd="2" destOrd="0" parTransId="{DFC30DBB-F5EC-49DF-864B-67E85EE049C2}" sibTransId="{343ED230-5339-4FF4-A218-FC09C51D4B7F}"/>
    <dgm:cxn modelId="{5354AC85-B0B1-4159-AED2-F16C42ADB5D1}" srcId="{C4D1CA0B-5E2F-4BC9-B89F-8FA89699F9BB}" destId="{F076D731-5E4C-4EBF-B0F7-561337465A47}" srcOrd="3" destOrd="0" parTransId="{EE81DABD-5B6A-4193-9A7A-8B92B20F4612}" sibTransId="{EC544928-C2A3-4477-9801-F1E7F4CACF6E}"/>
    <dgm:cxn modelId="{E61FFC94-953D-496B-9B0F-1629548290AB}" srcId="{C4D1CA0B-5E2F-4BC9-B89F-8FA89699F9BB}" destId="{477BF60A-B2BC-4095-9D23-BCA079DF91FF}" srcOrd="0" destOrd="0" parTransId="{D45DC7FB-87A7-427B-8268-62FF7FAC4A97}" sibTransId="{B7981CC6-82E0-42B1-8621-0EB8CB089730}"/>
    <dgm:cxn modelId="{77963FD5-B41B-4477-B88F-1B6A08E1ACAE}" type="presOf" srcId="{477BF60A-B2BC-4095-9D23-BCA079DF91FF}" destId="{397DE3BE-118E-4427-8445-3B5D89501E0D}" srcOrd="0" destOrd="0" presId="urn:microsoft.com/office/officeart/2005/8/layout/vList2"/>
    <dgm:cxn modelId="{CAE9AFED-8B92-4E4A-A100-66F7639C317C}" type="presOf" srcId="{6BD38535-F4DC-4549-A9F0-572FC5720214}" destId="{E93887AD-D159-423C-B54C-909C6D2BF5C1}" srcOrd="0" destOrd="0" presId="urn:microsoft.com/office/officeart/2005/8/layout/vList2"/>
    <dgm:cxn modelId="{C35A5128-77F8-4DB1-90AF-49B8CBC064CC}" type="presParOf" srcId="{CC98E1A0-281B-4860-AA17-BBE3665F7EBC}" destId="{397DE3BE-118E-4427-8445-3B5D89501E0D}" srcOrd="0" destOrd="0" presId="urn:microsoft.com/office/officeart/2005/8/layout/vList2"/>
    <dgm:cxn modelId="{ECA4F031-1DA1-41D7-8EF0-79D5724092D2}" type="presParOf" srcId="{CC98E1A0-281B-4860-AA17-BBE3665F7EBC}" destId="{D36A9D4B-DA83-482B-A934-94CAA0B727A7}" srcOrd="1" destOrd="0" presId="urn:microsoft.com/office/officeart/2005/8/layout/vList2"/>
    <dgm:cxn modelId="{A21F5AB5-E520-4702-B701-352320894EBE}" type="presParOf" srcId="{CC98E1A0-281B-4860-AA17-BBE3665F7EBC}" destId="{E93887AD-D159-423C-B54C-909C6D2BF5C1}" srcOrd="2" destOrd="0" presId="urn:microsoft.com/office/officeart/2005/8/layout/vList2"/>
    <dgm:cxn modelId="{960B48EE-B686-49F8-9AAC-9052B25FCBF8}" type="presParOf" srcId="{CC98E1A0-281B-4860-AA17-BBE3665F7EBC}" destId="{901FE0DB-2BE9-459C-A020-84A27C7B6E85}" srcOrd="3" destOrd="0" presId="urn:microsoft.com/office/officeart/2005/8/layout/vList2"/>
    <dgm:cxn modelId="{30E033DF-6D4D-48E2-934C-EAC0581D7D1D}" type="presParOf" srcId="{CC98E1A0-281B-4860-AA17-BBE3665F7EBC}" destId="{37B06EDB-18D1-49AC-B804-43C3FF2996C7}" srcOrd="4" destOrd="0" presId="urn:microsoft.com/office/officeart/2005/8/layout/vList2"/>
    <dgm:cxn modelId="{410C8E39-4F82-40AB-B6E3-CBB68654771F}" type="presParOf" srcId="{CC98E1A0-281B-4860-AA17-BBE3665F7EBC}" destId="{11720448-C89E-486B-BDCC-DC05AFC039A8}" srcOrd="5" destOrd="0" presId="urn:microsoft.com/office/officeart/2005/8/layout/vList2"/>
    <dgm:cxn modelId="{759FCD45-2D26-4461-9C34-0A4687247E98}" type="presParOf" srcId="{CC98E1A0-281B-4860-AA17-BBE3665F7EBC}" destId="{C84AF257-B064-4981-A634-7523255E6A8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0CBF0D-DF27-4090-935C-F3598183691E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F617459-4C3D-452F-969F-6C39246BA87B}">
      <dgm:prSet/>
      <dgm:spPr/>
      <dgm:t>
        <a:bodyPr/>
        <a:lstStyle/>
        <a:p>
          <a:r>
            <a:rPr lang="en-US"/>
            <a:t>Like other Indigenous groups the Oijbwe were made to sign away their land.</a:t>
          </a:r>
        </a:p>
      </dgm:t>
    </dgm:pt>
    <dgm:pt modelId="{88DE2BC5-E68B-4A74-8D86-4D5956F36B76}" type="parTrans" cxnId="{FC8EF425-C065-4042-858A-D1570BC453C8}">
      <dgm:prSet/>
      <dgm:spPr/>
      <dgm:t>
        <a:bodyPr/>
        <a:lstStyle/>
        <a:p>
          <a:endParaRPr lang="en-US"/>
        </a:p>
      </dgm:t>
    </dgm:pt>
    <dgm:pt modelId="{4D6EBC7C-141B-40EA-9389-10C366C3A12E}" type="sibTrans" cxnId="{FC8EF425-C065-4042-858A-D1570BC453C8}">
      <dgm:prSet/>
      <dgm:spPr/>
      <dgm:t>
        <a:bodyPr/>
        <a:lstStyle/>
        <a:p>
          <a:endParaRPr lang="en-US"/>
        </a:p>
      </dgm:t>
    </dgm:pt>
    <dgm:pt modelId="{596C6BA9-5E44-4DC7-B09F-0EFFFCBBF988}">
      <dgm:prSet/>
      <dgm:spPr/>
      <dgm:t>
        <a:bodyPr/>
        <a:lstStyle/>
        <a:p>
          <a:r>
            <a:rPr lang="en-US"/>
            <a:t>Traditional subsistence way of life declined </a:t>
          </a:r>
        </a:p>
      </dgm:t>
    </dgm:pt>
    <dgm:pt modelId="{20C1A228-D055-4320-B42A-DD87FD747E0A}" type="parTrans" cxnId="{3ADB7C4C-A918-4B4B-9A73-7EDBD03B9B6C}">
      <dgm:prSet/>
      <dgm:spPr/>
      <dgm:t>
        <a:bodyPr/>
        <a:lstStyle/>
        <a:p>
          <a:endParaRPr lang="en-US"/>
        </a:p>
      </dgm:t>
    </dgm:pt>
    <dgm:pt modelId="{8AEF94C0-10BE-4317-9CF7-F190777161E7}" type="sibTrans" cxnId="{3ADB7C4C-A918-4B4B-9A73-7EDBD03B9B6C}">
      <dgm:prSet/>
      <dgm:spPr/>
      <dgm:t>
        <a:bodyPr/>
        <a:lstStyle/>
        <a:p>
          <a:endParaRPr lang="en-US"/>
        </a:p>
      </dgm:t>
    </dgm:pt>
    <dgm:pt modelId="{253F01D8-A79F-4F33-B5B6-F6C0DE92221B}">
      <dgm:prSet/>
      <dgm:spPr/>
      <dgm:t>
        <a:bodyPr/>
        <a:lstStyle/>
        <a:p>
          <a:r>
            <a:rPr lang="en-US"/>
            <a:t>Causing the Oijbwe people to become reliant on wage labour and government assistance.</a:t>
          </a:r>
        </a:p>
      </dgm:t>
    </dgm:pt>
    <dgm:pt modelId="{8F5399B7-5CE9-48F6-8029-F9E5334188DB}" type="parTrans" cxnId="{98F36AB4-CB3E-434F-89E5-7980DF091C97}">
      <dgm:prSet/>
      <dgm:spPr/>
      <dgm:t>
        <a:bodyPr/>
        <a:lstStyle/>
        <a:p>
          <a:endParaRPr lang="en-US"/>
        </a:p>
      </dgm:t>
    </dgm:pt>
    <dgm:pt modelId="{E6AE274B-4781-4735-BC8E-BE9B1D339B03}" type="sibTrans" cxnId="{98F36AB4-CB3E-434F-89E5-7980DF091C97}">
      <dgm:prSet/>
      <dgm:spPr/>
      <dgm:t>
        <a:bodyPr/>
        <a:lstStyle/>
        <a:p>
          <a:endParaRPr lang="en-US"/>
        </a:p>
      </dgm:t>
    </dgm:pt>
    <dgm:pt modelId="{29A2E44A-FAFE-4F9D-8553-BAD1460783CA}" type="pres">
      <dgm:prSet presAssocID="{D90CBF0D-DF27-4090-935C-F3598183691E}" presName="diagram" presStyleCnt="0">
        <dgm:presLayoutVars>
          <dgm:dir/>
          <dgm:resizeHandles val="exact"/>
        </dgm:presLayoutVars>
      </dgm:prSet>
      <dgm:spPr/>
    </dgm:pt>
    <dgm:pt modelId="{C9B27B94-F25F-4401-A1B9-76DCD2FC5C81}" type="pres">
      <dgm:prSet presAssocID="{6F617459-4C3D-452F-969F-6C39246BA87B}" presName="node" presStyleLbl="node1" presStyleIdx="0" presStyleCnt="3">
        <dgm:presLayoutVars>
          <dgm:bulletEnabled val="1"/>
        </dgm:presLayoutVars>
      </dgm:prSet>
      <dgm:spPr/>
    </dgm:pt>
    <dgm:pt modelId="{D212EF53-142A-4A3F-A3B9-FC9D32FA7B64}" type="pres">
      <dgm:prSet presAssocID="{4D6EBC7C-141B-40EA-9389-10C366C3A12E}" presName="sibTrans" presStyleCnt="0"/>
      <dgm:spPr/>
    </dgm:pt>
    <dgm:pt modelId="{3D9578FE-F214-4E6D-AEE2-10A36575CE93}" type="pres">
      <dgm:prSet presAssocID="{596C6BA9-5E44-4DC7-B09F-0EFFFCBBF988}" presName="node" presStyleLbl="node1" presStyleIdx="1" presStyleCnt="3">
        <dgm:presLayoutVars>
          <dgm:bulletEnabled val="1"/>
        </dgm:presLayoutVars>
      </dgm:prSet>
      <dgm:spPr/>
    </dgm:pt>
    <dgm:pt modelId="{A0096043-2FF7-4AD6-ADC3-5906C063D3D2}" type="pres">
      <dgm:prSet presAssocID="{8AEF94C0-10BE-4317-9CF7-F190777161E7}" presName="sibTrans" presStyleCnt="0"/>
      <dgm:spPr/>
    </dgm:pt>
    <dgm:pt modelId="{DDD8E5A4-F68A-437B-906A-2E4818F13D8F}" type="pres">
      <dgm:prSet presAssocID="{253F01D8-A79F-4F33-B5B6-F6C0DE92221B}" presName="node" presStyleLbl="node1" presStyleIdx="2" presStyleCnt="3">
        <dgm:presLayoutVars>
          <dgm:bulletEnabled val="1"/>
        </dgm:presLayoutVars>
      </dgm:prSet>
      <dgm:spPr/>
    </dgm:pt>
  </dgm:ptLst>
  <dgm:cxnLst>
    <dgm:cxn modelId="{FC8EF425-C065-4042-858A-D1570BC453C8}" srcId="{D90CBF0D-DF27-4090-935C-F3598183691E}" destId="{6F617459-4C3D-452F-969F-6C39246BA87B}" srcOrd="0" destOrd="0" parTransId="{88DE2BC5-E68B-4A74-8D86-4D5956F36B76}" sibTransId="{4D6EBC7C-141B-40EA-9389-10C366C3A12E}"/>
    <dgm:cxn modelId="{62E05533-341C-49B5-8B03-E32939BA5521}" type="presOf" srcId="{596C6BA9-5E44-4DC7-B09F-0EFFFCBBF988}" destId="{3D9578FE-F214-4E6D-AEE2-10A36575CE93}" srcOrd="0" destOrd="0" presId="urn:microsoft.com/office/officeart/2005/8/layout/default"/>
    <dgm:cxn modelId="{3ADB7C4C-A918-4B4B-9A73-7EDBD03B9B6C}" srcId="{D90CBF0D-DF27-4090-935C-F3598183691E}" destId="{596C6BA9-5E44-4DC7-B09F-0EFFFCBBF988}" srcOrd="1" destOrd="0" parTransId="{20C1A228-D055-4320-B42A-DD87FD747E0A}" sibTransId="{8AEF94C0-10BE-4317-9CF7-F190777161E7}"/>
    <dgm:cxn modelId="{7316B385-93C5-4E44-A6A2-77FE2EB40314}" type="presOf" srcId="{D90CBF0D-DF27-4090-935C-F3598183691E}" destId="{29A2E44A-FAFE-4F9D-8553-BAD1460783CA}" srcOrd="0" destOrd="0" presId="urn:microsoft.com/office/officeart/2005/8/layout/default"/>
    <dgm:cxn modelId="{93C954A7-54F2-430B-857C-A9F47FEEAB27}" type="presOf" srcId="{253F01D8-A79F-4F33-B5B6-F6C0DE92221B}" destId="{DDD8E5A4-F68A-437B-906A-2E4818F13D8F}" srcOrd="0" destOrd="0" presId="urn:microsoft.com/office/officeart/2005/8/layout/default"/>
    <dgm:cxn modelId="{98F36AB4-CB3E-434F-89E5-7980DF091C97}" srcId="{D90CBF0D-DF27-4090-935C-F3598183691E}" destId="{253F01D8-A79F-4F33-B5B6-F6C0DE92221B}" srcOrd="2" destOrd="0" parTransId="{8F5399B7-5CE9-48F6-8029-F9E5334188DB}" sibTransId="{E6AE274B-4781-4735-BC8E-BE9B1D339B03}"/>
    <dgm:cxn modelId="{9DF991F0-5CB2-49A4-9228-F7A44CD0E473}" type="presOf" srcId="{6F617459-4C3D-452F-969F-6C39246BA87B}" destId="{C9B27B94-F25F-4401-A1B9-76DCD2FC5C81}" srcOrd="0" destOrd="0" presId="urn:microsoft.com/office/officeart/2005/8/layout/default"/>
    <dgm:cxn modelId="{BABAA580-1963-4FFF-8092-0F2E71D17A16}" type="presParOf" srcId="{29A2E44A-FAFE-4F9D-8553-BAD1460783CA}" destId="{C9B27B94-F25F-4401-A1B9-76DCD2FC5C81}" srcOrd="0" destOrd="0" presId="urn:microsoft.com/office/officeart/2005/8/layout/default"/>
    <dgm:cxn modelId="{59E9FE33-DA78-4BD6-9F4D-44AF9B75B34C}" type="presParOf" srcId="{29A2E44A-FAFE-4F9D-8553-BAD1460783CA}" destId="{D212EF53-142A-4A3F-A3B9-FC9D32FA7B64}" srcOrd="1" destOrd="0" presId="urn:microsoft.com/office/officeart/2005/8/layout/default"/>
    <dgm:cxn modelId="{5BB08159-2647-4D2B-A83B-46477516A47A}" type="presParOf" srcId="{29A2E44A-FAFE-4F9D-8553-BAD1460783CA}" destId="{3D9578FE-F214-4E6D-AEE2-10A36575CE93}" srcOrd="2" destOrd="0" presId="urn:microsoft.com/office/officeart/2005/8/layout/default"/>
    <dgm:cxn modelId="{AFF2C49E-DBE2-49CB-94FB-1AD04842AD56}" type="presParOf" srcId="{29A2E44A-FAFE-4F9D-8553-BAD1460783CA}" destId="{A0096043-2FF7-4AD6-ADC3-5906C063D3D2}" srcOrd="3" destOrd="0" presId="urn:microsoft.com/office/officeart/2005/8/layout/default"/>
    <dgm:cxn modelId="{447E3F56-2745-47E1-9C53-4E6CFF46AD2F}" type="presParOf" srcId="{29A2E44A-FAFE-4F9D-8553-BAD1460783CA}" destId="{DDD8E5A4-F68A-437B-906A-2E4818F13D8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DE3BE-118E-4427-8445-3B5D89501E0D}">
      <dsp:nvSpPr>
        <dsp:cNvPr id="0" name=""/>
        <dsp:cNvSpPr/>
      </dsp:nvSpPr>
      <dsp:spPr>
        <a:xfrm>
          <a:off x="0" y="74826"/>
          <a:ext cx="6364224" cy="129136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With European contact brought the fur trade.</a:t>
          </a:r>
        </a:p>
      </dsp:txBody>
      <dsp:txXfrm>
        <a:off x="63039" y="137865"/>
        <a:ext cx="6238146" cy="1165286"/>
      </dsp:txXfrm>
    </dsp:sp>
    <dsp:sp modelId="{E93887AD-D159-423C-B54C-909C6D2BF5C1}">
      <dsp:nvSpPr>
        <dsp:cNvPr id="0" name=""/>
        <dsp:cNvSpPr/>
      </dsp:nvSpPr>
      <dsp:spPr>
        <a:xfrm>
          <a:off x="0" y="1432431"/>
          <a:ext cx="6364224" cy="1291364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This caused the Ojibwe to disperse outwards from Lake Superior towards the west.</a:t>
          </a:r>
        </a:p>
      </dsp:txBody>
      <dsp:txXfrm>
        <a:off x="63039" y="1495470"/>
        <a:ext cx="6238146" cy="1165286"/>
      </dsp:txXfrm>
    </dsp:sp>
    <dsp:sp modelId="{37B06EDB-18D1-49AC-B804-43C3FF2996C7}">
      <dsp:nvSpPr>
        <dsp:cNvPr id="0" name=""/>
        <dsp:cNvSpPr/>
      </dsp:nvSpPr>
      <dsp:spPr>
        <a:xfrm>
          <a:off x="0" y="2790036"/>
          <a:ext cx="6364224" cy="1291364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European contact resulted in some traditional items being replaced with European ones.</a:t>
          </a:r>
        </a:p>
      </dsp:txBody>
      <dsp:txXfrm>
        <a:off x="63039" y="2853075"/>
        <a:ext cx="6238146" cy="1165286"/>
      </dsp:txXfrm>
    </dsp:sp>
    <dsp:sp modelId="{C84AF257-B064-4981-A634-7523255E6A82}">
      <dsp:nvSpPr>
        <dsp:cNvPr id="0" name=""/>
        <dsp:cNvSpPr/>
      </dsp:nvSpPr>
      <dsp:spPr>
        <a:xfrm>
          <a:off x="0" y="4147640"/>
          <a:ext cx="6364224" cy="1291364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Due to a new focus on fur profits, self-sufficiency faltered, increasing </a:t>
          </a:r>
          <a:r>
            <a:rPr lang="en-US" sz="2300" kern="1200" dirty="0" err="1"/>
            <a:t>Oijbwe</a:t>
          </a:r>
          <a:r>
            <a:rPr lang="en-US" sz="2300" kern="1200" dirty="0"/>
            <a:t> reliance on European foodstuffs.</a:t>
          </a:r>
        </a:p>
      </dsp:txBody>
      <dsp:txXfrm>
        <a:off x="63039" y="4210679"/>
        <a:ext cx="6238146" cy="1165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B27B94-F25F-4401-A1B9-76DCD2FC5C81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Like other Indigenous groups the Oijbwe were made to sign away their land.</a:t>
          </a:r>
        </a:p>
      </dsp:txBody>
      <dsp:txXfrm>
        <a:off x="1748064" y="2975"/>
        <a:ext cx="3342605" cy="2005563"/>
      </dsp:txXfrm>
    </dsp:sp>
    <dsp:sp modelId="{3D9578FE-F214-4E6D-AEE2-10A36575CE93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Traditional subsistence way of life declined </a:t>
          </a:r>
        </a:p>
      </dsp:txBody>
      <dsp:txXfrm>
        <a:off x="5424930" y="2975"/>
        <a:ext cx="3342605" cy="2005563"/>
      </dsp:txXfrm>
    </dsp:sp>
    <dsp:sp modelId="{DDD8E5A4-F68A-437B-906A-2E4818F13D8F}">
      <dsp:nvSpPr>
        <dsp:cNvPr id="0" name=""/>
        <dsp:cNvSpPr/>
      </dsp:nvSpPr>
      <dsp:spPr>
        <a:xfrm>
          <a:off x="3586497" y="2342799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Causing the Oijbwe people to become reliant on wage labour and government assistance.</a:t>
          </a:r>
        </a:p>
      </dsp:txBody>
      <dsp:txXfrm>
        <a:off x="3586497" y="2342799"/>
        <a:ext cx="3342605" cy="2005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rib.ca/our-culture/" TargetMode="External"/><Relationship Id="rId2" Type="http://schemas.openxmlformats.org/officeDocument/2006/relationships/hyperlink" Target="https://en.wikipedia.org/wiki/Ojibw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oughtco.com/ojibwe-people-4797430" TargetMode="External"/><Relationship Id="rId3" Type="http://schemas.openxmlformats.org/officeDocument/2006/relationships/hyperlink" Target="https://grandmothersvoice.com/the-7-grandfather-teachings-a-path-to-balance-and-harmony/" TargetMode="External"/><Relationship Id="rId7" Type="http://schemas.openxmlformats.org/officeDocument/2006/relationships/hyperlink" Target="https://www.google.com/imgres?q=medicine%20wheel%27&amp;imgurl=https%3A%2F%2Fwww.torontomu.ca%2Fcontent%2Fdam%2Findigenous-student-services%2Fstudent-hand-guide%2Frass-medicine-wheel-framework-modified-v2.png&amp;imgrefurl=https%3A%2F%2Fwww.torontomu.ca%2Findigenous-student-services%2Fstudent-digital-handbook%2Fmedicine-wheel-framework%2F&amp;docid=1zVyp2c8y1MI_M&amp;tbnid=RrYzDdZmXCT--M&amp;vet=12ahUKEwjPvYW3_6mXAxV7IzQIHdGqF9cQnPAOegUIlQEQAA..i&amp;w=1920&amp;h=1920&amp;hcb=2&amp;ved=2ahUKEwjPvYW3_6mXAxV7IzQIHdGqF9cQnPAOegUIlQEQAA" TargetMode="External"/><Relationship Id="rId2" Type="http://schemas.openxmlformats.org/officeDocument/2006/relationships/hyperlink" Target="https://www.facebook.com/IndigenousAmerica70/posts/me-she-ga-bo-ojibwa-circa-1910-ojibwa/12227201815425901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roject.geo.msu.edu/geogmich/ojibwe.html" TargetMode="External"/><Relationship Id="rId5" Type="http://schemas.openxmlformats.org/officeDocument/2006/relationships/hyperlink" Target="https://www.facebook.com/CanadianHistoryEhx/posts/it-is-indigenoushistorymonth-and-this-is-the-story-of-elijah-harper-a-man-who-al/636581638511322/" TargetMode="External"/><Relationship Id="rId4" Type="http://schemas.openxmlformats.org/officeDocument/2006/relationships/hyperlink" Target="https://www.mnhs.org/fortsnelling/learn/native-americans/ojibwe-peop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188" y="1029547"/>
            <a:ext cx="6012504" cy="990817"/>
          </a:xfrm>
        </p:spPr>
        <p:txBody>
          <a:bodyPr>
            <a:noAutofit/>
          </a:bodyPr>
          <a:lstStyle/>
          <a:p>
            <a:pPr algn="l"/>
            <a:r>
              <a:rPr lang="en-US"/>
              <a:t>The Ojibwe People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2187" y="2646244"/>
            <a:ext cx="4620584" cy="7754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/>
              <a:t>The </a:t>
            </a:r>
            <a:r>
              <a:rPr lang="en-US">
                <a:ea typeface="+mn-lt"/>
                <a:cs typeface="+mn-lt"/>
              </a:rPr>
              <a:t>Anishinaabe or true people (Ojibwe)</a:t>
            </a:r>
            <a:endParaRPr lang="en">
              <a:highlight>
                <a:srgbClr val="FFFFFF"/>
              </a:highlight>
              <a:ea typeface="+mn-lt"/>
              <a:cs typeface="+mn-lt"/>
            </a:endParaRPr>
          </a:p>
        </p:txBody>
      </p:sp>
      <p:pic>
        <p:nvPicPr>
          <p:cNvPr id="6" name="Picture 5" descr="Me-she-ga-bo - Ojibwa - circa 1910 #ojibwa">
            <a:extLst>
              <a:ext uri="{FF2B5EF4-FFF2-40B4-BE49-F238E27FC236}">
                <a16:creationId xmlns:a16="http://schemas.microsoft.com/office/drawing/2014/main" id="{C04324C2-B59F-F28C-C2BA-4EFCC5DD3F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7704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person in a traditional outfit holding a rifle&#10;&#10;AI-generated content may be incorrect.">
            <a:extLst>
              <a:ext uri="{FF2B5EF4-FFF2-40B4-BE49-F238E27FC236}">
                <a16:creationId xmlns:a16="http://schemas.microsoft.com/office/drawing/2014/main" id="{787FE230-7569-20B7-AA97-966F3D80E9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0" b="1"/>
          <a:stretch>
            <a:fillRect/>
          </a:stretch>
        </p:blipFill>
        <p:spPr>
          <a:xfrm>
            <a:off x="7544661" y="323519"/>
            <a:ext cx="4323899" cy="6212748"/>
          </a:xfrm>
          <a:custGeom>
            <a:avLst/>
            <a:gdLst/>
            <a:ahLst/>
            <a:cxnLst/>
            <a:rect l="l" t="t" r="r" b="b"/>
            <a:pathLst>
              <a:path w="4323899" h="6212748">
                <a:moveTo>
                  <a:pt x="0" y="0"/>
                </a:move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C89C42-AF83-451A-81EA-472844755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D8C9C-9304-7B88-6B1B-60B30D8A5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9" y="1188637"/>
            <a:ext cx="5917521" cy="1597228"/>
          </a:xfrm>
        </p:spPr>
        <p:txBody>
          <a:bodyPr>
            <a:normAutofit/>
          </a:bodyPr>
          <a:lstStyle/>
          <a:p>
            <a:r>
              <a:rPr lang="en-US" sz="6000"/>
              <a:t>Who they 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3D7F1-FE7B-A9E8-C45B-8DCB84B58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359" y="2998278"/>
            <a:ext cx="5917520" cy="27281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/>
              <a:t>The Ojibwe people are one of the largest groups of First Nations in North America.</a:t>
            </a:r>
          </a:p>
          <a:p>
            <a:r>
              <a:rPr lang="en-US" sz="2000"/>
              <a:t>Other names include the Anishinaabe and Chippewa.</a:t>
            </a:r>
          </a:p>
          <a:p>
            <a:r>
              <a:rPr lang="en-US" sz="2000"/>
              <a:t>They were also called Saulteurs by the French.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639918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F8196A-6D59-C81B-EB05-A1F68E627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Spiritual Culture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C6E-B57A-6D2C-3466-EE99858A2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Ojibwe people spoke and to this day speak Anishinaabemowin.</a:t>
            </a:r>
          </a:p>
          <a:p>
            <a:r>
              <a:rPr lang="en-US" sz="2200"/>
              <a:t>They believed in spirts that would act as guides in the waking world</a:t>
            </a:r>
          </a:p>
          <a:p>
            <a:r>
              <a:rPr lang="en-US" sz="2200"/>
              <a:t>Creators of the dreamcatcher that was believed to capture bad dreams before they manifest. </a:t>
            </a:r>
          </a:p>
          <a:p>
            <a:r>
              <a:rPr lang="en-US" sz="2200"/>
              <a:t>They also created the medicine wheel and 7 teachings.</a:t>
            </a:r>
          </a:p>
          <a:p>
            <a:pPr marL="0" indent="0">
              <a:buNone/>
            </a:pPr>
            <a:endParaRPr lang="en-US" sz="2200"/>
          </a:p>
          <a:p>
            <a:pPr marL="0" indent="0">
              <a:buNone/>
            </a:pPr>
            <a:r>
              <a:rPr lang="en-US" sz="2200"/>
              <a:t>   (Red Rock Indian Band, Our Culture)  </a:t>
            </a:r>
          </a:p>
        </p:txBody>
      </p:sp>
      <p:pic>
        <p:nvPicPr>
          <p:cNvPr id="4" name="Picture 3" descr="The Ojibwe People: History and Culture">
            <a:extLst>
              <a:ext uri="{FF2B5EF4-FFF2-40B4-BE49-F238E27FC236}">
                <a16:creationId xmlns:a16="http://schemas.microsoft.com/office/drawing/2014/main" id="{DC68BD12-5C42-C230-CE24-287D37C076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66" r="27878" b="-1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70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00CAE-2088-5D78-C217-1D4790255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7 Teachings and Medicine Wheel</a:t>
            </a:r>
          </a:p>
        </p:txBody>
      </p:sp>
      <p:pic>
        <p:nvPicPr>
          <p:cNvPr id="5" name="Picture 4" descr="The 7-Grandfather Teachings: A Path to Balance and Harmony - Grandmother's  Voice">
            <a:extLst>
              <a:ext uri="{FF2B5EF4-FFF2-40B4-BE49-F238E27FC236}">
                <a16:creationId xmlns:a16="http://schemas.microsoft.com/office/drawing/2014/main" id="{55B2C63D-E71E-5084-E4E5-CA49A1168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89" y="1298779"/>
            <a:ext cx="4468482" cy="5554405"/>
          </a:xfrm>
          <a:prstGeom prst="rect">
            <a:avLst/>
          </a:prstGeom>
        </p:spPr>
      </p:pic>
      <p:pic>
        <p:nvPicPr>
          <p:cNvPr id="3" name="Picture 2" descr="Medicine Wheel Framework - Indigenous Student Services - Toronto Metropolitan University (TMU)">
            <a:extLst>
              <a:ext uri="{FF2B5EF4-FFF2-40B4-BE49-F238E27FC236}">
                <a16:creationId xmlns:a16="http://schemas.microsoft.com/office/drawing/2014/main" id="{97720548-1D83-6554-9D97-579D33FF6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335" y="1686244"/>
            <a:ext cx="4584246" cy="462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66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3A7E09-E751-C945-772C-D58C7845C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Post European Contact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5665E5-A355-03FF-ECF2-153901B9D4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3156888"/>
              </p:ext>
            </p:extLst>
          </p:nvPr>
        </p:nvGraphicFramePr>
        <p:xfrm>
          <a:off x="5438558" y="570555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48C362F7-B5A9-721F-39F3-645FFA5036AC}"/>
              </a:ext>
            </a:extLst>
          </p:cNvPr>
          <p:cNvSpPr txBox="1"/>
          <p:nvPr/>
        </p:nvSpPr>
        <p:spPr>
          <a:xfrm>
            <a:off x="5502381" y="6185191"/>
            <a:ext cx="6971007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(The Canadian Encyclopedia Ojibwe)</a:t>
            </a:r>
            <a:r>
              <a:rPr lang="en-US" sz="110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  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62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jibwe Indians">
            <a:extLst>
              <a:ext uri="{FF2B5EF4-FFF2-40B4-BE49-F238E27FC236}">
                <a16:creationId xmlns:a16="http://schemas.microsoft.com/office/drawing/2014/main" id="{27A0B0D4-6391-AD90-430F-D970B4484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51" y="643466"/>
            <a:ext cx="10462097" cy="55710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DA78CC-5466-4913-745E-57B1EDAACB8F}"/>
              </a:ext>
            </a:extLst>
          </p:cNvPr>
          <p:cNvSpPr txBox="1"/>
          <p:nvPr/>
        </p:nvSpPr>
        <p:spPr>
          <a:xfrm>
            <a:off x="1485418" y="6491468"/>
            <a:ext cx="12442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Times New Roman"/>
                <a:cs typeface="Times New Roman"/>
              </a:rPr>
              <a:t>(OJIBWE)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38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52B5CF-4C76-835C-D91E-9B3F606E7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5605" r="-2" b="-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99264-B21A-A4C6-8A30-60E31C51C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Towards Modern Day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90F33E-0CC2-BCE5-FD12-2F334CCE62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34036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2459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ABBF3F-FF24-118E-EBC4-63FEF9C93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Activism 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55023-CD6E-BB7E-3A4B-74BE8B131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Nowadays the Ojibwe people are active in political and social activism.</a:t>
            </a:r>
          </a:p>
          <a:p>
            <a:r>
              <a:rPr lang="en-US" sz="2200"/>
              <a:t>They protest reserve conditions, unhonored treaty agreements, and indigenous rights.</a:t>
            </a:r>
          </a:p>
        </p:txBody>
      </p:sp>
      <p:pic>
        <p:nvPicPr>
          <p:cNvPr id="4" name="Picture 3" descr="It is #IndigenousHistoryMonth and this is the story of Elijah Harper, a man  who altered Canadian history with a single action. Elijah Harper was born  in Red Sucker Lake, Manitoba on March">
            <a:extLst>
              <a:ext uri="{FF2B5EF4-FFF2-40B4-BE49-F238E27FC236}">
                <a16:creationId xmlns:a16="http://schemas.microsoft.com/office/drawing/2014/main" id="{4C8A9695-6C16-0023-6783-66A5B9D30F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4008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15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9F186-5E8D-091B-8EFB-8639A7F17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Works Cited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4F2CC-598F-C6A3-1540-627DEC88C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"Oijbwe" Wikipedia, Wikimedia Foundation, last updated Oct 2, 2026, </a:t>
            </a:r>
            <a:r>
              <a:rPr lang="en-US" dirty="0">
                <a:ea typeface="+mn-lt"/>
                <a:cs typeface="+mn-lt"/>
                <a:hlinkClick r:id="rId2"/>
              </a:rPr>
              <a:t>https://en.wikipedia.org/wiki/Ojibwe</a:t>
            </a:r>
            <a:r>
              <a:rPr lang="en-US" dirty="0">
                <a:ea typeface="+mn-lt"/>
                <a:cs typeface="+mn-lt"/>
              </a:rPr>
              <a:t>, Accessed Oct 8</a:t>
            </a:r>
            <a:r>
              <a:rPr lang="en-US">
                <a:ea typeface="+mn-lt"/>
                <a:cs typeface="+mn-lt"/>
              </a:rPr>
              <a:t>, 2026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r>
              <a:rPr lang="en-US" dirty="0">
                <a:ea typeface="+mn-lt"/>
                <a:cs typeface="+mn-lt"/>
              </a:rPr>
              <a:t>Bishop, Charles A.. "Ojibwe". </a:t>
            </a:r>
            <a:r>
              <a:rPr lang="en-US" i="1" dirty="0">
                <a:ea typeface="+mn-lt"/>
                <a:cs typeface="+mn-lt"/>
              </a:rPr>
              <a:t>The Canadian Encyclopedia</a:t>
            </a:r>
            <a:r>
              <a:rPr lang="en-US" dirty="0">
                <a:ea typeface="+mn-lt"/>
                <a:cs typeface="+mn-lt"/>
              </a:rPr>
              <a:t>, 26 September 2019, </a:t>
            </a:r>
            <a:r>
              <a:rPr lang="en-US" i="1" dirty="0" err="1">
                <a:ea typeface="+mn-lt"/>
                <a:cs typeface="+mn-lt"/>
              </a:rPr>
              <a:t>Historica</a:t>
            </a:r>
            <a:r>
              <a:rPr lang="en-US" i="1" dirty="0">
                <a:ea typeface="+mn-lt"/>
                <a:cs typeface="+mn-lt"/>
              </a:rPr>
              <a:t> Canada</a:t>
            </a:r>
            <a:r>
              <a:rPr lang="en-US" dirty="0">
                <a:ea typeface="+mn-lt"/>
                <a:cs typeface="+mn-lt"/>
              </a:rPr>
              <a:t>. thecanadianencyclopedia.ca/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/article/</a:t>
            </a:r>
            <a:r>
              <a:rPr lang="en-US" dirty="0" err="1">
                <a:ea typeface="+mn-lt"/>
                <a:cs typeface="+mn-lt"/>
              </a:rPr>
              <a:t>ojibwa</a:t>
            </a:r>
            <a:r>
              <a:rPr lang="en-US" dirty="0">
                <a:ea typeface="+mn-lt"/>
                <a:cs typeface="+mn-lt"/>
              </a:rPr>
              <a:t>. Accessed 08 October 2026.</a:t>
            </a:r>
            <a:endParaRPr lang="en-US" dirty="0"/>
          </a:p>
          <a:p>
            <a:r>
              <a:rPr lang="en-US" dirty="0"/>
              <a:t>"Our Culture" Red Rock Indian Band, Red Rock Indian Band, </a:t>
            </a:r>
            <a:r>
              <a:rPr lang="en-US" dirty="0">
                <a:ea typeface="+mn-lt"/>
                <a:cs typeface="+mn-lt"/>
                <a:hlinkClick r:id="rId3"/>
              </a:rPr>
              <a:t>https://rrib.ca/our-culture/</a:t>
            </a:r>
            <a:r>
              <a:rPr lang="en-US" dirty="0">
                <a:ea typeface="+mn-lt"/>
                <a:cs typeface="+mn-lt"/>
              </a:rPr>
              <a:t>,</a:t>
            </a:r>
            <a:r>
              <a:rPr lang="en-US" dirty="0"/>
              <a:t> Accessed Oct 8</a:t>
            </a:r>
            <a:r>
              <a:rPr lang="en-US"/>
              <a:t>,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170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04088-A0F6-A2DD-FBC6-20872FADF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216AD-5E5D-8AD7-B74C-B025B07A7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https://www.facebook.com/IndigenousAmerica70/posts/me-she-ga-bo-ojibwa-circa-1910-ojibwa/122272018154259010/</a:t>
            </a:r>
            <a:endParaRPr lang="en-US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3"/>
              </a:rPr>
              <a:t>https://grandmothersvoice.com/the-7-grandfather-teachings-a-path-to-balance-and-harmony/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4"/>
              </a:rPr>
              <a:t>https://www.mnhs.org/fortsnelling/learn/native-americans/ojibwe-people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5"/>
              </a:rPr>
              <a:t>https://www.facebook.com/CanadianHistoryEhx/posts/it-is-indigenoushistorymonth-and-this-is-the-story-of-elijah-harper-a-man-who-al/636581638511322/</a:t>
            </a:r>
            <a:endParaRPr lang="en-US" dirty="0"/>
          </a:p>
          <a:p>
            <a:r>
              <a:rPr lang="en-US" dirty="0">
                <a:ea typeface="+mn-lt"/>
                <a:cs typeface="+mn-lt"/>
                <a:hlinkClick r:id="rId6"/>
              </a:rPr>
              <a:t>https://project.geo.msu.edu/geogmich/ojibwe.html</a:t>
            </a:r>
          </a:p>
          <a:p>
            <a:r>
              <a:rPr lang="en-US" dirty="0">
                <a:ea typeface="+mn-lt"/>
                <a:cs typeface="+mn-lt"/>
                <a:hlinkClick r:id="rId7"/>
              </a:rPr>
              <a:t>https://www.google.com/imgres?q=medicine%20wheel%27&amp;imgurl=https%3A%2F%2Fwww.torontomu.ca%2Fcontent%2Fdam%2Findigenous-student-services%2Fstudent-hand-guide%2Frass-medicine-wheel-framework-modified-v2.png&amp;imgrefurl=https%3A%2F%2Fwww.torontomu.ca%2Findigenous-student-services%2Fstudent-digital-handbook%2Fmedicine-wheel-framework%2F&amp;docid=1zVyp2c8y1MI_M&amp;tbnid=RrYzDdZmXCT--M&amp;vet=12ahUKEwjPvYW3_6mXAxV7IzQIHdGqF9cQnPAOegUIlQEQAA..i&amp;w=1920&amp;h=1920&amp;hcb=2&amp;ved=2ahUKEwjPvYW3_6mXAxV7IzQIHdGqF9cQnPAOegUIlQEQAA</a:t>
            </a:r>
          </a:p>
          <a:p>
            <a:r>
              <a:rPr lang="en-US" dirty="0">
                <a:ea typeface="+mn-lt"/>
                <a:cs typeface="+mn-lt"/>
                <a:hlinkClick r:id="rId8"/>
              </a:rPr>
              <a:t>https://www.thoughtco.com/ojibwe-people-4797430</a:t>
            </a: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8655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DFA5044D84E84C87E6267FC20F3DD0" ma:contentTypeVersion="4" ma:contentTypeDescription="Create a new document." ma:contentTypeScope="" ma:versionID="c99f77f65dcffeb8467988c2e60d661c">
  <xsd:schema xmlns:xsd="http://www.w3.org/2001/XMLSchema" xmlns:xs="http://www.w3.org/2001/XMLSchema" xmlns:p="http://schemas.microsoft.com/office/2006/metadata/properties" xmlns:ns2="9d63b8e6-386f-4e51-9732-f6d6006f395c" targetNamespace="http://schemas.microsoft.com/office/2006/metadata/properties" ma:root="true" ma:fieldsID="495ba4b517915a7591bb98823cb749ed" ns2:_="">
    <xsd:import namespace="9d63b8e6-386f-4e51-9732-f6d6006f395c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3b8e6-386f-4e51-9732-f6d6006f395c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9d63b8e6-386f-4e51-9732-f6d6006f395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D5D9F-C278-4E7C-A787-BD8D67B837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63b8e6-386f-4e51-9732-f6d6006f39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C42A6E-9798-4ABF-8F4F-D03308E851F3}">
  <ds:schemaRefs>
    <ds:schemaRef ds:uri="http://schemas.microsoft.com/office/2006/metadata/properties"/>
    <ds:schemaRef ds:uri="http://schemas.microsoft.com/office/infopath/2007/PartnerControls"/>
    <ds:schemaRef ds:uri="9d63b8e6-386f-4e51-9732-f6d6006f395c"/>
  </ds:schemaRefs>
</ds:datastoreItem>
</file>

<file path=customXml/itemProps3.xml><?xml version="1.0" encoding="utf-8"?>
<ds:datastoreItem xmlns:ds="http://schemas.openxmlformats.org/officeDocument/2006/customXml" ds:itemID="{A95915C0-75E8-4306-AA92-71BB22794D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The Ojibwe People</vt:lpstr>
      <vt:lpstr>Who they are</vt:lpstr>
      <vt:lpstr>Spiritual Culture</vt:lpstr>
      <vt:lpstr>The 7 Teachings and Medicine Wheel</vt:lpstr>
      <vt:lpstr>Post European Contact</vt:lpstr>
      <vt:lpstr>PowerPoint Presentation</vt:lpstr>
      <vt:lpstr>Towards Modern Day</vt:lpstr>
      <vt:lpstr>Activism </vt:lpstr>
      <vt:lpstr>Works Cited </vt:lpstr>
      <vt:lpstr>Image Credit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328</cp:revision>
  <dcterms:created xsi:type="dcterms:W3CDTF">2026-10-08T05:19:09Z</dcterms:created>
  <dcterms:modified xsi:type="dcterms:W3CDTF">2026-10-09T15:33:36Z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0x01010069DFA5044D84E84C87E6267FC20F3DD0</vt:lpwstr>
  </property>
</Properties>
</file>