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A04097-DF73-4A7B-8C5F-4810CF4EA444}" v="219" dt="2026-10-08T17:37:13.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native-land.ca/resources/territory-acknowledgemen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learn.syilx.org/our-traditional-way-of-life/"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wfn.ca/history-territory.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learn.syilx.org/our-traditional-way-of-lif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yilx.org/programs-services-and-initiatives/fisheries-and-natural-resources/tmx%ca%b7ulax%ca%b7-land/syilx-forestry-principles-and-standards/" TargetMode="External"/><Relationship Id="rId2" Type="http://schemas.openxmlformats.org/officeDocument/2006/relationships/hyperlink" Target="https://syilx.org/siw%c9%ack%ca%b7-water-declar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EJBMmdeYdws&amp;t=1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yilx.org/programs-services-and-initiatives/fisheries-and-natural-resources/tmx%ca%b7ulax%ca%b7-land/syilx-forestry-principles-and-standard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yilx.org/programs-services-and-initiatives/fisheries-and-natural-resources/tmix%ca%b7-wildlife/" TargetMode="External"/><Relationship Id="rId2" Type="http://schemas.openxmlformats.org/officeDocument/2006/relationships/hyperlink" Target="https://learn.syilx.org/fish-in-schools-fi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FAF4F-7A76-7534-06CE-105A43C4B844}"/>
              </a:ext>
            </a:extLst>
          </p:cNvPr>
          <p:cNvSpPr>
            <a:spLocks noGrp="1"/>
          </p:cNvSpPr>
          <p:nvPr>
            <p:ph type="ctrTitle"/>
          </p:nvPr>
        </p:nvSpPr>
        <p:spPr/>
        <p:txBody>
          <a:bodyPr/>
          <a:lstStyle/>
          <a:p>
            <a:r>
              <a:rPr lang="en-US">
                <a:latin typeface="Aptos Display"/>
              </a:rPr>
              <a:t>Okanagan</a:t>
            </a:r>
          </a:p>
        </p:txBody>
      </p:sp>
      <p:sp>
        <p:nvSpPr>
          <p:cNvPr id="3" name="Subtitle 2">
            <a:extLst>
              <a:ext uri="{FF2B5EF4-FFF2-40B4-BE49-F238E27FC236}">
                <a16:creationId xmlns:a16="http://schemas.microsoft.com/office/drawing/2014/main" id="{3421DE8F-9C23-1834-F274-A75FC1110A48}"/>
              </a:ext>
            </a:extLst>
          </p:cNvPr>
          <p:cNvSpPr>
            <a:spLocks noGrp="1"/>
          </p:cNvSpPr>
          <p:nvPr>
            <p:ph type="subTitle" idx="1"/>
          </p:nvPr>
        </p:nvSpPr>
        <p:spPr/>
        <p:txBody>
          <a:bodyPr vert="horz" lIns="91440" tIns="45720" rIns="91440" bIns="45720" rtlCol="0" anchor="t">
            <a:normAutofit/>
          </a:bodyPr>
          <a:lstStyle/>
          <a:p>
            <a:r>
              <a:rPr lang="en-US">
                <a:latin typeface="Aptos Display"/>
              </a:rPr>
              <a:t>By Callum Porter</a:t>
            </a:r>
          </a:p>
          <a:p>
            <a:endParaRPr lang="en-US" dirty="0">
              <a:latin typeface="Aptos"/>
            </a:endParaRPr>
          </a:p>
          <a:p>
            <a:endParaRPr lang="en-US" sz="6000" dirty="0">
              <a:latin typeface="Aptos Display"/>
            </a:endParaRPr>
          </a:p>
          <a:p>
            <a:endParaRPr lang="en-US" dirty="0">
              <a:ea typeface="Calibri"/>
              <a:cs typeface="Calibri"/>
            </a:endParaRPr>
          </a:p>
        </p:txBody>
      </p:sp>
    </p:spTree>
    <p:extLst>
      <p:ext uri="{BB962C8B-B14F-4D97-AF65-F5344CB8AC3E}">
        <p14:creationId xmlns:p14="http://schemas.microsoft.com/office/powerpoint/2010/main" val="1701362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855C-1042-552E-5A21-249EE2811267}"/>
              </a:ext>
            </a:extLst>
          </p:cNvPr>
          <p:cNvSpPr>
            <a:spLocks noGrp="1"/>
          </p:cNvSpPr>
          <p:nvPr>
            <p:ph type="title"/>
          </p:nvPr>
        </p:nvSpPr>
        <p:spPr>
          <a:xfrm>
            <a:off x="838200" y="489816"/>
            <a:ext cx="10515600" cy="1325563"/>
          </a:xfrm>
        </p:spPr>
        <p:txBody>
          <a:bodyPr/>
          <a:lstStyle/>
          <a:p>
            <a:r>
              <a:rPr lang="en-US" dirty="0">
                <a:ea typeface="Calibri Light"/>
                <a:cs typeface="Calibri Light"/>
              </a:rPr>
              <a:t>Land </a:t>
            </a:r>
            <a:r>
              <a:rPr lang="en-US">
                <a:ea typeface="Calibri Light"/>
                <a:cs typeface="Calibri Light"/>
              </a:rPr>
              <a:t>acknowledgement</a:t>
            </a:r>
            <a:endParaRPr lang="en-US" dirty="0">
              <a:ea typeface="Calibri Light"/>
              <a:cs typeface="Calibri Light"/>
            </a:endParaRPr>
          </a:p>
        </p:txBody>
      </p:sp>
      <p:sp>
        <p:nvSpPr>
          <p:cNvPr id="3" name="Content Placeholder 2">
            <a:extLst>
              <a:ext uri="{FF2B5EF4-FFF2-40B4-BE49-F238E27FC236}">
                <a16:creationId xmlns:a16="http://schemas.microsoft.com/office/drawing/2014/main" id="{576819B4-0981-D362-C45D-DDD29BC102C4}"/>
              </a:ext>
            </a:extLst>
          </p:cNvPr>
          <p:cNvSpPr>
            <a:spLocks noGrp="1"/>
          </p:cNvSpPr>
          <p:nvPr>
            <p:ph idx="1"/>
          </p:nvPr>
        </p:nvSpPr>
        <p:spPr/>
        <p:txBody>
          <a:bodyPr vert="horz" lIns="91440" tIns="45720" rIns="91440" bIns="45720" rtlCol="0" anchor="t">
            <a:normAutofit/>
          </a:bodyPr>
          <a:lstStyle/>
          <a:p>
            <a:r>
              <a:rPr lang="en-US" sz="2000" dirty="0">
                <a:latin typeface="Noto Sans"/>
                <a:ea typeface="Noto Sans"/>
                <a:cs typeface="Noto Sans"/>
              </a:rPr>
              <a:t>People live and work on the lands and waters of the </a:t>
            </a:r>
            <a:r>
              <a:rPr lang="en-US" sz="2000" dirty="0" err="1">
                <a:latin typeface="Noto Sans"/>
                <a:ea typeface="Noto Sans"/>
                <a:cs typeface="Noto Sans"/>
              </a:rPr>
              <a:t>syilx</a:t>
            </a:r>
            <a:r>
              <a:rPr lang="en-US" sz="2000" dirty="0">
                <a:latin typeface="Noto Sans"/>
                <a:ea typeface="Noto Sans"/>
                <a:cs typeface="Noto Sans"/>
              </a:rPr>
              <a:t> people, in the place called Vernon. People walk these mountains and explore these lakes, and people recognize that they are guests here. This land has been cared for by the </a:t>
            </a:r>
            <a:r>
              <a:rPr lang="en-US" sz="2000" dirty="0" err="1">
                <a:latin typeface="Noto Sans"/>
                <a:ea typeface="Noto Sans"/>
                <a:cs typeface="Noto Sans"/>
              </a:rPr>
              <a:t>syilx</a:t>
            </a:r>
            <a:r>
              <a:rPr lang="en-US" sz="2000" dirty="0">
                <a:latin typeface="Noto Sans"/>
                <a:ea typeface="Noto Sans"/>
                <a:cs typeface="Noto Sans"/>
              </a:rPr>
              <a:t> since time beyond memory, and their relationship to these waters and peaks continues today.</a:t>
            </a:r>
          </a:p>
          <a:p>
            <a:r>
              <a:rPr lang="en-US" sz="2000" dirty="0">
                <a:latin typeface="Noto Sans"/>
                <a:ea typeface="Noto Sans"/>
                <a:cs typeface="Noto Sans"/>
              </a:rPr>
              <a:t>People commit to teaching and respecting this land, and to letting that respect shape how people move through it. People care for this place — not as something owned, but as something they are responsible to. People will learn from the land and from the </a:t>
            </a:r>
            <a:r>
              <a:rPr lang="en-US" sz="2000" dirty="0" err="1">
                <a:latin typeface="Noto Sans"/>
                <a:ea typeface="Noto Sans"/>
                <a:cs typeface="Noto Sans"/>
              </a:rPr>
              <a:t>syilx</a:t>
            </a:r>
            <a:r>
              <a:rPr lang="en-US" sz="2000" dirty="0">
                <a:latin typeface="Noto Sans"/>
                <a:ea typeface="Noto Sans"/>
                <a:cs typeface="Noto Sans"/>
              </a:rPr>
              <a:t>, and I will carry that learning into my work and my daily life here.</a:t>
            </a:r>
          </a:p>
          <a:p>
            <a:r>
              <a:rPr lang="en-US" sz="2000">
                <a:latin typeface="Noto Sans"/>
                <a:ea typeface="Noto Sans"/>
                <a:cs typeface="Noto Sans"/>
              </a:rPr>
              <a:t>People hold this acknowledgement as a living practice, not just words.</a:t>
            </a:r>
          </a:p>
          <a:p>
            <a:pPr marL="0" indent="0">
              <a:buNone/>
            </a:pPr>
            <a:endParaRPr lang="en-US" dirty="0">
              <a:ea typeface="Calibri"/>
              <a:cs typeface="Calibri"/>
            </a:endParaRPr>
          </a:p>
          <a:p>
            <a:pPr marL="0" indent="0" algn="r">
              <a:buNone/>
            </a:pPr>
            <a:r>
              <a:rPr lang="en-US" dirty="0">
                <a:latin typeface="Aptos"/>
                <a:ea typeface="Calibri"/>
                <a:cs typeface="Calibri"/>
                <a:hlinkClick r:id="rId2"/>
              </a:rPr>
              <a:t>Native-Land.ca | Our home on native land</a:t>
            </a:r>
            <a:endParaRPr lang="en-US">
              <a:latin typeface="Noto Sans"/>
              <a:ea typeface="Noto Sans"/>
              <a:cs typeface="Noto Sans"/>
            </a:endParaRPr>
          </a:p>
          <a:p>
            <a:pPr>
              <a:buFont typeface="Arial"/>
              <a:buChar char="•"/>
            </a:pPr>
            <a:endParaRPr lang="en-US" dirty="0">
              <a:latin typeface="Aptos"/>
              <a:ea typeface="Calibri"/>
              <a:cs typeface="Calibri"/>
            </a:endParaRPr>
          </a:p>
          <a:p>
            <a:pPr marL="0" indent="0">
              <a:buNone/>
            </a:pPr>
            <a:endParaRPr lang="en-US" dirty="0">
              <a:ea typeface="Calibri"/>
              <a:cs typeface="Calibri"/>
            </a:endParaRPr>
          </a:p>
        </p:txBody>
      </p:sp>
    </p:spTree>
    <p:extLst>
      <p:ext uri="{BB962C8B-B14F-4D97-AF65-F5344CB8AC3E}">
        <p14:creationId xmlns:p14="http://schemas.microsoft.com/office/powerpoint/2010/main" val="487739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75DC-4BC8-AC47-B062-6097304527A2}"/>
              </a:ext>
            </a:extLst>
          </p:cNvPr>
          <p:cNvSpPr>
            <a:spLocks noGrp="1"/>
          </p:cNvSpPr>
          <p:nvPr>
            <p:ph type="title"/>
          </p:nvPr>
        </p:nvSpPr>
        <p:spPr/>
        <p:txBody>
          <a:bodyPr/>
          <a:lstStyle/>
          <a:p>
            <a:r>
              <a:rPr lang="en-US">
                <a:latin typeface="Aptos Display"/>
              </a:rPr>
              <a:t>Syilx</a:t>
            </a:r>
          </a:p>
        </p:txBody>
      </p:sp>
      <p:sp>
        <p:nvSpPr>
          <p:cNvPr id="3" name="Content Placeholder 2">
            <a:extLst>
              <a:ext uri="{FF2B5EF4-FFF2-40B4-BE49-F238E27FC236}">
                <a16:creationId xmlns:a16="http://schemas.microsoft.com/office/drawing/2014/main" id="{BD12FA74-B541-0516-03C9-69180EF20BEA}"/>
              </a:ext>
            </a:extLst>
          </p:cNvPr>
          <p:cNvSpPr>
            <a:spLocks noGrp="1"/>
          </p:cNvSpPr>
          <p:nvPr>
            <p:ph idx="1"/>
          </p:nvPr>
        </p:nvSpPr>
        <p:spPr>
          <a:xfrm>
            <a:off x="838200" y="1825625"/>
            <a:ext cx="6899564" cy="4351338"/>
          </a:xfrm>
        </p:spPr>
        <p:txBody>
          <a:bodyPr vert="horz" lIns="91440" tIns="45720" rIns="91440" bIns="45720" rtlCol="0" anchor="t">
            <a:normAutofit lnSpcReduction="10000"/>
          </a:bodyPr>
          <a:lstStyle/>
          <a:p>
            <a:pPr marL="0" indent="0">
              <a:buNone/>
            </a:pPr>
            <a:r>
              <a:rPr lang="en-US" sz="1600">
                <a:highlight>
                  <a:srgbClr val="FFFFFF"/>
                </a:highlight>
                <a:latin typeface="Open Sans"/>
                <a:ea typeface="Open Sans"/>
                <a:cs typeface="Open Sans"/>
              </a:rPr>
              <a:t>The Syilx Okanagan People have occupied the Okanagan traditional territory since time immemorial. The Okanagan land base was approximately 43,000 square miles, situated in what is now known as south central British Columbia and north central Washington state. Syilx Okanagan society was marked by community cohesion and strong kinship ties, by cooperation, respect for community members and for the land.</a:t>
            </a:r>
            <a:endParaRPr lang="en-US" sz="1600">
              <a:latin typeface="Open Sans"/>
              <a:ea typeface="Open Sans"/>
              <a:cs typeface="Open Sans"/>
            </a:endParaRPr>
          </a:p>
          <a:p>
            <a:pPr>
              <a:buFont typeface="Arial"/>
              <a:buChar char="•"/>
            </a:pPr>
            <a:endParaRPr lang="en-US" dirty="0">
              <a:latin typeface="Aptos"/>
              <a:ea typeface="Calibri" panose="020F0502020204030204"/>
              <a:cs typeface="Calibri" panose="020F0502020204030204"/>
            </a:endParaRPr>
          </a:p>
          <a:p>
            <a:pPr marL="0" indent="0">
              <a:buNone/>
            </a:pPr>
            <a:endParaRPr lang="en-US" dirty="0">
              <a:ea typeface="Calibri" panose="020F0502020204030204"/>
              <a:cs typeface="Calibri" panose="020F0502020204030204"/>
            </a:endParaRPr>
          </a:p>
          <a:p>
            <a:pPr marL="0" indent="0" algn="r">
              <a:buNone/>
            </a:pPr>
            <a:endParaRPr lang="en-US" sz="1200" dirty="0">
              <a:highlight>
                <a:srgbClr val="FFFFFF"/>
              </a:highlight>
              <a:latin typeface="Aptos"/>
              <a:ea typeface="Calibri" panose="020F0502020204030204"/>
              <a:cs typeface="Calibri" panose="020F0502020204030204"/>
            </a:endParaRPr>
          </a:p>
          <a:p>
            <a:pPr marL="0" indent="0" algn="r">
              <a:buNone/>
            </a:pPr>
            <a:endParaRPr lang="en-US" sz="1200" dirty="0">
              <a:highlight>
                <a:srgbClr val="FFFFFF"/>
              </a:highlight>
              <a:latin typeface="Aptos"/>
              <a:ea typeface="Calibri" panose="020F0502020204030204"/>
              <a:cs typeface="Calibri" panose="020F0502020204030204"/>
            </a:endParaRPr>
          </a:p>
          <a:p>
            <a:pPr marL="0" indent="0" algn="r">
              <a:buNone/>
            </a:pPr>
            <a:r>
              <a:rPr lang="en-US" sz="1200" dirty="0">
                <a:highlight>
                  <a:srgbClr val="FFFFFF"/>
                </a:highlight>
                <a:latin typeface="Aptos"/>
                <a:ea typeface="Calibri" panose="020F0502020204030204"/>
                <a:cs typeface="Calibri" panose="020F0502020204030204"/>
                <a:hlinkClick r:id="rId2"/>
              </a:rPr>
              <a:t>Our Traditional Way of Life - Syilx 101</a:t>
            </a:r>
            <a:endParaRPr lang="en-US" sz="1200">
              <a:latin typeface="Aptos"/>
              <a:ea typeface="Calibri" panose="020F0502020204030204"/>
              <a:cs typeface="Calibri" panose="020F0502020204030204"/>
            </a:endParaRPr>
          </a:p>
          <a:p>
            <a:pPr>
              <a:buNone/>
            </a:pPr>
            <a:r>
              <a:rPr lang="en-US">
                <a:latin typeface="Aptos"/>
                <a:ea typeface="Calibri" panose="020F0502020204030204"/>
                <a:cs typeface="Calibri" panose="020F0502020204030204"/>
              </a:rPr>
              <a:t>Image source:</a:t>
            </a:r>
          </a:p>
          <a:p>
            <a:pPr>
              <a:buNone/>
            </a:pPr>
            <a:r>
              <a:rPr lang="en-US">
                <a:solidFill>
                  <a:srgbClr val="111111"/>
                </a:solidFill>
                <a:highlight>
                  <a:srgbClr val="FFFFFF"/>
                </a:highlight>
                <a:latin typeface="Roboto"/>
                <a:ea typeface="Roboto"/>
                <a:cs typeface="Roboto"/>
              </a:rPr>
              <a:t>Westbank First Nation</a:t>
            </a:r>
            <a:endParaRPr lang="en-US">
              <a:latin typeface="Roboto"/>
              <a:ea typeface="Roboto"/>
              <a:cs typeface="Roboto"/>
            </a:endParaRPr>
          </a:p>
          <a:p>
            <a:pPr marL="0" indent="0">
              <a:buNone/>
            </a:pPr>
            <a:endParaRPr lang="en-US" dirty="0">
              <a:ea typeface="Calibri" panose="020F0502020204030204"/>
              <a:cs typeface="Calibri" panose="020F0502020204030204"/>
            </a:endParaRPr>
          </a:p>
          <a:p>
            <a:pPr marL="0" indent="0">
              <a:buNone/>
            </a:pPr>
            <a:endParaRPr lang="en-US" dirty="0">
              <a:ea typeface="Calibri" panose="020F0502020204030204"/>
              <a:cs typeface="Calibri" panose="020F0502020204030204"/>
            </a:endParaRPr>
          </a:p>
        </p:txBody>
      </p:sp>
      <p:pic>
        <p:nvPicPr>
          <p:cNvPr id="4" name="Content Placeholder 4">
            <a:extLst>
              <a:ext uri="{FF2B5EF4-FFF2-40B4-BE49-F238E27FC236}">
                <a16:creationId xmlns:a16="http://schemas.microsoft.com/office/drawing/2014/main" id="{CFD7FBB5-E92E-2FB7-4020-A2ACD326EECC}"/>
              </a:ext>
            </a:extLst>
          </p:cNvPr>
          <p:cNvPicPr>
            <a:picLocks noGrp="1" noChangeAspect="1"/>
          </p:cNvPicPr>
          <p:nvPr/>
        </p:nvPicPr>
        <p:blipFill>
          <a:blip r:embed="rId3"/>
          <a:stretch>
            <a:fillRect/>
          </a:stretch>
        </p:blipFill>
        <p:spPr>
          <a:xfrm>
            <a:off x="7652511" y="-821"/>
            <a:ext cx="4536778" cy="6838620"/>
          </a:xfrm>
          <a:prstGeom prst="rect">
            <a:avLst/>
          </a:prstGeom>
        </p:spPr>
      </p:pic>
      <p:pic>
        <p:nvPicPr>
          <p:cNvPr id="6" name="Picture 5">
            <a:extLst>
              <a:ext uri="{FF2B5EF4-FFF2-40B4-BE49-F238E27FC236}">
                <a16:creationId xmlns:a16="http://schemas.microsoft.com/office/drawing/2014/main" id="{1CCAB322-4080-BD72-AC33-33BCD5427FF3}"/>
              </a:ext>
            </a:extLst>
          </p:cNvPr>
          <p:cNvPicPr>
            <a:picLocks noChangeAspect="1"/>
          </p:cNvPicPr>
          <p:nvPr/>
        </p:nvPicPr>
        <p:blipFill>
          <a:blip r:embed="rId4"/>
          <a:srcRect r="-317" b="-211"/>
          <a:stretch>
            <a:fillRect/>
          </a:stretch>
        </p:blipFill>
        <p:spPr>
          <a:xfrm>
            <a:off x="7749886" y="9525"/>
            <a:ext cx="4548293" cy="6853347"/>
          </a:xfrm>
          <a:prstGeom prst="rect">
            <a:avLst/>
          </a:prstGeom>
        </p:spPr>
      </p:pic>
    </p:spTree>
    <p:extLst>
      <p:ext uri="{BB962C8B-B14F-4D97-AF65-F5344CB8AC3E}">
        <p14:creationId xmlns:p14="http://schemas.microsoft.com/office/powerpoint/2010/main" val="322818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5666-B44B-4297-F980-B5D527FCEF77}"/>
              </a:ext>
            </a:extLst>
          </p:cNvPr>
          <p:cNvSpPr>
            <a:spLocks noGrp="1"/>
          </p:cNvSpPr>
          <p:nvPr>
            <p:ph type="title"/>
          </p:nvPr>
        </p:nvSpPr>
        <p:spPr/>
        <p:txBody>
          <a:bodyPr/>
          <a:lstStyle/>
          <a:p>
            <a:r>
              <a:rPr lang="en-US">
                <a:ea typeface="Calibri Light"/>
                <a:cs typeface="Calibri Light"/>
              </a:rPr>
              <a:t>Pre contact</a:t>
            </a:r>
            <a:endParaRPr lang="en-US"/>
          </a:p>
        </p:txBody>
      </p:sp>
      <p:sp>
        <p:nvSpPr>
          <p:cNvPr id="3" name="Content Placeholder 2">
            <a:extLst>
              <a:ext uri="{FF2B5EF4-FFF2-40B4-BE49-F238E27FC236}">
                <a16:creationId xmlns:a16="http://schemas.microsoft.com/office/drawing/2014/main" id="{FDBD4E85-3B44-DE38-B9C2-5A22BDC47CC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62146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AD02-9398-9D33-55D4-5D3DC65D3EA7}"/>
              </a:ext>
            </a:extLst>
          </p:cNvPr>
          <p:cNvSpPr>
            <a:spLocks noGrp="1"/>
          </p:cNvSpPr>
          <p:nvPr>
            <p:ph type="title"/>
          </p:nvPr>
        </p:nvSpPr>
        <p:spPr/>
        <p:txBody>
          <a:bodyPr/>
          <a:lstStyle/>
          <a:p>
            <a:r>
              <a:rPr lang="en-US">
                <a:latin typeface="Aptos Display"/>
              </a:rPr>
              <a:t>Westbank first nation</a:t>
            </a:r>
            <a:endParaRPr lang="en-US"/>
          </a:p>
        </p:txBody>
      </p:sp>
      <p:sp>
        <p:nvSpPr>
          <p:cNvPr id="3" name="Content Placeholder 2">
            <a:extLst>
              <a:ext uri="{FF2B5EF4-FFF2-40B4-BE49-F238E27FC236}">
                <a16:creationId xmlns:a16="http://schemas.microsoft.com/office/drawing/2014/main" id="{D4B6ABB9-D87B-F9BD-6235-74A524E8E082}"/>
              </a:ext>
            </a:extLst>
          </p:cNvPr>
          <p:cNvSpPr>
            <a:spLocks noGrp="1"/>
          </p:cNvSpPr>
          <p:nvPr>
            <p:ph idx="1"/>
          </p:nvPr>
        </p:nvSpPr>
        <p:spPr>
          <a:xfrm>
            <a:off x="838200" y="1825625"/>
            <a:ext cx="7938655" cy="4351338"/>
          </a:xfrm>
        </p:spPr>
        <p:txBody>
          <a:bodyPr vert="horz" lIns="91440" tIns="45720" rIns="91440" bIns="45720" rtlCol="0" anchor="t">
            <a:normAutofit/>
          </a:bodyPr>
          <a:lstStyle/>
          <a:p>
            <a:pPr marL="0" indent="0">
              <a:buNone/>
            </a:pPr>
            <a:r>
              <a:rPr lang="en-US" sz="1600" dirty="0">
                <a:latin typeface="Aptos"/>
              </a:rPr>
              <a:t>Certain areas of WFN Lands are traditionally known as </a:t>
            </a:r>
            <a:r>
              <a:rPr lang="en-US" sz="1600" dirty="0" err="1">
                <a:latin typeface="Aptos"/>
              </a:rPr>
              <a:t>stqaʔtkʷɬniwt</a:t>
            </a:r>
            <a:r>
              <a:rPr lang="en-US" sz="1600" dirty="0">
                <a:latin typeface="Aptos"/>
              </a:rPr>
              <a:t> which interprets to windy bay</a:t>
            </a:r>
            <a:endParaRPr lang="en-US"/>
          </a:p>
          <a:p>
            <a:pPr marL="0" indent="0">
              <a:buNone/>
            </a:pPr>
            <a:r>
              <a:rPr lang="en-US" sz="1600" dirty="0">
                <a:latin typeface="Aptos"/>
              </a:rPr>
              <a:t>Our people are </a:t>
            </a:r>
            <a:r>
              <a:rPr lang="en-US" sz="1600" dirty="0" err="1">
                <a:latin typeface="Aptos"/>
              </a:rPr>
              <a:t>suknaqínx</a:t>
            </a:r>
            <a:r>
              <a:rPr lang="en-US" sz="1600" dirty="0">
                <a:latin typeface="Aptos"/>
              </a:rPr>
              <a:t>, </a:t>
            </a:r>
            <a:r>
              <a:rPr lang="en-US" sz="1600" dirty="0" err="1">
                <a:latin typeface="Aptos"/>
              </a:rPr>
              <a:t>sqilxʷ</a:t>
            </a:r>
            <a:r>
              <a:rPr lang="en-US" sz="1600" dirty="0">
                <a:latin typeface="Aptos"/>
              </a:rPr>
              <a:t>, and/or </a:t>
            </a:r>
            <a:r>
              <a:rPr lang="en-US" sz="1600" dirty="0" err="1">
                <a:latin typeface="Aptos"/>
              </a:rPr>
              <a:t>syilx</a:t>
            </a:r>
            <a:r>
              <a:rPr lang="en-US" sz="1600" dirty="0">
                <a:latin typeface="Aptos"/>
              </a:rPr>
              <a:t> and our language is </a:t>
            </a:r>
            <a:r>
              <a:rPr lang="en-US" sz="1600" dirty="0" err="1">
                <a:latin typeface="Aptos"/>
              </a:rPr>
              <a:t>nqilxʷcn</a:t>
            </a:r>
            <a:endParaRPr lang="en-US" sz="1600">
              <a:latin typeface="Aptos"/>
            </a:endParaRPr>
          </a:p>
          <a:p>
            <a:pPr marL="0" indent="0">
              <a:buNone/>
            </a:pPr>
            <a:r>
              <a:rPr lang="en-US" sz="1600">
                <a:latin typeface="Aptos"/>
              </a:rPr>
              <a:t>WFN is one of eight communities that comprise the Okanagan Nation</a:t>
            </a:r>
          </a:p>
          <a:p>
            <a:pPr marL="0" indent="0">
              <a:buNone/>
            </a:pPr>
            <a:r>
              <a:rPr lang="en-US" sz="1600">
                <a:latin typeface="Aptos"/>
              </a:rPr>
              <a:t>Our traditional territory is roughly 69,000km</a:t>
            </a:r>
            <a:r>
              <a:rPr lang="en-US" sz="1100" baseline="30000">
                <a:latin typeface="Aptos"/>
              </a:rPr>
              <a:t>2</a:t>
            </a:r>
            <a:endParaRPr lang="en-US" sz="1100">
              <a:latin typeface="Aptos"/>
            </a:endParaRPr>
          </a:p>
          <a:p>
            <a:pPr marL="0" indent="0">
              <a:buNone/>
            </a:pPr>
            <a:r>
              <a:rPr lang="en-US" sz="1600">
                <a:latin typeface="Aptos"/>
              </a:rPr>
              <a:t>WFN has over 900 Members, approximately 60% live on reserve</a:t>
            </a:r>
          </a:p>
          <a:p>
            <a:pPr marL="0" indent="0">
              <a:buNone/>
            </a:pPr>
            <a:r>
              <a:rPr lang="en-US" sz="1600">
                <a:latin typeface="Aptos"/>
              </a:rPr>
              <a:t>WFN is home to over 11,000 non-Member residents</a:t>
            </a:r>
          </a:p>
          <a:p>
            <a:pPr marL="0" indent="0">
              <a:buNone/>
            </a:pPr>
            <a:r>
              <a:rPr lang="en-US" sz="1600">
                <a:latin typeface="Aptos"/>
              </a:rPr>
              <a:t>WFN has five land parcels totaling 5,340 acres</a:t>
            </a:r>
          </a:p>
          <a:p>
            <a:endParaRPr lang="en-US" dirty="0">
              <a:ea typeface="Calibri"/>
              <a:cs typeface="Calibri"/>
            </a:endParaRPr>
          </a:p>
          <a:p>
            <a:pPr lvl="8">
              <a:buFont typeface="Wingdings,sans-serif" panose="020B0604020202020204" pitchFamily="34" charset="0"/>
              <a:buChar char="§"/>
            </a:pPr>
            <a:r>
              <a:rPr lang="en-US" dirty="0">
                <a:latin typeface="Aptos"/>
                <a:ea typeface="Calibri"/>
                <a:cs typeface="Calibri"/>
                <a:hlinkClick r:id="rId2"/>
              </a:rPr>
              <a:t>History &amp; Territory - Westbank First Nation</a:t>
            </a:r>
            <a:endParaRPr lang="en-US">
              <a:latin typeface="Aptos"/>
              <a:ea typeface="Calibri"/>
              <a:cs typeface="Calibri"/>
            </a:endParaRPr>
          </a:p>
          <a:p>
            <a:endParaRPr lang="en-US" dirty="0">
              <a:ea typeface="Calibri"/>
              <a:cs typeface="Calibri"/>
            </a:endParaRPr>
          </a:p>
        </p:txBody>
      </p:sp>
      <p:sp>
        <p:nvSpPr>
          <p:cNvPr id="5" name="TextBox 4">
            <a:extLst>
              <a:ext uri="{FF2B5EF4-FFF2-40B4-BE49-F238E27FC236}">
                <a16:creationId xmlns:a16="http://schemas.microsoft.com/office/drawing/2014/main" id="{5B7C4243-C1B0-E666-5013-14112DCA8AFC}"/>
              </a:ext>
            </a:extLst>
          </p:cNvPr>
          <p:cNvSpPr txBox="1"/>
          <p:nvPr/>
        </p:nvSpPr>
        <p:spPr>
          <a:xfrm>
            <a:off x="9213272" y="1690254"/>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ptos"/>
              </a:rPr>
              <a:t>No map given is a nation of the </a:t>
            </a:r>
            <a:r>
              <a:rPr lang="en-US" dirty="0" err="1">
                <a:latin typeface="Aptos"/>
              </a:rPr>
              <a:t>Sylix</a:t>
            </a:r>
            <a:r>
              <a:rPr lang="en-US" dirty="0">
                <a:latin typeface="Aptos"/>
              </a:rPr>
              <a:t>.</a:t>
            </a:r>
          </a:p>
          <a:p>
            <a:pPr algn="l"/>
            <a:endParaRPr lang="en-US" dirty="0">
              <a:ea typeface="Calibri"/>
              <a:cs typeface="Calibri"/>
            </a:endParaRPr>
          </a:p>
        </p:txBody>
      </p:sp>
    </p:spTree>
    <p:extLst>
      <p:ext uri="{BB962C8B-B14F-4D97-AF65-F5344CB8AC3E}">
        <p14:creationId xmlns:p14="http://schemas.microsoft.com/office/powerpoint/2010/main" val="3311403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AF1A5C-6541-5073-A837-7F0E27CE7899}"/>
              </a:ext>
            </a:extLst>
          </p:cNvPr>
          <p:cNvSpPr>
            <a:spLocks noGrp="1"/>
          </p:cNvSpPr>
          <p:nvPr>
            <p:ph idx="1"/>
          </p:nvPr>
        </p:nvSpPr>
        <p:spPr/>
        <p:txBody>
          <a:bodyPr vert="horz" lIns="91440" tIns="45720" rIns="91440" bIns="45720" rtlCol="0" anchor="t">
            <a:normAutofit/>
          </a:bodyPr>
          <a:lstStyle/>
          <a:p>
            <a:pPr marL="0" indent="0">
              <a:buNone/>
            </a:pPr>
            <a:r>
              <a:rPr lang="en-US" sz="2600">
                <a:latin typeface="Aptos"/>
              </a:rPr>
              <a:t>The people of the Syilx were fishers, hunters, and gatherers.</a:t>
            </a:r>
            <a:endParaRPr lang="en-US"/>
          </a:p>
          <a:p>
            <a:pPr marL="0" indent="0">
              <a:buNone/>
            </a:pPr>
            <a:r>
              <a:rPr lang="en-US" sz="2600" dirty="0">
                <a:latin typeface="Aptos"/>
              </a:rPr>
              <a:t>The Syilx in the </a:t>
            </a:r>
            <a:r>
              <a:rPr lang="en-US" sz="2600" dirty="0" err="1">
                <a:latin typeface="Aptos"/>
              </a:rPr>
              <a:t>okanagan</a:t>
            </a:r>
            <a:r>
              <a:rPr lang="en-US" sz="2600" dirty="0">
                <a:latin typeface="Aptos"/>
              </a:rPr>
              <a:t> care a lot about the fish and they have a school program about how to hatch and raise fish</a:t>
            </a:r>
          </a:p>
          <a:p>
            <a:endParaRPr lang="en-US" sz="2600" dirty="0">
              <a:latin typeface="Aptos"/>
            </a:endParaRPr>
          </a:p>
          <a:p>
            <a:endParaRPr lang="en-US" sz="2600" dirty="0">
              <a:latin typeface="Aptos"/>
            </a:endParaRPr>
          </a:p>
          <a:p>
            <a:endParaRPr lang="en-US" sz="2600" dirty="0">
              <a:latin typeface="Aptos"/>
            </a:endParaRPr>
          </a:p>
          <a:p>
            <a:endParaRPr lang="en-US" sz="2600" dirty="0">
              <a:latin typeface="Aptos"/>
            </a:endParaRPr>
          </a:p>
          <a:p>
            <a:endParaRPr lang="en-US" sz="2600" dirty="0">
              <a:latin typeface="Aptos"/>
            </a:endParaRPr>
          </a:p>
          <a:p>
            <a:pPr algn="r"/>
            <a:r>
              <a:rPr lang="en-US" sz="2600" dirty="0">
                <a:latin typeface="Aptos"/>
                <a:hlinkClick r:id="rId2"/>
              </a:rPr>
              <a:t>Our Traditional Way of Life - Syilx 101</a:t>
            </a:r>
            <a:r>
              <a:rPr lang="en-US" sz="2600" dirty="0">
                <a:latin typeface="Aptos"/>
              </a:rPr>
              <a:t> </a:t>
            </a:r>
          </a:p>
        </p:txBody>
      </p:sp>
      <p:sp>
        <p:nvSpPr>
          <p:cNvPr id="4" name="Title 1">
            <a:extLst>
              <a:ext uri="{FF2B5EF4-FFF2-40B4-BE49-F238E27FC236}">
                <a16:creationId xmlns:a16="http://schemas.microsoft.com/office/drawing/2014/main" id="{A6D112EE-D59E-0299-C9CC-85A715DA2657}"/>
              </a:ext>
            </a:extLst>
          </p:cNvPr>
          <p:cNvSpPr>
            <a:spLocks noGrp="1"/>
          </p:cNvSpPr>
          <p:nvPr/>
        </p:nvSpPr>
        <p:spPr>
          <a:xfrm>
            <a:off x="824345" y="101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Okanagan People</a:t>
            </a:r>
          </a:p>
        </p:txBody>
      </p:sp>
    </p:spTree>
    <p:extLst>
      <p:ext uri="{BB962C8B-B14F-4D97-AF65-F5344CB8AC3E}">
        <p14:creationId xmlns:p14="http://schemas.microsoft.com/office/powerpoint/2010/main" val="1134274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00A981-747A-F21E-721D-FFA1F4E094DA}"/>
              </a:ext>
            </a:extLst>
          </p:cNvPr>
          <p:cNvSpPr>
            <a:spLocks noGrp="1"/>
          </p:cNvSpPr>
          <p:nvPr>
            <p:ph idx="1"/>
          </p:nvPr>
        </p:nvSpPr>
        <p:spPr/>
        <p:txBody>
          <a:bodyPr vert="horz" lIns="91440" tIns="45720" rIns="91440" bIns="45720" rtlCol="0" anchor="t">
            <a:normAutofit/>
          </a:bodyPr>
          <a:lstStyle/>
          <a:p>
            <a:pPr marL="0" indent="0">
              <a:buNone/>
            </a:pPr>
            <a:r>
              <a:rPr lang="en-US" dirty="0">
                <a:latin typeface="Aptos"/>
              </a:rPr>
              <a:t>The </a:t>
            </a:r>
            <a:r>
              <a:rPr lang="en-US" dirty="0" err="1">
                <a:latin typeface="Aptos"/>
              </a:rPr>
              <a:t>syilx</a:t>
            </a:r>
            <a:r>
              <a:rPr lang="en-US" dirty="0">
                <a:latin typeface="Aptos"/>
              </a:rPr>
              <a:t> respect the land and the waters that they have.</a:t>
            </a:r>
            <a:endParaRPr lang="en-US"/>
          </a:p>
          <a:p>
            <a:pPr marL="0" indent="0">
              <a:buNone/>
            </a:pPr>
            <a:r>
              <a:rPr lang="en-US" dirty="0">
                <a:latin typeface="Aptos"/>
              </a:rPr>
              <a:t>The water is very important to the Syilx and is important to there history due to the aquatic systems that they are.</a:t>
            </a:r>
            <a:endParaRPr lang="en-US" dirty="0">
              <a:latin typeface="Calibri" panose="020F0502020204030204"/>
              <a:ea typeface="Calibri"/>
              <a:cs typeface="Calibri"/>
            </a:endParaRPr>
          </a:p>
          <a:p>
            <a:pPr marL="0" indent="0" algn="r">
              <a:buNone/>
            </a:pPr>
            <a:r>
              <a:rPr lang="en-US">
                <a:latin typeface="Aptos"/>
              </a:rPr>
              <a:t>     </a:t>
            </a:r>
            <a:r>
              <a:rPr lang="en-US" dirty="0">
                <a:latin typeface="Aptos"/>
                <a:hlinkClick r:id="rId2"/>
              </a:rPr>
              <a:t>siwɬkʷ Water Declaration | Syilx Okanagan Nation</a:t>
            </a:r>
            <a:endParaRPr lang="en-US">
              <a:ea typeface="Calibri"/>
              <a:cs typeface="Calibri"/>
            </a:endParaRPr>
          </a:p>
          <a:p>
            <a:pPr marL="0" indent="0">
              <a:buNone/>
            </a:pPr>
            <a:r>
              <a:rPr lang="en-US" dirty="0">
                <a:latin typeface="Aptos"/>
              </a:rPr>
              <a:t>The forests of the Syilx are important because it gives the Syilx the </a:t>
            </a:r>
            <a:r>
              <a:rPr lang="en-US" dirty="0" err="1">
                <a:latin typeface="Aptos"/>
              </a:rPr>
              <a:t>principiles</a:t>
            </a:r>
            <a:r>
              <a:rPr lang="en-US" dirty="0">
                <a:latin typeface="Aptos"/>
              </a:rPr>
              <a:t> and standards of living.</a:t>
            </a:r>
          </a:p>
          <a:p>
            <a:endParaRPr lang="en-US" dirty="0">
              <a:latin typeface="Aptos"/>
            </a:endParaRPr>
          </a:p>
          <a:p>
            <a:pPr marL="0" indent="0">
              <a:buNone/>
            </a:pPr>
            <a:r>
              <a:rPr lang="en-US" dirty="0">
                <a:latin typeface="Aptos"/>
                <a:hlinkClick r:id="rId3"/>
              </a:rPr>
              <a:t>SYILX FORESTRY PRINCIPLES AND STANDARDS | Syilx Okanagan Nation</a:t>
            </a:r>
            <a:endParaRPr lang="en-US">
              <a:latin typeface="Aptos"/>
            </a:endParaRPr>
          </a:p>
          <a:p>
            <a:endParaRPr lang="en-US" dirty="0">
              <a:ea typeface="Calibri"/>
              <a:cs typeface="Calibri"/>
            </a:endParaRPr>
          </a:p>
        </p:txBody>
      </p:sp>
      <p:sp>
        <p:nvSpPr>
          <p:cNvPr id="4" name="Title 1">
            <a:extLst>
              <a:ext uri="{FF2B5EF4-FFF2-40B4-BE49-F238E27FC236}">
                <a16:creationId xmlns:a16="http://schemas.microsoft.com/office/drawing/2014/main" id="{46BC2626-1908-502F-3E9B-2104397E4A0F}"/>
              </a:ext>
            </a:extLst>
          </p:cNvPr>
          <p:cNvSpPr>
            <a:spLocks noGrp="1"/>
          </p:cNvSpPr>
          <p:nvPr/>
        </p:nvSpPr>
        <p:spPr>
          <a:xfrm>
            <a:off x="852055" y="11574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culture</a:t>
            </a:r>
          </a:p>
        </p:txBody>
      </p:sp>
    </p:spTree>
    <p:extLst>
      <p:ext uri="{BB962C8B-B14F-4D97-AF65-F5344CB8AC3E}">
        <p14:creationId xmlns:p14="http://schemas.microsoft.com/office/powerpoint/2010/main" val="2715856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CF6833-B070-1A1E-B82A-A18AD5F99B6F}"/>
              </a:ext>
            </a:extLst>
          </p:cNvPr>
          <p:cNvSpPr>
            <a:spLocks noGrp="1"/>
          </p:cNvSpPr>
          <p:nvPr>
            <p:ph idx="1"/>
          </p:nvPr>
        </p:nvSpPr>
        <p:spPr/>
        <p:txBody>
          <a:bodyPr vert="horz" lIns="91440" tIns="45720" rIns="91440" bIns="45720" rtlCol="0" anchor="t">
            <a:normAutofit/>
          </a:bodyPr>
          <a:lstStyle/>
          <a:p>
            <a:pPr marL="0" indent="0">
              <a:buNone/>
            </a:pPr>
            <a:r>
              <a:rPr lang="en-US" dirty="0">
                <a:latin typeface="Aptos"/>
                <a:hlinkClick r:id="rId2"/>
              </a:rPr>
              <a:t>(77) siwɬkʷ Water Declaration - YouTube</a:t>
            </a:r>
            <a:endParaRPr lang="en-US">
              <a:latin typeface="Aptos"/>
            </a:endParaRPr>
          </a:p>
          <a:p>
            <a:endParaRPr lang="en-US" dirty="0">
              <a:ea typeface="Calibri"/>
              <a:cs typeface="Calibri"/>
            </a:endParaRPr>
          </a:p>
        </p:txBody>
      </p:sp>
      <p:sp>
        <p:nvSpPr>
          <p:cNvPr id="4" name="Title 1">
            <a:extLst>
              <a:ext uri="{FF2B5EF4-FFF2-40B4-BE49-F238E27FC236}">
                <a16:creationId xmlns:a16="http://schemas.microsoft.com/office/drawing/2014/main" id="{FF2A32BF-14A0-A894-490B-711D2D210724}"/>
              </a:ext>
            </a:extLst>
          </p:cNvPr>
          <p:cNvSpPr>
            <a:spLocks noGrp="1"/>
          </p:cNvSpPr>
          <p:nvPr/>
        </p:nvSpPr>
        <p:spPr>
          <a:xfrm>
            <a:off x="644236" y="12959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Water </a:t>
            </a:r>
            <a:r>
              <a:rPr lang="en-US"/>
              <a:t>acknowledgment</a:t>
            </a:r>
            <a:endParaRPr lang="en-US" dirty="0"/>
          </a:p>
        </p:txBody>
      </p:sp>
    </p:spTree>
    <p:extLst>
      <p:ext uri="{BB962C8B-B14F-4D97-AF65-F5344CB8AC3E}">
        <p14:creationId xmlns:p14="http://schemas.microsoft.com/office/powerpoint/2010/main" val="2718510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9F750-7EF4-E14E-D641-FDFA6BA940F8}"/>
              </a:ext>
            </a:extLst>
          </p:cNvPr>
          <p:cNvSpPr>
            <a:spLocks noGrp="1"/>
          </p:cNvSpPr>
          <p:nvPr>
            <p:ph idx="1"/>
          </p:nvPr>
        </p:nvSpPr>
        <p:spPr/>
        <p:txBody>
          <a:bodyPr vert="horz" lIns="91440" tIns="45720" rIns="91440" bIns="45720" rtlCol="0" anchor="t">
            <a:normAutofit lnSpcReduction="10000"/>
          </a:bodyPr>
          <a:lstStyle/>
          <a:p>
            <a:pPr marL="0" indent="0">
              <a:buNone/>
            </a:pPr>
            <a:r>
              <a:rPr lang="en-US" sz="900">
                <a:highlight>
                  <a:srgbClr val="FFFFFF"/>
                </a:highlight>
                <a:latin typeface="Open Sans"/>
                <a:ea typeface="Open Sans"/>
                <a:cs typeface="Open Sans"/>
              </a:rPr>
              <a:t>PRINCIPLE 1</a:t>
            </a:r>
            <a:endParaRPr lang="en-US" sz="900" dirty="0">
              <a:highlight>
                <a:srgbClr val="FFFFFF"/>
              </a:highlight>
              <a:latin typeface="Open Sans"/>
              <a:ea typeface="Open Sans"/>
              <a:cs typeface="Open Sans"/>
            </a:endParaRPr>
          </a:p>
          <a:p>
            <a:pPr marL="0" indent="0">
              <a:buNone/>
            </a:pPr>
            <a:r>
              <a:rPr lang="en-US" sz="900">
                <a:highlight>
                  <a:srgbClr val="FFFFFF"/>
                </a:highlight>
                <a:latin typeface="Open Sans"/>
                <a:ea typeface="Open Sans"/>
                <a:cs typeface="Open Sans"/>
              </a:rPr>
              <a:t>Syilx rights, responsibilities, laws and protocols are recognized and upheld.</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2</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Effective stewardship and restoration of ecosystems is demonstrated for 7 generations.</a:t>
            </a:r>
            <a:endParaRPr lang="en-US" sz="900">
              <a:latin typeface="Open Sans"/>
              <a:ea typeface="Open Sans"/>
              <a:cs typeface="Open Sans"/>
            </a:endParaRPr>
          </a:p>
          <a:p>
            <a:pPr marL="0" indent="0">
              <a:buNone/>
            </a:pPr>
            <a:r>
              <a:rPr lang="en-US" sz="900" dirty="0">
                <a:highlight>
                  <a:srgbClr val="FFFFFF"/>
                </a:highlight>
                <a:latin typeface="Open Sans"/>
                <a:ea typeface="Open Sans"/>
                <a:cs typeface="Open Sans"/>
              </a:rPr>
              <a:t>PRINCIPLE 3 </a:t>
            </a:r>
            <a:r>
              <a:rPr lang="en-US" sz="900" dirty="0" err="1">
                <a:highlight>
                  <a:srgbClr val="FFFFFF"/>
                </a:highlight>
                <a:latin typeface="Open Sans"/>
                <a:ea typeface="Open Sans"/>
                <a:cs typeface="Open Sans"/>
              </a:rPr>
              <a:t>siwɬkʷ</a:t>
            </a:r>
            <a:r>
              <a:rPr lang="en-US" sz="900" dirty="0">
                <a:highlight>
                  <a:srgbClr val="FFFFFF"/>
                </a:highlight>
                <a:latin typeface="Open Sans"/>
                <a:ea typeface="Open Sans"/>
                <a:cs typeface="Open Sans"/>
              </a:rPr>
              <a:t>— </a:t>
            </a:r>
            <a:endParaRPr lang="en-US" sz="900" dirty="0">
              <a:latin typeface="Open Sans"/>
              <a:ea typeface="Open Sans"/>
              <a:cs typeface="Open Sans"/>
            </a:endParaRPr>
          </a:p>
          <a:p>
            <a:pPr marL="0" indent="0">
              <a:buNone/>
            </a:pPr>
            <a:r>
              <a:rPr lang="en-US" sz="900">
                <a:highlight>
                  <a:srgbClr val="FFFFFF"/>
                </a:highlight>
                <a:latin typeface="Open Sans"/>
                <a:ea typeface="Open Sans"/>
                <a:cs typeface="Open Sans"/>
              </a:rPr>
              <a:t>Water is protected</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4 </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Ecological integrity and resilience are maintained and enhanced at the landscape level.</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5 </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Ecological integrity and resilience are maintained and enhanced at the stand level.</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6 </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Natural processes are maintained, enhanced, or restored.</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7 </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Healthy and resilient ecosystems foster community well-being.</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8 </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Collaborative processes and accountability are demonstrated.</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PRINCIPLE 9 </a:t>
            </a:r>
            <a:endParaRPr lang="en-US" sz="900">
              <a:latin typeface="Open Sans"/>
              <a:ea typeface="Open Sans"/>
              <a:cs typeface="Open Sans"/>
            </a:endParaRPr>
          </a:p>
          <a:p>
            <a:pPr marL="0" indent="0">
              <a:buNone/>
            </a:pPr>
            <a:r>
              <a:rPr lang="en-US" sz="900">
                <a:highlight>
                  <a:srgbClr val="FFFFFF"/>
                </a:highlight>
                <a:latin typeface="Open Sans"/>
                <a:ea typeface="Open Sans"/>
                <a:cs typeface="Open Sans"/>
              </a:rPr>
              <a:t>Syilx people receive a fair share of the economic benefits</a:t>
            </a:r>
            <a:r>
              <a:rPr lang="en-US" sz="900" dirty="0">
                <a:highlight>
                  <a:srgbClr val="FFFFFF"/>
                </a:highlight>
                <a:latin typeface="Aptos"/>
                <a:hlinkClick r:id="rId2"/>
              </a:rPr>
              <a:t> </a:t>
            </a:r>
            <a:endParaRPr lang="en-US" sz="900">
              <a:latin typeface="Aptos"/>
            </a:endParaRPr>
          </a:p>
          <a:p>
            <a:endParaRPr lang="en-US" dirty="0">
              <a:ea typeface="Calibri"/>
              <a:cs typeface="Calibri"/>
            </a:endParaRPr>
          </a:p>
        </p:txBody>
      </p:sp>
      <p:sp>
        <p:nvSpPr>
          <p:cNvPr id="4" name="Title 1">
            <a:extLst>
              <a:ext uri="{FF2B5EF4-FFF2-40B4-BE49-F238E27FC236}">
                <a16:creationId xmlns:a16="http://schemas.microsoft.com/office/drawing/2014/main" id="{AB2875DE-6072-FBF3-12D5-32FFE0243C5A}"/>
              </a:ext>
            </a:extLst>
          </p:cNvPr>
          <p:cNvSpPr>
            <a:spLocks noGrp="1"/>
          </p:cNvSpPr>
          <p:nvPr/>
        </p:nvSpPr>
        <p:spPr>
          <a:xfrm>
            <a:off x="838200" y="490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Land knowledge</a:t>
            </a:r>
          </a:p>
        </p:txBody>
      </p:sp>
    </p:spTree>
    <p:extLst>
      <p:ext uri="{BB962C8B-B14F-4D97-AF65-F5344CB8AC3E}">
        <p14:creationId xmlns:p14="http://schemas.microsoft.com/office/powerpoint/2010/main" val="788599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E86-9CF9-54CC-15FD-2B914E1FEEC7}"/>
              </a:ext>
            </a:extLst>
          </p:cNvPr>
          <p:cNvSpPr>
            <a:spLocks noGrp="1"/>
          </p:cNvSpPr>
          <p:nvPr>
            <p:ph type="title"/>
          </p:nvPr>
        </p:nvSpPr>
        <p:spPr/>
        <p:txBody>
          <a:bodyPr/>
          <a:lstStyle/>
          <a:p>
            <a:r>
              <a:rPr lang="en-US">
                <a:latin typeface="Aptos Display"/>
              </a:rPr>
              <a:t>Fisheries and wildlife</a:t>
            </a:r>
          </a:p>
        </p:txBody>
      </p:sp>
      <p:sp>
        <p:nvSpPr>
          <p:cNvPr id="3" name="Content Placeholder 2">
            <a:extLst>
              <a:ext uri="{FF2B5EF4-FFF2-40B4-BE49-F238E27FC236}">
                <a16:creationId xmlns:a16="http://schemas.microsoft.com/office/drawing/2014/main" id="{1E03E3C6-47EA-7401-4D74-1CFF67FFD0E8}"/>
              </a:ext>
            </a:extLst>
          </p:cNvPr>
          <p:cNvSpPr>
            <a:spLocks noGrp="1"/>
          </p:cNvSpPr>
          <p:nvPr>
            <p:ph idx="1"/>
          </p:nvPr>
        </p:nvSpPr>
        <p:spPr/>
        <p:txBody>
          <a:bodyPr vert="horz" lIns="91440" tIns="45720" rIns="91440" bIns="45720" rtlCol="0" anchor="t">
            <a:normAutofit/>
          </a:bodyPr>
          <a:lstStyle/>
          <a:p>
            <a:pPr marL="0" indent="0">
              <a:buNone/>
            </a:pPr>
            <a:r>
              <a:rPr lang="en-US">
                <a:latin typeface="Aptos"/>
              </a:rPr>
              <a:t>The Salmon in Syilx are very important.</a:t>
            </a:r>
            <a:endParaRPr lang="en-US"/>
          </a:p>
          <a:p>
            <a:pPr marL="0" indent="0">
              <a:buNone/>
            </a:pPr>
            <a:r>
              <a:rPr lang="en-US">
                <a:latin typeface="Aptos"/>
              </a:rPr>
              <a:t>The Syilx have hatcheries to help the salmon spawn because it is there main source of food</a:t>
            </a:r>
          </a:p>
          <a:p>
            <a:pPr marL="0" indent="0" algn="r">
              <a:buNone/>
            </a:pPr>
            <a:r>
              <a:rPr lang="en-US" dirty="0">
                <a:latin typeface="Aptos"/>
                <a:hlinkClick r:id="rId2"/>
              </a:rPr>
              <a:t>Fish in Schools (FinS) - Syilx 101</a:t>
            </a:r>
            <a:endParaRPr lang="en-US">
              <a:latin typeface="Aptos"/>
            </a:endParaRPr>
          </a:p>
          <a:p>
            <a:pPr marL="0" indent="0">
              <a:buNone/>
            </a:pPr>
            <a:r>
              <a:rPr lang="en-US">
                <a:latin typeface="Aptos"/>
              </a:rPr>
              <a:t>The Syilx people are also hunters.</a:t>
            </a:r>
          </a:p>
          <a:p>
            <a:pPr marL="0" indent="0">
              <a:buNone/>
            </a:pPr>
            <a:r>
              <a:rPr lang="en-US">
                <a:latin typeface="Aptos"/>
              </a:rPr>
              <a:t>The main program for hunting is </a:t>
            </a:r>
            <a:r>
              <a:rPr lang="en-US" err="1">
                <a:latin typeface="Aptos"/>
              </a:rPr>
              <a:t>tmix</a:t>
            </a:r>
            <a:r>
              <a:rPr lang="en-US">
                <a:latin typeface="Aptos"/>
              </a:rPr>
              <a:t> wildlife.</a:t>
            </a:r>
          </a:p>
          <a:p>
            <a:pPr marL="0" indent="0" algn="r">
              <a:buNone/>
            </a:pPr>
            <a:r>
              <a:rPr lang="en-US" dirty="0">
                <a:latin typeface="Aptos"/>
                <a:hlinkClick r:id="rId3"/>
              </a:rPr>
              <a:t>tmixʷ Wildlife | Syilx Okanagan Nation</a:t>
            </a:r>
            <a:endParaRPr lang="en-US">
              <a:ea typeface="Calibri" panose="020F0502020204030204"/>
              <a:cs typeface="Calibri" panose="020F0502020204030204"/>
            </a:endParaRPr>
          </a:p>
        </p:txBody>
      </p:sp>
    </p:spTree>
    <p:extLst>
      <p:ext uri="{BB962C8B-B14F-4D97-AF65-F5344CB8AC3E}">
        <p14:creationId xmlns:p14="http://schemas.microsoft.com/office/powerpoint/2010/main" val="15147322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ferenceId xmlns="8f4d275b-ce70-4c66-943d-4d299c2d510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BC8A450CEEF0458DC7C7F552218749" ma:contentTypeVersion="4" ma:contentTypeDescription="Create a new document." ma:contentTypeScope="" ma:versionID="16d412147649f4da323ffbea9dc35d63">
  <xsd:schema xmlns:xsd="http://www.w3.org/2001/XMLSchema" xmlns:xs="http://www.w3.org/2001/XMLSchema" xmlns:p="http://schemas.microsoft.com/office/2006/metadata/properties" xmlns:ns2="8f4d275b-ce70-4c66-943d-4d299c2d510a" targetNamespace="http://schemas.microsoft.com/office/2006/metadata/properties" ma:root="true" ma:fieldsID="32300e09480ab78960551fe187c37ce5" ns2:_="">
    <xsd:import namespace="8f4d275b-ce70-4c66-943d-4d299c2d510a"/>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4d275b-ce70-4c66-943d-4d299c2d510a"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D0BC82-EC55-465D-9B5A-EF679E4ADBC2}">
  <ds:schemaRefs>
    <ds:schemaRef ds:uri="http://schemas.microsoft.com/office/2006/metadata/properties"/>
    <ds:schemaRef ds:uri="http://schemas.microsoft.com/office/infopath/2007/PartnerControls"/>
    <ds:schemaRef ds:uri="8f4d275b-ce70-4c66-943d-4d299c2d510a"/>
  </ds:schemaRefs>
</ds:datastoreItem>
</file>

<file path=customXml/itemProps2.xml><?xml version="1.0" encoding="utf-8"?>
<ds:datastoreItem xmlns:ds="http://schemas.openxmlformats.org/officeDocument/2006/customXml" ds:itemID="{47217B48-83EF-4A62-AD7C-5241F4D47A5B}">
  <ds:schemaRefs>
    <ds:schemaRef ds:uri="http://schemas.microsoft.com/sharepoint/v3/contenttype/forms"/>
  </ds:schemaRefs>
</ds:datastoreItem>
</file>

<file path=customXml/itemProps3.xml><?xml version="1.0" encoding="utf-8"?>
<ds:datastoreItem xmlns:ds="http://schemas.openxmlformats.org/officeDocument/2006/customXml" ds:itemID="{8DBEA2EF-6F31-40CC-87D1-1AAADC5F32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4d275b-ce70-4c66-943d-4d299c2d51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Okanagan</vt:lpstr>
      <vt:lpstr>Land acknowledgement</vt:lpstr>
      <vt:lpstr>Syilx</vt:lpstr>
      <vt:lpstr>Pre contact</vt:lpstr>
      <vt:lpstr>Westbank first nation</vt:lpstr>
      <vt:lpstr>PowerPoint Presentation</vt:lpstr>
      <vt:lpstr>PowerPoint Presentation</vt:lpstr>
      <vt:lpstr>PowerPoint Presentation</vt:lpstr>
      <vt:lpstr>PowerPoint Presentation</vt:lpstr>
      <vt:lpstr>Fisheries and wildlife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101</cp:revision>
  <dcterms:created xsi:type="dcterms:W3CDTF">2013-07-15T20:26:40Z</dcterms:created>
  <dcterms:modified xsi:type="dcterms:W3CDTF">2026-10-13T22:50:34Z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0x010100E6BC8A450CEEF0458DC7C7F552218749</vt:lpwstr>
  </property>
</Properties>
</file>