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5143500" cx="9144000"/>
  <p:notesSz cx="6858000" cy="9144000"/>
  <p:embeddedFontLst>
    <p:embeddedFont>
      <p:font typeface="Montserrat"/>
      <p:regular r:id="rId25"/>
      <p:bold r:id="rId26"/>
      <p:italic r:id="rId27"/>
      <p:boldItalic r:id="rId28"/>
    </p:embeddedFont>
    <p:embeddedFont>
      <p:font typeface="Lato"/>
      <p:regular r:id="rId29"/>
      <p:bold r:id="rId30"/>
      <p:italic r:id="rId31"/>
      <p:boldItalic r:id="rId32"/>
    </p:embeddedFont>
    <p:embeddedFont>
      <p:font typeface="Pacifico"/>
      <p:regular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ontserrat-bold.fntdata"/><Relationship Id="rId25" Type="http://schemas.openxmlformats.org/officeDocument/2006/relationships/font" Target="fonts/Montserrat-regular.fntdata"/><Relationship Id="rId28" Type="http://schemas.openxmlformats.org/officeDocument/2006/relationships/font" Target="fonts/Montserrat-boldItalic.fntdata"/><Relationship Id="rId27" Type="http://schemas.openxmlformats.org/officeDocument/2006/relationships/font" Target="fonts/Montserra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La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Lato-italic.fntdata"/><Relationship Id="rId30" Type="http://schemas.openxmlformats.org/officeDocument/2006/relationships/font" Target="fonts/Lato-bold.fntdata"/><Relationship Id="rId11" Type="http://schemas.openxmlformats.org/officeDocument/2006/relationships/slide" Target="slides/slide6.xml"/><Relationship Id="rId33" Type="http://schemas.openxmlformats.org/officeDocument/2006/relationships/font" Target="fonts/Pacifico-regular.fntdata"/><Relationship Id="rId10" Type="http://schemas.openxmlformats.org/officeDocument/2006/relationships/slide" Target="slides/slide5.xml"/><Relationship Id="rId32" Type="http://schemas.openxmlformats.org/officeDocument/2006/relationships/font" Target="fonts/La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7f78fb8b67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7f78fb8b67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7f9991de6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7f9991de6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7f9991de64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7f9991de64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7f9991de64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7f9991de64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7f9991de64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37f9991de64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7f9991de64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7f9991de64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7f9991de64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7f9991de64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7f78fb8b67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7f78fb8b67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7f78fb8b67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7f78fb8b67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7f9991de64_0_2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7f9991de64_0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7f9991de64_0_2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7f9991de64_0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7f9991de64_0_5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37f9991de64_0_5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7f9991de64_0_5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37f9991de64_0_5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7f9991de64_0_5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37f9991de64_0_5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7f9991de64_0_5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37f9991de64_0_5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bd81b6e31a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3bd81b6e31a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c6d25e39b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3c6d25e39b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7f78fb8b67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37f78fb8b67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fmla="val 0" name="adj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fmla="val 58774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" name="Google Shape;39;p3"/>
          <p:cNvSpPr txBox="1"/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6" name="Google Shape;46;p4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3" name="Google Shape;53;p5"/>
          <p:cNvSpPr txBox="1"/>
          <p:nvPr>
            <p:ph idx="1" type="body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5"/>
          <p:cNvSpPr txBox="1"/>
          <p:nvPr>
            <p:ph idx="2" type="body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Google Shape;60;p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" name="Google Shape;6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7"/>
          <p:cNvSpPr txBox="1"/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7" name="Google Shape;67;p7"/>
          <p:cNvSpPr txBox="1"/>
          <p:nvPr>
            <p:ph idx="1" type="body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" name="Google Shape;89;p8"/>
          <p:cNvSpPr txBox="1"/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" name="Google Shape;9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9"/>
          <p:cNvSpPr txBox="1"/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6" name="Google Shape;96;p9"/>
          <p:cNvSpPr txBox="1"/>
          <p:nvPr>
            <p:ph idx="1" type="subTitle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97" name="Google Shape;97;p9"/>
          <p:cNvSpPr txBox="1"/>
          <p:nvPr>
            <p:ph idx="2" type="body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10"/>
          <p:cNvSpPr txBox="1"/>
          <p:nvPr>
            <p:ph idx="1" type="body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4" name="Google Shape;10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" name="Google Shape;125;p11"/>
          <p:cNvSpPr txBox="1"/>
          <p:nvPr>
            <p:ph hasCustomPrompt="1" type="title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/>
          <p:nvPr>
            <p:ph idx="1" type="body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7" name="Google Shape;12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focus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Presentation</a:t>
            </a:r>
            <a:endParaRPr/>
          </a:p>
        </p:txBody>
      </p:sp>
      <p:sp>
        <p:nvSpPr>
          <p:cNvPr id="135" name="Google Shape;135;p13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EFP 12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4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Speaking Techniques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Support (</a:t>
            </a:r>
            <a:r>
              <a:rPr lang="en-GB"/>
              <a:t>PowerPoint)</a:t>
            </a:r>
            <a:r>
              <a:rPr lang="en-GB"/>
              <a:t> Tips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Speaking Techniques</a:t>
            </a:r>
            <a:endParaRPr/>
          </a:p>
        </p:txBody>
      </p:sp>
      <p:sp>
        <p:nvSpPr>
          <p:cNvPr id="147" name="Google Shape;147;p15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-GB"/>
              <a:t>Clarity &amp; Articulation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-GB"/>
              <a:t>Pacing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-GB"/>
              <a:t>Tone &amp; Emotion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-GB"/>
              <a:t>Vocal Variety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-GB"/>
              <a:t>Engagement &amp; Connection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Clarity &amp; Articulation</a:t>
            </a:r>
            <a:endParaRPr/>
          </a:p>
        </p:txBody>
      </p:sp>
      <p:sp>
        <p:nvSpPr>
          <p:cNvPr id="153" name="Google Shape;153;p16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Speak clearly so listeners don’t struggle.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Avoid mumbling or filler words (“um,” “like”).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7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Pacing</a:t>
            </a:r>
            <a:endParaRPr/>
          </a:p>
        </p:txBody>
      </p:sp>
      <p:sp>
        <p:nvSpPr>
          <p:cNvPr id="159" name="Google Shape;159;p17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Vary speed: slow down for emphasis, speed up for excitement.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Don’t speak in a monotone rhythm.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8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Tone &amp; Emotion</a:t>
            </a:r>
            <a:endParaRPr/>
          </a:p>
        </p:txBody>
      </p:sp>
      <p:sp>
        <p:nvSpPr>
          <p:cNvPr id="165" name="Google Shape;165;p18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Match tone to content: excitement, seriousness, curiosity.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Use pauses for dramatic effect.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9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Vocal Variety</a:t>
            </a:r>
            <a:endParaRPr/>
          </a:p>
        </p:txBody>
      </p:sp>
      <p:sp>
        <p:nvSpPr>
          <p:cNvPr id="171" name="Google Shape;171;p19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Change pitch, volume, and emphasis to keep interest.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Highlight key words or phrases.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Engagement &amp; Connection</a:t>
            </a:r>
            <a:endParaRPr/>
          </a:p>
        </p:txBody>
      </p:sp>
      <p:sp>
        <p:nvSpPr>
          <p:cNvPr id="177" name="Google Shape;177;p20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Speak to the audience, as if in conversation.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Use rhetorical questions or direct address (“Have you ever…?”).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1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Support (Powerpoint)</a:t>
            </a:r>
            <a:r>
              <a:rPr lang="en-GB"/>
              <a:t> Tips</a:t>
            </a:r>
            <a:endParaRPr/>
          </a:p>
        </p:txBody>
      </p:sp>
      <p:sp>
        <p:nvSpPr>
          <p:cNvPr id="183" name="Google Shape;183;p21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Simplicity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Consistency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Visuals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Readable Text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Contrast – Ensure text stands out against the background.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2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Simplicity </a:t>
            </a:r>
            <a:endParaRPr/>
          </a:p>
        </p:txBody>
      </p:sp>
      <p:sp>
        <p:nvSpPr>
          <p:cNvPr id="189" name="Google Shape;189;p22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GB" sz="1500"/>
              <a:t>Use keywords, and not paragraphs. 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GB" sz="1500"/>
              <a:t>Aim for 5–7 words per line.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SzPts val="1500"/>
              <a:buChar char="●"/>
            </a:pPr>
            <a:r>
              <a:rPr lang="en-GB" sz="1500"/>
              <a:t>It’s PowerPoint, not PowerReadAnEntireNovelOnEachSlide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3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>
                <a:latin typeface="Pacifico"/>
                <a:ea typeface="Pacifico"/>
                <a:cs typeface="Pacifico"/>
                <a:sym typeface="Pacifico"/>
              </a:rPr>
              <a:t>Consistency</a:t>
            </a:r>
            <a:endParaRPr sz="2500"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195" name="Google Shape;195;p23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GB" sz="1500"/>
              <a:t>Stick to one font, style, and color theme.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GB" sz="1500"/>
              <a:t>Changing styles can become distracting</a:t>
            </a:r>
            <a:endParaRPr sz="15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Visuals </a:t>
            </a:r>
            <a:endParaRPr/>
          </a:p>
        </p:txBody>
      </p:sp>
      <p:sp>
        <p:nvSpPr>
          <p:cNvPr id="201" name="Google Shape;201;p24"/>
          <p:cNvSpPr txBox="1"/>
          <p:nvPr>
            <p:ph idx="1" type="body"/>
          </p:nvPr>
        </p:nvSpPr>
        <p:spPr>
          <a:xfrm>
            <a:off x="1297500" y="1577550"/>
            <a:ext cx="4126800" cy="99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/>
              <a:t>Use images, charts, or icons to support ideas.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500"/>
              <a:t> Avoid clutter.</a:t>
            </a:r>
            <a:endParaRPr sz="1500"/>
          </a:p>
        </p:txBody>
      </p:sp>
      <p:pic>
        <p:nvPicPr>
          <p:cNvPr id="202" name="Google Shape;20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24300" y="191850"/>
            <a:ext cx="3414900" cy="2557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2225" y="2495250"/>
            <a:ext cx="3623926" cy="241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78925" y="2312575"/>
            <a:ext cx="4126800" cy="2315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31800" y="92124"/>
            <a:ext cx="2036500" cy="135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070225" y="3317025"/>
            <a:ext cx="2500075" cy="166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/>
              <a:t>Readable Text </a:t>
            </a:r>
            <a:endParaRPr sz="500"/>
          </a:p>
        </p:txBody>
      </p:sp>
      <p:sp>
        <p:nvSpPr>
          <p:cNvPr id="212" name="Google Shape;212;p25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400"/>
              <a:t>Readable Text – Large font sizes so it’s visible to all.</a:t>
            </a:r>
            <a:endParaRPr sz="4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Readable Text </a:t>
            </a:r>
            <a:endParaRPr/>
          </a:p>
        </p:txBody>
      </p:sp>
      <p:sp>
        <p:nvSpPr>
          <p:cNvPr id="218" name="Google Shape;218;p26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1500"/>
              <a:t>Readable Text – Large font sizes so it’s visible to all.</a:t>
            </a:r>
            <a:endParaRPr sz="15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0000"/>
        </a:solid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7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E06666"/>
                </a:solidFill>
              </a:rPr>
              <a:t>Contrast </a:t>
            </a:r>
            <a:endParaRPr>
              <a:solidFill>
                <a:srgbClr val="E06666"/>
              </a:solidFill>
            </a:endParaRPr>
          </a:p>
        </p:txBody>
      </p:sp>
      <p:sp>
        <p:nvSpPr>
          <p:cNvPr id="224" name="Google Shape;224;p27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>
                <a:solidFill>
                  <a:srgbClr val="E06666"/>
                </a:solidFill>
              </a:rPr>
              <a:t>Ensure text stands out against the background.</a:t>
            </a:r>
            <a:endParaRPr>
              <a:solidFill>
                <a:srgbClr val="E06666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8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Contrast </a:t>
            </a:r>
            <a:endParaRPr/>
          </a:p>
        </p:txBody>
      </p:sp>
      <p:sp>
        <p:nvSpPr>
          <p:cNvPr id="230" name="Google Shape;230;p28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Ensure text stands out against the background.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9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Time</a:t>
            </a:r>
            <a:endParaRPr/>
          </a:p>
        </p:txBody>
      </p:sp>
      <p:sp>
        <p:nvSpPr>
          <p:cNvPr id="236" name="Google Shape;236;p29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Practice going through your presentation</a:t>
            </a:r>
            <a:endParaRPr sz="1600"/>
          </a:p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Make sure you have enough material for the time.</a:t>
            </a:r>
            <a:endParaRPr sz="16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6775" y="242300"/>
            <a:ext cx="675044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1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Think about which group you would like to present on</a:t>
            </a:r>
            <a:endParaRPr/>
          </a:p>
        </p:txBody>
      </p:sp>
      <p:sp>
        <p:nvSpPr>
          <p:cNvPr id="247" name="Google Shape;247;p31"/>
          <p:cNvSpPr txBox="1"/>
          <p:nvPr>
            <p:ph idx="1" type="body"/>
          </p:nvPr>
        </p:nvSpPr>
        <p:spPr>
          <a:xfrm>
            <a:off x="935500" y="152230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https://www.firstnationsseeker.ca/Level2.html#anchor43942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