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257" r:id="rId4"/>
    <p:sldId id="259" r:id="rId5"/>
    <p:sldId id="260" r:id="rId6"/>
    <p:sldId id="262" r:id="rId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B85AF79-7F76-47D8-9812-A3DFCD127016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3221FC4-A4DF-4BF6-9E4B-02102139D2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44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21FC4-A4DF-4BF6-9E4B-02102139D22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21FC4-A4DF-4BF6-9E4B-02102139D22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21FC4-A4DF-4BF6-9E4B-02102139D22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21FC4-A4DF-4BF6-9E4B-02102139D22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21FC4-A4DF-4BF6-9E4B-02102139D22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21FC4-A4DF-4BF6-9E4B-02102139D22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5349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508000" y="4853412"/>
            <a:ext cx="112776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08000" y="3886200"/>
            <a:ext cx="112776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4775200" y="76201"/>
            <a:ext cx="38608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10972800" y="6473952"/>
            <a:ext cx="1011936" cy="246888"/>
          </a:xfrm>
        </p:spPr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3444903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08000" y="1676400"/>
            <a:ext cx="112776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633" y="2947086"/>
            <a:ext cx="115824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06400" y="1600200"/>
            <a:ext cx="5588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791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406400" y="5410200"/>
            <a:ext cx="114808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75259" y="666750"/>
            <a:ext cx="57207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6193367" y="666750"/>
            <a:ext cx="5722988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75259" y="1316038"/>
            <a:ext cx="5720741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6198307" y="1316038"/>
            <a:ext cx="571804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72800" y="6477000"/>
            <a:ext cx="1016000" cy="246888"/>
          </a:xfrm>
        </p:spPr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685800" y="6019801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402336" y="457200"/>
            <a:ext cx="115824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85800" y="5849118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09600" y="5486400"/>
            <a:ext cx="112776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609601" y="609600"/>
            <a:ext cx="4011084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766733" y="609600"/>
            <a:ext cx="7120467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4673600" y="616634"/>
            <a:ext cx="67056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08000" y="4993760"/>
            <a:ext cx="78232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508000" y="5533218"/>
            <a:ext cx="78232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549277"/>
            <a:ext cx="2438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49277"/>
            <a:ext cx="83312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406400" y="1554163"/>
            <a:ext cx="115824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86360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5A7C48-B565-444B-950A-C5FD116472A8}" type="datetimeFigureOut">
              <a:rPr lang="en-US" smtClean="0"/>
              <a:pPr/>
              <a:t>9/15/2025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165600" y="76201"/>
            <a:ext cx="44704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972800" y="6477001"/>
            <a:ext cx="1016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1C556BC-DF36-4497-AA62-B8480AF821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406400" y="457200"/>
            <a:ext cx="115824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85800" y="1050899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685800" y="1057987"/>
            <a:ext cx="1150620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4.wmf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image" Target="../media/image10.gif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Bertram LET" pitchFamily="2" charset="0"/>
              </a:rPr>
              <a:t>Bill &amp; Ted’s </a:t>
            </a: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ritannic Bold" pitchFamily="34" charset="0"/>
              </a:rPr>
              <a:t>Excellent Adventure</a:t>
            </a:r>
            <a:br>
              <a:rPr lang="en-US" dirty="0"/>
            </a:br>
            <a:r>
              <a:rPr lang="en-US" sz="2400" dirty="0"/>
              <a:t>How a bill becomes law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SS11 Government</a:t>
            </a:r>
          </a:p>
        </p:txBody>
      </p:sp>
      <p:pic>
        <p:nvPicPr>
          <p:cNvPr id="12290" name="Picture 2" descr="http://t3.gstatic.com/images?q=tbn:ANd9GcSZcSFgGMqXBqJfhdJZFF7IlDv8KIDPU-z8-eofteRqStAIdQWVvw"/>
          <p:cNvPicPr>
            <a:picLocks noChangeAspect="1" noChangeArrowheads="1"/>
          </p:cNvPicPr>
          <p:nvPr/>
        </p:nvPicPr>
        <p:blipFill>
          <a:blip r:embed="rId3" cstate="print"/>
          <a:srcRect l="14000"/>
          <a:stretch>
            <a:fillRect/>
          </a:stretch>
        </p:blipFill>
        <p:spPr bwMode="auto">
          <a:xfrm>
            <a:off x="4572000" y="1143001"/>
            <a:ext cx="3276600" cy="2543175"/>
          </a:xfrm>
          <a:prstGeom prst="rect">
            <a:avLst/>
          </a:prstGeom>
          <a:noFill/>
        </p:spPr>
      </p:pic>
      <p:pic>
        <p:nvPicPr>
          <p:cNvPr id="5" name="Picture 2" descr="C:\Documents and Settings\rbennett\My Documents\My Pictures\Microsoft Clip Organizer\j0334368.wmf"/>
          <p:cNvPicPr>
            <a:picLocks noChangeAspect="1" noChangeArrowheads="1"/>
          </p:cNvPicPr>
          <p:nvPr/>
        </p:nvPicPr>
        <p:blipFill>
          <a:blip r:embed="rId4" cstate="print"/>
          <a:srcRect r="45925"/>
          <a:stretch>
            <a:fillRect/>
          </a:stretch>
        </p:blipFill>
        <p:spPr bwMode="auto">
          <a:xfrm>
            <a:off x="4038601" y="1143001"/>
            <a:ext cx="2149475" cy="3520181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1447800" y="5131317"/>
            <a:ext cx="12954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38400" y="4826518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Showcard Gothic" pitchFamily="82" charset="0"/>
              </a:rPr>
              <a:t>’s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bill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Bill is a draft law that Parliament proposes to make</a:t>
            </a:r>
          </a:p>
          <a:p>
            <a:r>
              <a:rPr lang="en-US" dirty="0"/>
              <a:t>Can be proposed by any MP or Senator.</a:t>
            </a:r>
          </a:p>
          <a:p>
            <a:endParaRPr lang="en-US" dirty="0"/>
          </a:p>
        </p:txBody>
      </p:sp>
      <p:pic>
        <p:nvPicPr>
          <p:cNvPr id="2050" name="Picture 2" descr="C:\Documents and Settings\rbennett\My Documents\My Pictures\Microsoft Clip Organizer\j0334368.wmf"/>
          <p:cNvPicPr>
            <a:picLocks noChangeAspect="1" noChangeArrowheads="1"/>
          </p:cNvPicPr>
          <p:nvPr/>
        </p:nvPicPr>
        <p:blipFill>
          <a:blip r:embed="rId3" cstate="print"/>
          <a:srcRect r="45925"/>
          <a:stretch>
            <a:fillRect/>
          </a:stretch>
        </p:blipFill>
        <p:spPr bwMode="auto">
          <a:xfrm>
            <a:off x="4632326" y="3455988"/>
            <a:ext cx="1844675" cy="3021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1: Introduction of Bill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 is proposed to cabinet</a:t>
            </a:r>
          </a:p>
          <a:p>
            <a:pPr lvl="1"/>
            <a:r>
              <a:rPr lang="en-US" dirty="0"/>
              <a:t>Send idea to Lawyers to write bill</a:t>
            </a:r>
          </a:p>
          <a:p>
            <a:pPr lvl="1"/>
            <a:endParaRPr lang="en-US" dirty="0"/>
          </a:p>
          <a:p>
            <a:r>
              <a:rPr lang="en-US" dirty="0"/>
              <a:t>Cabinet and Caucus </a:t>
            </a:r>
          </a:p>
          <a:p>
            <a:pPr lvl="1"/>
            <a:r>
              <a:rPr lang="en-US" dirty="0"/>
              <a:t>review bill</a:t>
            </a:r>
          </a:p>
          <a:p>
            <a:pPr lvl="1"/>
            <a:r>
              <a:rPr lang="en-US" dirty="0"/>
              <a:t>If approved send to the House of Commons</a:t>
            </a:r>
          </a:p>
          <a:p>
            <a:pPr lvl="1"/>
            <a:endParaRPr lang="en-US" dirty="0"/>
          </a:p>
        </p:txBody>
      </p:sp>
      <p:pic>
        <p:nvPicPr>
          <p:cNvPr id="2051" name="Picture 3" descr="C:\Documents and Settings\rbennett\My Documents\My Pictures\Microsoft Clip Organizer\j028406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2590800"/>
            <a:ext cx="1154906" cy="923925"/>
          </a:xfrm>
          <a:prstGeom prst="rect">
            <a:avLst/>
          </a:prstGeom>
          <a:noFill/>
        </p:spPr>
      </p:pic>
      <p:pic>
        <p:nvPicPr>
          <p:cNvPr id="2053" name="Picture 5" descr="C:\Documents and Settings\rbennett\My Documents\My Pictures\Microsoft Clip Organizer\j035660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4953000"/>
            <a:ext cx="1738312" cy="1738312"/>
          </a:xfrm>
          <a:prstGeom prst="rect">
            <a:avLst/>
          </a:prstGeom>
          <a:noFill/>
        </p:spPr>
      </p:pic>
      <p:pic>
        <p:nvPicPr>
          <p:cNvPr id="2054" name="Picture 6" descr="C:\Documents and Settings\rbennett\My Documents\My Pictures\Microsoft Clip Organizer\j0334368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5105400"/>
            <a:ext cx="1677882" cy="1485900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DBFA29-F894-4385-8B1D-CE3912B4A2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739" y="1219200"/>
            <a:ext cx="5618061" cy="3160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021 0.00671 L 0.95504 0.0178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00" y="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1 cont: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Reading – bill is presented to public – printed – given  a name</a:t>
            </a:r>
          </a:p>
          <a:p>
            <a:endParaRPr lang="en-US" dirty="0"/>
          </a:p>
          <a:p>
            <a:r>
              <a:rPr lang="en-US" dirty="0"/>
              <a:t>C-# for House of Commons bill       (i.e. Bill C-17)</a:t>
            </a:r>
          </a:p>
          <a:p>
            <a:r>
              <a:rPr lang="en-US" dirty="0"/>
              <a:t>S-# for Senate bill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Second Reading:</a:t>
            </a:r>
          </a:p>
          <a:p>
            <a:pPr lvl="1"/>
            <a:r>
              <a:rPr lang="en-US" dirty="0"/>
              <a:t>Bill is debated in </a:t>
            </a:r>
            <a:r>
              <a:rPr lang="en-US" dirty="0" err="1"/>
              <a:t>HofC</a:t>
            </a:r>
            <a:endParaRPr lang="en-US" dirty="0"/>
          </a:p>
          <a:p>
            <a:pPr lvl="2"/>
            <a:r>
              <a:rPr lang="en-US" dirty="0"/>
              <a:t>Changes suggested</a:t>
            </a:r>
          </a:p>
          <a:p>
            <a:pPr lvl="1"/>
            <a:endParaRPr lang="en-US" dirty="0"/>
          </a:p>
          <a:p>
            <a:r>
              <a:rPr lang="en-US" dirty="0"/>
              <a:t>Committee Stage</a:t>
            </a:r>
          </a:p>
          <a:p>
            <a:pPr lvl="1"/>
            <a:r>
              <a:rPr lang="en-US" dirty="0"/>
              <a:t>Bill is reviewed line by line</a:t>
            </a:r>
          </a:p>
          <a:p>
            <a:pPr lvl="1"/>
            <a:r>
              <a:rPr lang="en-US" dirty="0"/>
              <a:t>Changes may be made in this stage</a:t>
            </a:r>
          </a:p>
          <a:p>
            <a:pPr lvl="1"/>
            <a:endParaRPr lang="en-US" dirty="0"/>
          </a:p>
          <a:p>
            <a:r>
              <a:rPr lang="en-US" dirty="0"/>
              <a:t>Third Reading</a:t>
            </a:r>
          </a:p>
          <a:p>
            <a:pPr lvl="1"/>
            <a:r>
              <a:rPr lang="en-US" dirty="0"/>
              <a:t>Final debate</a:t>
            </a:r>
          </a:p>
          <a:p>
            <a:pPr lvl="1"/>
            <a:r>
              <a:rPr lang="en-US" dirty="0"/>
              <a:t>Bill is voted on (if passed moves to next stage)</a:t>
            </a:r>
          </a:p>
          <a:p>
            <a:pPr lvl="1"/>
            <a:endParaRPr lang="en-US" dirty="0"/>
          </a:p>
        </p:txBody>
      </p:sp>
      <p:pic>
        <p:nvPicPr>
          <p:cNvPr id="6" name="Picture 5" descr="C:\Documents and Settings\rbennett\My Documents\My Pictures\Microsoft Clip Organizer\j035660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19940" y="5957888"/>
            <a:ext cx="900112" cy="900112"/>
          </a:xfrm>
          <a:prstGeom prst="rect">
            <a:avLst/>
          </a:prstGeom>
          <a:noFill/>
        </p:spPr>
      </p:pic>
      <p:pic>
        <p:nvPicPr>
          <p:cNvPr id="7" name="Picture 6" descr="C:\Documents and Settings\rbennett\My Documents\My Pictures\Microsoft Clip Organizer\j033436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1" y="5988577"/>
            <a:ext cx="868821" cy="769411"/>
          </a:xfrm>
          <a:prstGeom prst="rect">
            <a:avLst/>
          </a:prstGeom>
          <a:noFill/>
        </p:spPr>
      </p:pic>
      <p:pic>
        <p:nvPicPr>
          <p:cNvPr id="1026" name="Picture 2" descr="The House of Commons Chamber">
            <a:extLst>
              <a:ext uri="{FF2B5EF4-FFF2-40B4-BE49-F238E27FC236}">
                <a16:creationId xmlns:a16="http://schemas.microsoft.com/office/drawing/2014/main" id="{AAD2EA6F-F91F-467A-A24E-B7B7D844D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142999"/>
            <a:ext cx="5201046" cy="416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8.09249E-7 L 1.01441 0.0101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00" y="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Senate</a:t>
            </a:r>
          </a:p>
          <a:p>
            <a:pPr lvl="1"/>
            <a:r>
              <a:rPr lang="en-US" dirty="0"/>
              <a:t>The process starts again from first reading</a:t>
            </a:r>
          </a:p>
          <a:p>
            <a:pPr lvl="1"/>
            <a:endParaRPr lang="en-US" dirty="0"/>
          </a:p>
          <a:p>
            <a:r>
              <a:rPr lang="en-US" dirty="0"/>
              <a:t>If the same bill passes both </a:t>
            </a:r>
            <a:r>
              <a:rPr lang="en-US" dirty="0" err="1"/>
              <a:t>HofC</a:t>
            </a:r>
            <a:r>
              <a:rPr lang="en-US" dirty="0"/>
              <a:t> and Senate</a:t>
            </a:r>
          </a:p>
          <a:p>
            <a:pPr lvl="1"/>
            <a:r>
              <a:rPr lang="en-US" dirty="0"/>
              <a:t>Governor General give Royal Assent </a:t>
            </a:r>
          </a:p>
          <a:p>
            <a:pPr lvl="1"/>
            <a:r>
              <a:rPr lang="en-US" dirty="0"/>
              <a:t>Bill is signed </a:t>
            </a:r>
          </a:p>
          <a:p>
            <a:pPr lvl="1"/>
            <a:r>
              <a:rPr lang="en-US" dirty="0"/>
              <a:t>Becomes a law</a:t>
            </a:r>
          </a:p>
          <a:p>
            <a:pPr lvl="2"/>
            <a:r>
              <a:rPr lang="en-US"/>
              <a:t>Effective immediately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rbennett\My Documents\My Pictures\Microsoft Clip Organizer\j033436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1" y="4343401"/>
            <a:ext cx="2226421" cy="1971675"/>
          </a:xfrm>
          <a:prstGeom prst="rect">
            <a:avLst/>
          </a:prstGeom>
          <a:noFill/>
        </p:spPr>
      </p:pic>
      <p:pic>
        <p:nvPicPr>
          <p:cNvPr id="1027" name="Picture 3" descr="C:\Documents and Settings\rbennett\My Documents\My Pictures\Microsoft Clip Organizer\j0283618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1" y="4114801"/>
            <a:ext cx="2085975" cy="2183755"/>
          </a:xfrm>
          <a:prstGeom prst="rect">
            <a:avLst/>
          </a:prstGeom>
          <a:noFill/>
        </p:spPr>
      </p:pic>
      <p:pic>
        <p:nvPicPr>
          <p:cNvPr id="1029" name="Picture 5" descr="C:\Documents and Settings\rbennett\My Documents\My Pictures\Microsoft Clip Organizer\j0323091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1" y="4038601"/>
            <a:ext cx="2571355" cy="2632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153</TotalTime>
  <Words>189</Words>
  <Application>Microsoft Office PowerPoint</Application>
  <PresentationFormat>Widescreen</PresentationFormat>
  <Paragraphs>45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Bertram LET</vt:lpstr>
      <vt:lpstr>Britannic Bold</vt:lpstr>
      <vt:lpstr>Calibri</vt:lpstr>
      <vt:lpstr>Franklin Gothic Book</vt:lpstr>
      <vt:lpstr>Franklin Gothic Medium</vt:lpstr>
      <vt:lpstr>Showcard Gothic</vt:lpstr>
      <vt:lpstr>Wingdings 2</vt:lpstr>
      <vt:lpstr>Trek</vt:lpstr>
      <vt:lpstr>Bill &amp; Ted’s Excellent Adventure How a bill becomes law</vt:lpstr>
      <vt:lpstr>What is a bill</vt:lpstr>
      <vt:lpstr>Step 1: Introduction of Bill</vt:lpstr>
      <vt:lpstr>Step 1 cont:</vt:lpstr>
      <vt:lpstr>STEP 2:</vt:lpstr>
      <vt:lpstr>Step 3</vt:lpstr>
    </vt:vector>
  </TitlesOfParts>
  <Company>School District No. 57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a bill becomes law</dc:title>
  <dc:creator>Kelly Road Secondary School</dc:creator>
  <cp:lastModifiedBy>Riley Iwanciwski</cp:lastModifiedBy>
  <cp:revision>21</cp:revision>
  <dcterms:created xsi:type="dcterms:W3CDTF">2010-04-21T22:32:37Z</dcterms:created>
  <dcterms:modified xsi:type="dcterms:W3CDTF">2025-09-16T00:03:36Z</dcterms:modified>
</cp:coreProperties>
</file>